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Calibri" panose="020F0502020204030204" pitchFamily="34" charset="0"/>
      <p:regular r:id="rId18"/>
      <p:bold r:id="rId19"/>
      <p:italic r:id="rId20"/>
      <p:boldItalic r:id="rId21"/>
    </p:embeddedFont>
    <p:embeddedFont>
      <p:font typeface="Montserrat Bold" pitchFamily="2" charset="77"/>
      <p:regular r:id="rId22"/>
      <p:bold r:id="rId23"/>
    </p:embeddedFont>
    <p:embeddedFont>
      <p:font typeface="Montserrat Heavy" pitchFamily="2" charset="77"/>
      <p:regular r:id="rId24"/>
      <p:bold r:id="rId25"/>
    </p:embeddedFont>
    <p:embeddedFont>
      <p:font typeface="Montserrat Semi-Bold" pitchFamily="2" charset="77"/>
      <p:regular r:id="rId26"/>
      <p:bold r:id="rId27"/>
    </p:embeddedFont>
    <p:embeddedFont>
      <p:font typeface="Montserrat Ultra-Bold" pitchFamily="2" charset="77"/>
      <p:regular r:id="rId28"/>
      <p:bold r:id="rId29"/>
    </p:embeddedFont>
    <p:embeddedFont>
      <p:font typeface="Open Sans" panose="020B0606030504020204" pitchFamily="34" charset="0"/>
      <p:regular r:id="rId30"/>
      <p:bold r:id="rId31"/>
      <p:italic r:id="rId32"/>
      <p:boldItalic r:id="rId33"/>
    </p:embeddedFont>
    <p:embeddedFont>
      <p:font typeface="Open Sans Bold" pitchFamily="2" charset="0"/>
      <p:regular r:id="rId34"/>
      <p:bold r:id="rId35"/>
    </p:embeddedFont>
    <p:embeddedFont>
      <p:font typeface="Open Sans Medium" pitchFamily="2" charset="0"/>
      <p:regular r:id="rId36"/>
    </p:embeddedFont>
    <p:embeddedFont>
      <p:font typeface="Open Sans Semi-Bold" pitchFamily="2" charset="0"/>
      <p:regular r:id="rId37"/>
      <p:bold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3" autoAdjust="0"/>
    <p:restoredTop sz="94607" autoAdjust="0"/>
  </p:normalViewPr>
  <p:slideViewPr>
    <p:cSldViewPr>
      <p:cViewPr varScale="1">
        <p:scale>
          <a:sx n="66" d="100"/>
          <a:sy n="66" d="100"/>
        </p:scale>
        <p:origin x="240" y="7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presProps" Target="presProps.xml"/><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033765-1177-4040-B32E-92AE8CFBB69F}" type="datetimeFigureOut">
              <a:rPr lang="en-US" smtClean="0"/>
              <a:t>5/16/24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F82481-8B34-4CC2-912B-50AE93D1EF5D}" type="slidenum">
              <a:rPr lang="en-US" smtClean="0"/>
              <a:t>‹#›</a:t>
            </a:fld>
            <a:endParaRPr lang="en-US"/>
          </a:p>
        </p:txBody>
      </p:sp>
    </p:spTree>
    <p:extLst>
      <p:ext uri="{BB962C8B-B14F-4D97-AF65-F5344CB8AC3E}">
        <p14:creationId xmlns:p14="http://schemas.microsoft.com/office/powerpoint/2010/main" val="4230185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F82481-8B34-4CC2-912B-50AE93D1EF5D}" type="slidenum">
              <a:rPr lang="en-US" smtClean="0"/>
              <a:t>8</a:t>
            </a:fld>
            <a:endParaRPr lang="en-US"/>
          </a:p>
        </p:txBody>
      </p:sp>
    </p:spTree>
    <p:extLst>
      <p:ext uri="{BB962C8B-B14F-4D97-AF65-F5344CB8AC3E}">
        <p14:creationId xmlns:p14="http://schemas.microsoft.com/office/powerpoint/2010/main" val="3404139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5/16/24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10" Type="http://schemas.openxmlformats.org/officeDocument/2006/relationships/image" Target="../media/image5.svg"/><Relationship Id="rId4" Type="http://schemas.openxmlformats.org/officeDocument/2006/relationships/image" Target="../media/image15.svg"/><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10" Type="http://schemas.openxmlformats.org/officeDocument/2006/relationships/image" Target="../media/image5.svg"/><Relationship Id="rId4" Type="http://schemas.openxmlformats.org/officeDocument/2006/relationships/image" Target="../media/image15.svg"/><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10" Type="http://schemas.openxmlformats.org/officeDocument/2006/relationships/image" Target="../media/image5.svg"/><Relationship Id="rId4" Type="http://schemas.openxmlformats.org/officeDocument/2006/relationships/image" Target="../media/image15.svg"/><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sv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7.svg"/></Relationships>
</file>

<file path=ppt/slides/_rels/slide1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10" Type="http://schemas.openxmlformats.org/officeDocument/2006/relationships/image" Target="../media/image5.svg"/><Relationship Id="rId4" Type="http://schemas.openxmlformats.org/officeDocument/2006/relationships/image" Target="../media/image15.sv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10" Type="http://schemas.openxmlformats.org/officeDocument/2006/relationships/image" Target="../media/image5.svg"/><Relationship Id="rId4" Type="http://schemas.openxmlformats.org/officeDocument/2006/relationships/image" Target="../media/image15.svg"/><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10" Type="http://schemas.openxmlformats.org/officeDocument/2006/relationships/image" Target="../media/image5.svg"/><Relationship Id="rId4" Type="http://schemas.openxmlformats.org/officeDocument/2006/relationships/image" Target="../media/image15.svg"/><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10" Type="http://schemas.openxmlformats.org/officeDocument/2006/relationships/image" Target="../media/image5.svg"/><Relationship Id="rId4" Type="http://schemas.openxmlformats.org/officeDocument/2006/relationships/image" Target="../media/image15.svg"/><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3.jpe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2.svg"/><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image" Target="../media/image1.png"/><Relationship Id="rId9" Type="http://schemas.openxmlformats.org/officeDocument/2006/relationships/image" Target="../media/image19.svg"/><Relationship Id="rId1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10" Type="http://schemas.openxmlformats.org/officeDocument/2006/relationships/image" Target="../media/image5.svg"/><Relationship Id="rId4" Type="http://schemas.openxmlformats.org/officeDocument/2006/relationships/image" Target="../media/image15.sv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718395" y="572199"/>
            <a:ext cx="995643" cy="942127"/>
          </a:xfrm>
          <a:custGeom>
            <a:avLst/>
            <a:gdLst/>
            <a:ahLst/>
            <a:cxnLst/>
            <a:rect l="l" t="t" r="r" b="b"/>
            <a:pathLst>
              <a:path w="995643" h="942127">
                <a:moveTo>
                  <a:pt x="0" y="0"/>
                </a:moveTo>
                <a:lnTo>
                  <a:pt x="995643" y="0"/>
                </a:lnTo>
                <a:lnTo>
                  <a:pt x="995643" y="942127"/>
                </a:lnTo>
                <a:lnTo>
                  <a:pt x="0" y="9421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568979" y="8770635"/>
            <a:ext cx="995643" cy="942127"/>
          </a:xfrm>
          <a:custGeom>
            <a:avLst/>
            <a:gdLst/>
            <a:ahLst/>
            <a:cxnLst/>
            <a:rect l="l" t="t" r="r" b="b"/>
            <a:pathLst>
              <a:path w="995643" h="942127">
                <a:moveTo>
                  <a:pt x="0" y="0"/>
                </a:moveTo>
                <a:lnTo>
                  <a:pt x="995642" y="0"/>
                </a:lnTo>
                <a:lnTo>
                  <a:pt x="995642" y="942127"/>
                </a:lnTo>
                <a:lnTo>
                  <a:pt x="0" y="9421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a:off x="-37622" y="-224006"/>
            <a:ext cx="18446222" cy="10739499"/>
            <a:chOff x="0" y="0"/>
            <a:chExt cx="24594962" cy="14319332"/>
          </a:xfrm>
        </p:grpSpPr>
        <p:sp>
          <p:nvSpPr>
            <p:cNvPr id="5" name="Freeform 5"/>
            <p:cNvSpPr/>
            <p:nvPr/>
          </p:nvSpPr>
          <p:spPr>
            <a:xfrm>
              <a:off x="0" y="239860"/>
              <a:ext cx="24594962" cy="13841643"/>
            </a:xfrm>
            <a:custGeom>
              <a:avLst/>
              <a:gdLst/>
              <a:ahLst/>
              <a:cxnLst/>
              <a:rect l="l" t="t" r="r" b="b"/>
              <a:pathLst>
                <a:path w="24594962" h="13841643">
                  <a:moveTo>
                    <a:pt x="0" y="0"/>
                  </a:moveTo>
                  <a:lnTo>
                    <a:pt x="24594962" y="0"/>
                  </a:lnTo>
                  <a:lnTo>
                    <a:pt x="24594962" y="13841644"/>
                  </a:lnTo>
                  <a:lnTo>
                    <a:pt x="0" y="13841644"/>
                  </a:lnTo>
                  <a:lnTo>
                    <a:pt x="0" y="0"/>
                  </a:lnTo>
                  <a:close/>
                </a:path>
              </a:pathLst>
            </a:custGeom>
            <a:blipFill>
              <a:blip r:embed="rId4"/>
              <a:stretch>
                <a:fillRect l="-11561" t="-10522" b="-10522"/>
              </a:stretch>
            </a:blipFill>
          </p:spPr>
        </p:sp>
        <p:sp>
          <p:nvSpPr>
            <p:cNvPr id="6" name="AutoShape 6"/>
            <p:cNvSpPr/>
            <p:nvPr/>
          </p:nvSpPr>
          <p:spPr>
            <a:xfrm>
              <a:off x="0" y="0"/>
              <a:ext cx="3790537" cy="14319332"/>
            </a:xfrm>
            <a:prstGeom prst="rect">
              <a:avLst/>
            </a:prstGeom>
            <a:solidFill>
              <a:srgbClr val="1C566B">
                <a:alpha val="80000"/>
              </a:srgbClr>
            </a:solidFill>
          </p:spPr>
        </p:sp>
        <p:sp>
          <p:nvSpPr>
            <p:cNvPr id="7" name="AutoShape 7"/>
            <p:cNvSpPr/>
            <p:nvPr/>
          </p:nvSpPr>
          <p:spPr>
            <a:xfrm>
              <a:off x="3790537" y="0"/>
              <a:ext cx="16905650" cy="14319332"/>
            </a:xfrm>
            <a:prstGeom prst="rect">
              <a:avLst/>
            </a:prstGeom>
            <a:solidFill>
              <a:srgbClr val="FFFFFF">
                <a:alpha val="92941"/>
              </a:srgbClr>
            </a:solidFill>
          </p:spPr>
        </p:sp>
        <p:sp>
          <p:nvSpPr>
            <p:cNvPr id="8" name="AutoShape 8"/>
            <p:cNvSpPr/>
            <p:nvPr/>
          </p:nvSpPr>
          <p:spPr>
            <a:xfrm>
              <a:off x="20696188" y="0"/>
              <a:ext cx="3898774" cy="14319332"/>
            </a:xfrm>
            <a:prstGeom prst="rect">
              <a:avLst/>
            </a:prstGeom>
            <a:solidFill>
              <a:srgbClr val="1C566B">
                <a:alpha val="80000"/>
              </a:srgbClr>
            </a:solidFill>
          </p:spPr>
        </p:sp>
      </p:grpSp>
      <p:sp>
        <p:nvSpPr>
          <p:cNvPr id="9" name="Freeform 9"/>
          <p:cNvSpPr/>
          <p:nvPr/>
        </p:nvSpPr>
        <p:spPr>
          <a:xfrm>
            <a:off x="16100324" y="8279722"/>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Freeform 10"/>
          <p:cNvSpPr/>
          <p:nvPr/>
        </p:nvSpPr>
        <p:spPr>
          <a:xfrm>
            <a:off x="-1927124" y="-2107522"/>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AutoShape 11"/>
          <p:cNvSpPr/>
          <p:nvPr/>
        </p:nvSpPr>
        <p:spPr>
          <a:xfrm>
            <a:off x="5371040" y="5713504"/>
            <a:ext cx="7559107" cy="0"/>
          </a:xfrm>
          <a:prstGeom prst="line">
            <a:avLst/>
          </a:prstGeom>
          <a:ln w="19050" cap="flat">
            <a:solidFill>
              <a:srgbClr val="15616D"/>
            </a:solidFill>
            <a:prstDash val="solid"/>
            <a:headEnd type="none" w="sm" len="sm"/>
            <a:tailEnd type="none" w="sm" len="sm"/>
          </a:ln>
        </p:spPr>
      </p:sp>
      <p:sp>
        <p:nvSpPr>
          <p:cNvPr id="12" name="TextBox 12"/>
          <p:cNvSpPr txBox="1"/>
          <p:nvPr/>
        </p:nvSpPr>
        <p:spPr>
          <a:xfrm>
            <a:off x="2805281" y="5923054"/>
            <a:ext cx="12679238" cy="1313501"/>
          </a:xfrm>
          <a:prstGeom prst="rect">
            <a:avLst/>
          </a:prstGeom>
        </p:spPr>
        <p:txBody>
          <a:bodyPr lIns="0" tIns="0" rIns="0" bIns="0" rtlCol="0" anchor="t">
            <a:spAutoFit/>
          </a:bodyPr>
          <a:lstStyle/>
          <a:p>
            <a:pPr algn="ctr">
              <a:lnSpc>
                <a:spcPts val="3499"/>
              </a:lnSpc>
            </a:pPr>
            <a:endParaRPr lang="en-US" sz="2499" dirty="0">
              <a:solidFill>
                <a:srgbClr val="1C566B"/>
              </a:solidFill>
              <a:latin typeface="Montserrat Semi-Bold"/>
            </a:endParaRPr>
          </a:p>
          <a:p>
            <a:pPr algn="ctr">
              <a:lnSpc>
                <a:spcPts val="3499"/>
              </a:lnSpc>
              <a:spcBef>
                <a:spcPct val="0"/>
              </a:spcBef>
            </a:pPr>
            <a:r>
              <a:rPr lang="en-US" sz="2499" dirty="0">
                <a:solidFill>
                  <a:srgbClr val="1C566B"/>
                </a:solidFill>
                <a:latin typeface="Montserrat Semi-Bold"/>
              </a:rPr>
              <a:t>Dr. Robert Balfanz, Everyone Graduates Center, Johns Hopkins Univ.</a:t>
            </a:r>
          </a:p>
          <a:p>
            <a:pPr algn="ctr">
              <a:lnSpc>
                <a:spcPts val="3499"/>
              </a:lnSpc>
              <a:spcBef>
                <a:spcPct val="0"/>
              </a:spcBef>
            </a:pPr>
            <a:r>
              <a:rPr lang="en-US" sz="2499" dirty="0">
                <a:solidFill>
                  <a:srgbClr val="1C566B"/>
                </a:solidFill>
                <a:latin typeface="Montserrat Semi-Bold"/>
              </a:rPr>
              <a:t>Hedy Chang, Attendance Works </a:t>
            </a:r>
          </a:p>
        </p:txBody>
      </p:sp>
      <p:sp>
        <p:nvSpPr>
          <p:cNvPr id="13" name="TextBox 13"/>
          <p:cNvSpPr txBox="1"/>
          <p:nvPr/>
        </p:nvSpPr>
        <p:spPr>
          <a:xfrm>
            <a:off x="2969614" y="2884289"/>
            <a:ext cx="12348772" cy="1833422"/>
          </a:xfrm>
          <a:prstGeom prst="rect">
            <a:avLst/>
          </a:prstGeom>
        </p:spPr>
        <p:txBody>
          <a:bodyPr lIns="0" tIns="0" rIns="0" bIns="0" rtlCol="0" anchor="t">
            <a:spAutoFit/>
          </a:bodyPr>
          <a:lstStyle/>
          <a:p>
            <a:pPr algn="ctr">
              <a:lnSpc>
                <a:spcPts val="7276"/>
              </a:lnSpc>
            </a:pPr>
            <a:r>
              <a:rPr lang="en-US" sz="6166">
                <a:solidFill>
                  <a:srgbClr val="6197CD"/>
                </a:solidFill>
                <a:latin typeface="Montserrat Heavy"/>
              </a:rPr>
              <a:t>MEETING THE CHRONIC ABSENTEEISM CHALLENGE:</a:t>
            </a:r>
          </a:p>
        </p:txBody>
      </p:sp>
      <p:sp>
        <p:nvSpPr>
          <p:cNvPr id="14" name="TextBox 14"/>
          <p:cNvSpPr txBox="1"/>
          <p:nvPr/>
        </p:nvSpPr>
        <p:spPr>
          <a:xfrm>
            <a:off x="5371040" y="4673193"/>
            <a:ext cx="7559107" cy="796290"/>
          </a:xfrm>
          <a:prstGeom prst="rect">
            <a:avLst/>
          </a:prstGeom>
        </p:spPr>
        <p:txBody>
          <a:bodyPr lIns="0" tIns="0" rIns="0" bIns="0" rtlCol="0" anchor="t">
            <a:spAutoFit/>
          </a:bodyPr>
          <a:lstStyle/>
          <a:p>
            <a:pPr algn="ctr">
              <a:lnSpc>
                <a:spcPts val="6509"/>
              </a:lnSpc>
              <a:spcBef>
                <a:spcPct val="0"/>
              </a:spcBef>
            </a:pPr>
            <a:r>
              <a:rPr lang="en-US" sz="4650" spc="706">
                <a:solidFill>
                  <a:srgbClr val="1C566B"/>
                </a:solidFill>
                <a:latin typeface="Open Sans Semi-Bold"/>
              </a:rPr>
              <a:t>WHAT DO WE KNOW?</a:t>
            </a:r>
          </a:p>
        </p:txBody>
      </p:sp>
      <p:sp>
        <p:nvSpPr>
          <p:cNvPr id="15" name="TextBox 15"/>
          <p:cNvSpPr txBox="1"/>
          <p:nvPr/>
        </p:nvSpPr>
        <p:spPr>
          <a:xfrm>
            <a:off x="3270865" y="7690126"/>
            <a:ext cx="11829248" cy="371475"/>
          </a:xfrm>
          <a:prstGeom prst="rect">
            <a:avLst/>
          </a:prstGeom>
        </p:spPr>
        <p:txBody>
          <a:bodyPr lIns="0" tIns="0" rIns="0" bIns="0" rtlCol="0" anchor="t">
            <a:spAutoFit/>
          </a:bodyPr>
          <a:lstStyle/>
          <a:p>
            <a:pPr algn="ctr">
              <a:lnSpc>
                <a:spcPts val="2999"/>
              </a:lnSpc>
              <a:spcBef>
                <a:spcPct val="0"/>
              </a:spcBef>
            </a:pPr>
            <a:r>
              <a:rPr lang="en-US" sz="2499" dirty="0">
                <a:solidFill>
                  <a:srgbClr val="1C566B"/>
                </a:solidFill>
                <a:latin typeface="Open Sans Semi-Bold"/>
              </a:rPr>
              <a:t>White House Summit On Chronic Absenteeism &amp; Student Engagement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5900" y="-191417"/>
            <a:ext cx="18631561" cy="10664837"/>
            <a:chOff x="0" y="0"/>
            <a:chExt cx="24842081" cy="14219782"/>
          </a:xfrm>
        </p:grpSpPr>
        <p:sp>
          <p:nvSpPr>
            <p:cNvPr id="3" name="Freeform 3"/>
            <p:cNvSpPr/>
            <p:nvPr/>
          </p:nvSpPr>
          <p:spPr>
            <a:xfrm>
              <a:off x="104371" y="196409"/>
              <a:ext cx="24594962" cy="13841643"/>
            </a:xfrm>
            <a:custGeom>
              <a:avLst/>
              <a:gdLst/>
              <a:ahLst/>
              <a:cxnLst/>
              <a:rect l="l" t="t" r="r" b="b"/>
              <a:pathLst>
                <a:path w="24594962" h="13841643">
                  <a:moveTo>
                    <a:pt x="0" y="0"/>
                  </a:moveTo>
                  <a:lnTo>
                    <a:pt x="24594962" y="0"/>
                  </a:lnTo>
                  <a:lnTo>
                    <a:pt x="24594962" y="13841643"/>
                  </a:lnTo>
                  <a:lnTo>
                    <a:pt x="0" y="13841643"/>
                  </a:lnTo>
                  <a:lnTo>
                    <a:pt x="0" y="0"/>
                  </a:lnTo>
                  <a:close/>
                </a:path>
              </a:pathLst>
            </a:custGeom>
            <a:blipFill>
              <a:blip r:embed="rId2"/>
              <a:stretch>
                <a:fillRect l="-11561" t="-10522" b="-10522"/>
              </a:stretch>
            </a:blipFill>
          </p:spPr>
        </p:sp>
        <p:sp>
          <p:nvSpPr>
            <p:cNvPr id="4" name="AutoShape 4"/>
            <p:cNvSpPr/>
            <p:nvPr/>
          </p:nvSpPr>
          <p:spPr>
            <a:xfrm>
              <a:off x="4810973" y="0"/>
              <a:ext cx="20031108" cy="14219782"/>
            </a:xfrm>
            <a:prstGeom prst="rect">
              <a:avLst/>
            </a:prstGeom>
            <a:solidFill>
              <a:srgbClr val="FFFFFF">
                <a:alpha val="92941"/>
              </a:srgbClr>
            </a:solidFill>
          </p:spPr>
        </p:sp>
        <p:sp>
          <p:nvSpPr>
            <p:cNvPr id="5" name="AutoShape 5"/>
            <p:cNvSpPr/>
            <p:nvPr/>
          </p:nvSpPr>
          <p:spPr>
            <a:xfrm>
              <a:off x="0" y="0"/>
              <a:ext cx="4810973" cy="14219782"/>
            </a:xfrm>
            <a:prstGeom prst="rect">
              <a:avLst/>
            </a:prstGeom>
            <a:solidFill>
              <a:srgbClr val="1C566B">
                <a:alpha val="89804"/>
              </a:srgbClr>
            </a:solidFill>
          </p:spPr>
        </p:sp>
      </p:grpSp>
      <p:sp>
        <p:nvSpPr>
          <p:cNvPr id="6" name="Freeform 6"/>
          <p:cNvSpPr/>
          <p:nvPr/>
        </p:nvSpPr>
        <p:spPr>
          <a:xfrm>
            <a:off x="16718395" y="572199"/>
            <a:ext cx="995643" cy="942127"/>
          </a:xfrm>
          <a:custGeom>
            <a:avLst/>
            <a:gdLst/>
            <a:ahLst/>
            <a:cxnLst/>
            <a:rect l="l" t="t" r="r" b="b"/>
            <a:pathLst>
              <a:path w="995643" h="942127">
                <a:moveTo>
                  <a:pt x="0" y="0"/>
                </a:moveTo>
                <a:lnTo>
                  <a:pt x="995643" y="0"/>
                </a:lnTo>
                <a:lnTo>
                  <a:pt x="995643" y="942127"/>
                </a:lnTo>
                <a:lnTo>
                  <a:pt x="0" y="9421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568979" y="8770635"/>
            <a:ext cx="995643" cy="942127"/>
          </a:xfrm>
          <a:custGeom>
            <a:avLst/>
            <a:gdLst/>
            <a:ahLst/>
            <a:cxnLst/>
            <a:rect l="l" t="t" r="r" b="b"/>
            <a:pathLst>
              <a:path w="995643" h="942127">
                <a:moveTo>
                  <a:pt x="0" y="0"/>
                </a:moveTo>
                <a:lnTo>
                  <a:pt x="995642" y="0"/>
                </a:lnTo>
                <a:lnTo>
                  <a:pt x="995642" y="942127"/>
                </a:lnTo>
                <a:lnTo>
                  <a:pt x="0" y="9421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6230600" y="8770635"/>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a:off x="-1927124" y="-2107522"/>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0" name="TextBox 10"/>
          <p:cNvSpPr txBox="1"/>
          <p:nvPr/>
        </p:nvSpPr>
        <p:spPr>
          <a:xfrm>
            <a:off x="4736947" y="1367711"/>
            <a:ext cx="11493653" cy="1615694"/>
          </a:xfrm>
          <a:prstGeom prst="rect">
            <a:avLst/>
          </a:prstGeom>
        </p:spPr>
        <p:txBody>
          <a:bodyPr lIns="0" tIns="0" rIns="0" bIns="0" rtlCol="0" anchor="t">
            <a:spAutoFit/>
          </a:bodyPr>
          <a:lstStyle/>
          <a:p>
            <a:pPr algn="l">
              <a:lnSpc>
                <a:spcPts val="6208"/>
              </a:lnSpc>
            </a:pPr>
            <a:r>
              <a:rPr lang="en-US" sz="6400">
                <a:solidFill>
                  <a:srgbClr val="6197CD"/>
                </a:solidFill>
                <a:latin typeface="Montserrat Heavy"/>
              </a:rPr>
              <a:t>DEEPER DIVE ON SCHOOL CONNECTEDNESS:</a:t>
            </a:r>
          </a:p>
        </p:txBody>
      </p:sp>
      <p:sp>
        <p:nvSpPr>
          <p:cNvPr id="11" name="TextBox 11"/>
          <p:cNvSpPr txBox="1"/>
          <p:nvPr/>
        </p:nvSpPr>
        <p:spPr>
          <a:xfrm>
            <a:off x="4736947" y="3454430"/>
            <a:ext cx="12522353" cy="5022215"/>
          </a:xfrm>
          <a:prstGeom prst="rect">
            <a:avLst/>
          </a:prstGeom>
        </p:spPr>
        <p:txBody>
          <a:bodyPr lIns="0" tIns="0" rIns="0" bIns="0" rtlCol="0" anchor="t">
            <a:spAutoFit/>
          </a:bodyPr>
          <a:lstStyle/>
          <a:p>
            <a:pPr algn="just">
              <a:lnSpc>
                <a:spcPts val="3639"/>
              </a:lnSpc>
            </a:pPr>
            <a:r>
              <a:rPr lang="en-US" sz="2799">
                <a:solidFill>
                  <a:srgbClr val="1C566B"/>
                </a:solidFill>
                <a:latin typeface="Open Sans Medium"/>
              </a:rPr>
              <a:t>When students are connected to school, they attend more often,</a:t>
            </a:r>
          </a:p>
          <a:p>
            <a:pPr algn="just">
              <a:lnSpc>
                <a:spcPts val="3639"/>
              </a:lnSpc>
            </a:pPr>
            <a:r>
              <a:rPr lang="en-US" sz="2799">
                <a:solidFill>
                  <a:srgbClr val="1C566B"/>
                </a:solidFill>
                <a:latin typeface="Open Sans Medium"/>
              </a:rPr>
              <a:t>do better in school, and have better mental and physical health.</a:t>
            </a:r>
          </a:p>
          <a:p>
            <a:pPr algn="just">
              <a:lnSpc>
                <a:spcPts val="3639"/>
              </a:lnSpc>
            </a:pPr>
            <a:endParaRPr lang="en-US" sz="2799">
              <a:solidFill>
                <a:srgbClr val="1C566B"/>
              </a:solidFill>
              <a:latin typeface="Open Sans Medium"/>
            </a:endParaRPr>
          </a:p>
          <a:p>
            <a:pPr algn="just">
              <a:lnSpc>
                <a:spcPts val="3639"/>
              </a:lnSpc>
            </a:pPr>
            <a:r>
              <a:rPr lang="en-US" sz="2799" u="sng">
                <a:solidFill>
                  <a:srgbClr val="1C566B"/>
                </a:solidFill>
                <a:latin typeface="Open Sans Medium"/>
              </a:rPr>
              <a:t>Students are connected to school when they:</a:t>
            </a:r>
          </a:p>
          <a:p>
            <a:pPr algn="just">
              <a:lnSpc>
                <a:spcPts val="3639"/>
              </a:lnSpc>
            </a:pPr>
            <a:endParaRPr lang="en-US" sz="2799" u="sng">
              <a:solidFill>
                <a:srgbClr val="1C566B"/>
              </a:solidFill>
              <a:latin typeface="Open Sans Medium"/>
            </a:endParaRPr>
          </a:p>
          <a:p>
            <a:pPr marL="604519" lvl="1" indent="-302260" algn="just">
              <a:lnSpc>
                <a:spcPts val="3639"/>
              </a:lnSpc>
              <a:buFont typeface="Arial"/>
              <a:buChar char="•"/>
            </a:pPr>
            <a:r>
              <a:rPr lang="en-US" sz="2799" spc="-58">
                <a:solidFill>
                  <a:srgbClr val="1C566B"/>
                </a:solidFill>
                <a:latin typeface="Open Sans Medium"/>
              </a:rPr>
              <a:t>Have an </a:t>
            </a:r>
            <a:r>
              <a:rPr lang="en-US" sz="2799" spc="-58">
                <a:solidFill>
                  <a:srgbClr val="1C566B"/>
                </a:solidFill>
                <a:latin typeface="Open Sans Bold"/>
              </a:rPr>
              <a:t>adult at school who knows and cares about them as a person</a:t>
            </a:r>
            <a:r>
              <a:rPr lang="en-US" sz="2799" spc="-58">
                <a:solidFill>
                  <a:srgbClr val="1C566B"/>
                </a:solidFill>
                <a:latin typeface="Open Sans Medium"/>
              </a:rPr>
              <a:t>.</a:t>
            </a:r>
          </a:p>
          <a:p>
            <a:pPr marL="604519" lvl="1" indent="-302260" algn="just">
              <a:lnSpc>
                <a:spcPts val="3639"/>
              </a:lnSpc>
              <a:buFont typeface="Arial"/>
              <a:buChar char="•"/>
            </a:pPr>
            <a:r>
              <a:rPr lang="en-US" sz="2799">
                <a:solidFill>
                  <a:srgbClr val="1C566B"/>
                </a:solidFill>
                <a:latin typeface="Open Sans Medium"/>
              </a:rPr>
              <a:t>Have a </a:t>
            </a:r>
            <a:r>
              <a:rPr lang="en-US" sz="2799">
                <a:solidFill>
                  <a:srgbClr val="1C566B"/>
                </a:solidFill>
                <a:latin typeface="Open Sans Bold"/>
              </a:rPr>
              <a:t>supportive peer group</a:t>
            </a:r>
            <a:r>
              <a:rPr lang="en-US" sz="2799">
                <a:solidFill>
                  <a:srgbClr val="1C566B"/>
                </a:solidFill>
                <a:latin typeface="Open Sans Medium"/>
              </a:rPr>
              <a:t>.</a:t>
            </a:r>
          </a:p>
          <a:p>
            <a:pPr marL="604519" lvl="1" indent="-302260" algn="just">
              <a:lnSpc>
                <a:spcPts val="3639"/>
              </a:lnSpc>
              <a:buFont typeface="Arial"/>
              <a:buChar char="•"/>
            </a:pPr>
            <a:r>
              <a:rPr lang="en-US" sz="2799">
                <a:solidFill>
                  <a:srgbClr val="1C566B"/>
                </a:solidFill>
                <a:latin typeface="Open Sans Medium"/>
              </a:rPr>
              <a:t>Engage at least some of the time in </a:t>
            </a:r>
            <a:r>
              <a:rPr lang="en-US" sz="2799">
                <a:solidFill>
                  <a:srgbClr val="1C566B"/>
                </a:solidFill>
                <a:latin typeface="Open Sans Bold"/>
              </a:rPr>
              <a:t>meaningful pro-social activities</a:t>
            </a:r>
            <a:r>
              <a:rPr lang="en-US" sz="2799">
                <a:solidFill>
                  <a:srgbClr val="1C566B"/>
                </a:solidFill>
                <a:latin typeface="Open Sans Medium"/>
              </a:rPr>
              <a:t>.</a:t>
            </a:r>
          </a:p>
          <a:p>
            <a:pPr marL="604519" lvl="1" indent="-302260" algn="just">
              <a:lnSpc>
                <a:spcPts val="3639"/>
              </a:lnSpc>
              <a:buFont typeface="Arial"/>
              <a:buChar char="•"/>
            </a:pPr>
            <a:r>
              <a:rPr lang="en-US" sz="2799">
                <a:solidFill>
                  <a:srgbClr val="1C566B"/>
                </a:solidFill>
                <a:latin typeface="Open Sans Medium"/>
              </a:rPr>
              <a:t>Feel </a:t>
            </a:r>
            <a:r>
              <a:rPr lang="en-US" sz="2799">
                <a:solidFill>
                  <a:srgbClr val="1C566B"/>
                </a:solidFill>
                <a:latin typeface="Open Sans Bold"/>
              </a:rPr>
              <a:t>welcome in school</a:t>
            </a:r>
            <a:r>
              <a:rPr lang="en-US" sz="2799">
                <a:solidFill>
                  <a:srgbClr val="1C566B"/>
                </a:solidFill>
                <a:latin typeface="Open Sans Medium"/>
              </a:rPr>
              <a:t> as they are.</a:t>
            </a:r>
          </a:p>
          <a:p>
            <a:pPr algn="just">
              <a:lnSpc>
                <a:spcPts val="3639"/>
              </a:lnSpc>
            </a:pPr>
            <a:endParaRPr lang="en-US" sz="2799">
              <a:solidFill>
                <a:srgbClr val="1C566B"/>
              </a:solidFill>
              <a:latin typeface="Open Sans Medium"/>
            </a:endParaRPr>
          </a:p>
          <a:p>
            <a:pPr algn="just">
              <a:lnSpc>
                <a:spcPts val="3639"/>
              </a:lnSpc>
            </a:pPr>
            <a:r>
              <a:rPr lang="en-US" sz="2799">
                <a:solidFill>
                  <a:srgbClr val="1C566B"/>
                </a:solidFill>
                <a:latin typeface="Open Sans Medium"/>
              </a:rPr>
              <a:t>Schools can influence, improve, and measure all of these.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C566B"/>
        </a:solidFill>
        <a:effectLst/>
      </p:bgPr>
    </p:bg>
    <p:spTree>
      <p:nvGrpSpPr>
        <p:cNvPr id="1" name=""/>
        <p:cNvGrpSpPr/>
        <p:nvPr/>
      </p:nvGrpSpPr>
      <p:grpSpPr>
        <a:xfrm>
          <a:off x="0" y="0"/>
          <a:ext cx="0" cy="0"/>
          <a:chOff x="0" y="0"/>
          <a:chExt cx="0" cy="0"/>
        </a:xfrm>
      </p:grpSpPr>
      <p:grpSp>
        <p:nvGrpSpPr>
          <p:cNvPr id="2" name="Group 2"/>
          <p:cNvGrpSpPr/>
          <p:nvPr/>
        </p:nvGrpSpPr>
        <p:grpSpPr>
          <a:xfrm>
            <a:off x="-171363" y="-236430"/>
            <a:ext cx="18708175" cy="10723133"/>
            <a:chOff x="0" y="0"/>
            <a:chExt cx="24944234" cy="14297511"/>
          </a:xfrm>
        </p:grpSpPr>
        <p:sp>
          <p:nvSpPr>
            <p:cNvPr id="3" name="Freeform 3"/>
            <p:cNvSpPr/>
            <p:nvPr/>
          </p:nvSpPr>
          <p:spPr>
            <a:xfrm>
              <a:off x="178322" y="256425"/>
              <a:ext cx="24594962" cy="13841643"/>
            </a:xfrm>
            <a:custGeom>
              <a:avLst/>
              <a:gdLst/>
              <a:ahLst/>
              <a:cxnLst/>
              <a:rect l="l" t="t" r="r" b="b"/>
              <a:pathLst>
                <a:path w="24594962" h="13841643">
                  <a:moveTo>
                    <a:pt x="0" y="0"/>
                  </a:moveTo>
                  <a:lnTo>
                    <a:pt x="24594962" y="0"/>
                  </a:lnTo>
                  <a:lnTo>
                    <a:pt x="24594962" y="13841644"/>
                  </a:lnTo>
                  <a:lnTo>
                    <a:pt x="0" y="13841644"/>
                  </a:lnTo>
                  <a:lnTo>
                    <a:pt x="0" y="0"/>
                  </a:lnTo>
                  <a:close/>
                </a:path>
              </a:pathLst>
            </a:custGeom>
            <a:blipFill>
              <a:blip r:embed="rId2"/>
              <a:stretch>
                <a:fillRect l="-11561" t="-10522" b="-10522"/>
              </a:stretch>
            </a:blipFill>
          </p:spPr>
        </p:sp>
        <p:sp>
          <p:nvSpPr>
            <p:cNvPr id="4" name="AutoShape 4"/>
            <p:cNvSpPr/>
            <p:nvPr/>
          </p:nvSpPr>
          <p:spPr>
            <a:xfrm>
              <a:off x="4884924" y="0"/>
              <a:ext cx="20059310" cy="14297511"/>
            </a:xfrm>
            <a:prstGeom prst="rect">
              <a:avLst/>
            </a:prstGeom>
            <a:solidFill>
              <a:srgbClr val="FFFFFF">
                <a:alpha val="92941"/>
              </a:srgbClr>
            </a:solidFill>
          </p:spPr>
        </p:sp>
        <p:sp>
          <p:nvSpPr>
            <p:cNvPr id="5" name="AutoShape 5"/>
            <p:cNvSpPr/>
            <p:nvPr/>
          </p:nvSpPr>
          <p:spPr>
            <a:xfrm>
              <a:off x="0" y="0"/>
              <a:ext cx="4884924" cy="14297511"/>
            </a:xfrm>
            <a:prstGeom prst="rect">
              <a:avLst/>
            </a:prstGeom>
            <a:solidFill>
              <a:srgbClr val="1C566B">
                <a:alpha val="89804"/>
              </a:srgbClr>
            </a:solidFill>
          </p:spPr>
        </p:sp>
      </p:grpSp>
      <p:sp>
        <p:nvSpPr>
          <p:cNvPr id="6" name="Freeform 6"/>
          <p:cNvSpPr/>
          <p:nvPr/>
        </p:nvSpPr>
        <p:spPr>
          <a:xfrm>
            <a:off x="16718395" y="572199"/>
            <a:ext cx="995643" cy="942127"/>
          </a:xfrm>
          <a:custGeom>
            <a:avLst/>
            <a:gdLst/>
            <a:ahLst/>
            <a:cxnLst/>
            <a:rect l="l" t="t" r="r" b="b"/>
            <a:pathLst>
              <a:path w="995643" h="942127">
                <a:moveTo>
                  <a:pt x="0" y="0"/>
                </a:moveTo>
                <a:lnTo>
                  <a:pt x="995643" y="0"/>
                </a:lnTo>
                <a:lnTo>
                  <a:pt x="995643" y="942127"/>
                </a:lnTo>
                <a:lnTo>
                  <a:pt x="0" y="9421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568979" y="8770635"/>
            <a:ext cx="995643" cy="942127"/>
          </a:xfrm>
          <a:custGeom>
            <a:avLst/>
            <a:gdLst/>
            <a:ahLst/>
            <a:cxnLst/>
            <a:rect l="l" t="t" r="r" b="b"/>
            <a:pathLst>
              <a:path w="995643" h="942127">
                <a:moveTo>
                  <a:pt x="0" y="0"/>
                </a:moveTo>
                <a:lnTo>
                  <a:pt x="995642" y="0"/>
                </a:lnTo>
                <a:lnTo>
                  <a:pt x="995642" y="942127"/>
                </a:lnTo>
                <a:lnTo>
                  <a:pt x="0" y="9421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6230600" y="8770635"/>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a:off x="-1927124" y="-2107522"/>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0" name="TextBox 10"/>
          <p:cNvSpPr txBox="1"/>
          <p:nvPr/>
        </p:nvSpPr>
        <p:spPr>
          <a:xfrm>
            <a:off x="4736947" y="2855610"/>
            <a:ext cx="6075757" cy="485775"/>
          </a:xfrm>
          <a:prstGeom prst="rect">
            <a:avLst/>
          </a:prstGeom>
        </p:spPr>
        <p:txBody>
          <a:bodyPr lIns="0" tIns="0" rIns="0" bIns="0" rtlCol="0" anchor="t">
            <a:spAutoFit/>
          </a:bodyPr>
          <a:lstStyle/>
          <a:p>
            <a:pPr algn="l">
              <a:lnSpc>
                <a:spcPts val="3840"/>
              </a:lnSpc>
            </a:pPr>
            <a:r>
              <a:rPr lang="en-US" sz="3200">
                <a:solidFill>
                  <a:srgbClr val="1C566B"/>
                </a:solidFill>
                <a:latin typeface="Montserrat Bold"/>
              </a:rPr>
              <a:t>Effective Practices:</a:t>
            </a:r>
          </a:p>
        </p:txBody>
      </p:sp>
      <p:sp>
        <p:nvSpPr>
          <p:cNvPr id="11" name="TextBox 11"/>
          <p:cNvSpPr txBox="1"/>
          <p:nvPr/>
        </p:nvSpPr>
        <p:spPr>
          <a:xfrm>
            <a:off x="4736947" y="3808110"/>
            <a:ext cx="12479270" cy="1257300"/>
          </a:xfrm>
          <a:prstGeom prst="rect">
            <a:avLst/>
          </a:prstGeom>
        </p:spPr>
        <p:txBody>
          <a:bodyPr lIns="0" tIns="0" rIns="0" bIns="0" rtlCol="0" anchor="t">
            <a:spAutoFit/>
          </a:bodyPr>
          <a:lstStyle/>
          <a:p>
            <a:pPr marL="604519" lvl="1" indent="-302260" algn="l">
              <a:lnSpc>
                <a:spcPts val="3359"/>
              </a:lnSpc>
              <a:buFont typeface="Arial"/>
              <a:buChar char="•"/>
            </a:pPr>
            <a:r>
              <a:rPr lang="en-US" sz="2799">
                <a:solidFill>
                  <a:srgbClr val="1C566B"/>
                </a:solidFill>
                <a:latin typeface="Open Sans Medium"/>
              </a:rPr>
              <a:t>Engaging students and families in identifying root cause and solutions.</a:t>
            </a:r>
          </a:p>
          <a:p>
            <a:pPr marL="604519" lvl="1" indent="-302260" algn="l">
              <a:lnSpc>
                <a:spcPts val="3359"/>
              </a:lnSpc>
              <a:buFont typeface="Arial"/>
              <a:buChar char="•"/>
            </a:pPr>
            <a:r>
              <a:rPr lang="en-US" sz="2799">
                <a:solidFill>
                  <a:srgbClr val="1C566B"/>
                </a:solidFill>
                <a:latin typeface="Open Sans Medium"/>
              </a:rPr>
              <a:t>Early warning, MTSS, and student success systems.</a:t>
            </a:r>
          </a:p>
          <a:p>
            <a:pPr marL="604519" lvl="1" indent="-302260" algn="l">
              <a:lnSpc>
                <a:spcPts val="3359"/>
              </a:lnSpc>
              <a:buFont typeface="Arial"/>
              <a:buChar char="•"/>
            </a:pPr>
            <a:r>
              <a:rPr lang="en-US" sz="2799">
                <a:solidFill>
                  <a:srgbClr val="1C566B"/>
                </a:solidFill>
                <a:latin typeface="Open Sans Medium"/>
              </a:rPr>
              <a:t>Success coaches and mentors.</a:t>
            </a:r>
          </a:p>
        </p:txBody>
      </p:sp>
      <p:sp>
        <p:nvSpPr>
          <p:cNvPr id="12" name="TextBox 12"/>
          <p:cNvSpPr txBox="1"/>
          <p:nvPr/>
        </p:nvSpPr>
        <p:spPr>
          <a:xfrm>
            <a:off x="4736947" y="5541660"/>
            <a:ext cx="6075757" cy="485775"/>
          </a:xfrm>
          <a:prstGeom prst="rect">
            <a:avLst/>
          </a:prstGeom>
        </p:spPr>
        <p:txBody>
          <a:bodyPr lIns="0" tIns="0" rIns="0" bIns="0" rtlCol="0" anchor="t">
            <a:spAutoFit/>
          </a:bodyPr>
          <a:lstStyle/>
          <a:p>
            <a:pPr algn="l">
              <a:lnSpc>
                <a:spcPts val="3840"/>
              </a:lnSpc>
            </a:pPr>
            <a:r>
              <a:rPr lang="en-US" sz="3200">
                <a:solidFill>
                  <a:srgbClr val="1C566B"/>
                </a:solidFill>
                <a:latin typeface="Montserrat Bold"/>
              </a:rPr>
              <a:t>District/School Actions:</a:t>
            </a:r>
          </a:p>
        </p:txBody>
      </p:sp>
      <p:sp>
        <p:nvSpPr>
          <p:cNvPr id="13" name="TextBox 13"/>
          <p:cNvSpPr txBox="1"/>
          <p:nvPr/>
        </p:nvSpPr>
        <p:spPr>
          <a:xfrm>
            <a:off x="4736947" y="6494160"/>
            <a:ext cx="12281751" cy="2095500"/>
          </a:xfrm>
          <a:prstGeom prst="rect">
            <a:avLst/>
          </a:prstGeom>
        </p:spPr>
        <p:txBody>
          <a:bodyPr lIns="0" tIns="0" rIns="0" bIns="0" rtlCol="0" anchor="t">
            <a:spAutoFit/>
          </a:bodyPr>
          <a:lstStyle/>
          <a:p>
            <a:pPr marL="604519" lvl="1" indent="-302260" algn="l">
              <a:lnSpc>
                <a:spcPts val="3359"/>
              </a:lnSpc>
              <a:buFont typeface="Arial"/>
              <a:buChar char="•"/>
            </a:pPr>
            <a:r>
              <a:rPr lang="en-US" sz="2799">
                <a:solidFill>
                  <a:srgbClr val="1C566B"/>
                </a:solidFill>
                <a:latin typeface="Open Sans Medium"/>
              </a:rPr>
              <a:t>Form strategic partnerships to provide student supports at scale required. (E.g. mentors, tutors, wraparound supports, etc.)</a:t>
            </a:r>
          </a:p>
          <a:p>
            <a:pPr marL="604519" lvl="1" indent="-302260" algn="l">
              <a:lnSpc>
                <a:spcPts val="3359"/>
              </a:lnSpc>
              <a:buFont typeface="Arial"/>
              <a:buChar char="•"/>
            </a:pPr>
            <a:r>
              <a:rPr lang="en-US" sz="2799">
                <a:solidFill>
                  <a:srgbClr val="1C566B"/>
                </a:solidFill>
                <a:latin typeface="Open Sans Medium"/>
              </a:rPr>
              <a:t>Create or expand community schools.</a:t>
            </a:r>
          </a:p>
          <a:p>
            <a:pPr marL="604519" lvl="1" indent="-302260" algn="l">
              <a:lnSpc>
                <a:spcPts val="3359"/>
              </a:lnSpc>
              <a:buFont typeface="Arial"/>
              <a:buChar char="•"/>
            </a:pPr>
            <a:r>
              <a:rPr lang="en-US" sz="2799">
                <a:solidFill>
                  <a:srgbClr val="1C566B"/>
                </a:solidFill>
                <a:latin typeface="Open Sans Medium"/>
              </a:rPr>
              <a:t>Partners with mayor to create inter-agency task force to bring health, transportation, housing, workforce agencies, etc. assets to bear.</a:t>
            </a:r>
          </a:p>
        </p:txBody>
      </p:sp>
      <p:sp>
        <p:nvSpPr>
          <p:cNvPr id="14" name="TextBox 14"/>
          <p:cNvSpPr txBox="1"/>
          <p:nvPr/>
        </p:nvSpPr>
        <p:spPr>
          <a:xfrm>
            <a:off x="4736947" y="724599"/>
            <a:ext cx="11099750" cy="1060451"/>
          </a:xfrm>
          <a:prstGeom prst="rect">
            <a:avLst/>
          </a:prstGeom>
        </p:spPr>
        <p:txBody>
          <a:bodyPr lIns="0" tIns="0" rIns="0" bIns="0" rtlCol="0" anchor="t">
            <a:spAutoFit/>
          </a:bodyPr>
          <a:lstStyle/>
          <a:p>
            <a:pPr algn="l">
              <a:lnSpc>
                <a:spcPts val="8000"/>
              </a:lnSpc>
              <a:spcBef>
                <a:spcPct val="0"/>
              </a:spcBef>
            </a:pPr>
            <a:r>
              <a:rPr lang="en-US" sz="8000">
                <a:solidFill>
                  <a:srgbClr val="6197CD"/>
                </a:solidFill>
                <a:latin typeface="Montserrat Heavy"/>
              </a:rPr>
              <a:t>PROBLEM-SOLVING:</a:t>
            </a:r>
          </a:p>
        </p:txBody>
      </p:sp>
      <p:sp>
        <p:nvSpPr>
          <p:cNvPr id="15" name="TextBox 15"/>
          <p:cNvSpPr txBox="1"/>
          <p:nvPr/>
        </p:nvSpPr>
        <p:spPr>
          <a:xfrm>
            <a:off x="4736947" y="1685504"/>
            <a:ext cx="11781847" cy="679450"/>
          </a:xfrm>
          <a:prstGeom prst="rect">
            <a:avLst/>
          </a:prstGeom>
        </p:spPr>
        <p:txBody>
          <a:bodyPr lIns="0" tIns="0" rIns="0" bIns="0" rtlCol="0" anchor="t">
            <a:spAutoFit/>
          </a:bodyPr>
          <a:lstStyle/>
          <a:p>
            <a:pPr algn="l">
              <a:lnSpc>
                <a:spcPts val="5599"/>
              </a:lnSpc>
              <a:spcBef>
                <a:spcPct val="0"/>
              </a:spcBef>
            </a:pPr>
            <a:r>
              <a:rPr lang="en-US" sz="3999" spc="607">
                <a:solidFill>
                  <a:srgbClr val="1C566B"/>
                </a:solidFill>
                <a:latin typeface="Open Sans Medium"/>
              </a:rPr>
              <a:t>ADDRESSING ROOT CAUSE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C566B"/>
        </a:solidFill>
        <a:effectLst/>
      </p:bgPr>
    </p:bg>
    <p:spTree>
      <p:nvGrpSpPr>
        <p:cNvPr id="1" name=""/>
        <p:cNvGrpSpPr/>
        <p:nvPr/>
      </p:nvGrpSpPr>
      <p:grpSpPr>
        <a:xfrm>
          <a:off x="0" y="0"/>
          <a:ext cx="0" cy="0"/>
          <a:chOff x="0" y="0"/>
          <a:chExt cx="0" cy="0"/>
        </a:xfrm>
      </p:grpSpPr>
      <p:grpSp>
        <p:nvGrpSpPr>
          <p:cNvPr id="2" name="Group 2"/>
          <p:cNvGrpSpPr/>
          <p:nvPr/>
        </p:nvGrpSpPr>
        <p:grpSpPr>
          <a:xfrm>
            <a:off x="-236499" y="-170401"/>
            <a:ext cx="18524499" cy="10627801"/>
            <a:chOff x="0" y="0"/>
            <a:chExt cx="24699333" cy="14170402"/>
          </a:xfrm>
        </p:grpSpPr>
        <p:sp>
          <p:nvSpPr>
            <p:cNvPr id="3" name="Freeform 3"/>
            <p:cNvSpPr/>
            <p:nvPr/>
          </p:nvSpPr>
          <p:spPr>
            <a:xfrm>
              <a:off x="104371" y="150938"/>
              <a:ext cx="24594962" cy="13841643"/>
            </a:xfrm>
            <a:custGeom>
              <a:avLst/>
              <a:gdLst/>
              <a:ahLst/>
              <a:cxnLst/>
              <a:rect l="l" t="t" r="r" b="b"/>
              <a:pathLst>
                <a:path w="24594962" h="13841643">
                  <a:moveTo>
                    <a:pt x="0" y="0"/>
                  </a:moveTo>
                  <a:lnTo>
                    <a:pt x="24594962" y="0"/>
                  </a:lnTo>
                  <a:lnTo>
                    <a:pt x="24594962" y="13841643"/>
                  </a:lnTo>
                  <a:lnTo>
                    <a:pt x="0" y="13841643"/>
                  </a:lnTo>
                  <a:lnTo>
                    <a:pt x="0" y="0"/>
                  </a:lnTo>
                  <a:close/>
                </a:path>
              </a:pathLst>
            </a:custGeom>
            <a:blipFill>
              <a:blip r:embed="rId2"/>
              <a:stretch>
                <a:fillRect l="-11561" t="-10522" b="-10522"/>
              </a:stretch>
            </a:blipFill>
          </p:spPr>
        </p:sp>
        <p:sp>
          <p:nvSpPr>
            <p:cNvPr id="4" name="AutoShape 4"/>
            <p:cNvSpPr/>
            <p:nvPr/>
          </p:nvSpPr>
          <p:spPr>
            <a:xfrm>
              <a:off x="4810973" y="0"/>
              <a:ext cx="19888360" cy="14170402"/>
            </a:xfrm>
            <a:prstGeom prst="rect">
              <a:avLst/>
            </a:prstGeom>
            <a:solidFill>
              <a:srgbClr val="FFFFFF">
                <a:alpha val="92941"/>
              </a:srgbClr>
            </a:solidFill>
          </p:spPr>
        </p:sp>
        <p:sp>
          <p:nvSpPr>
            <p:cNvPr id="5" name="AutoShape 5"/>
            <p:cNvSpPr/>
            <p:nvPr/>
          </p:nvSpPr>
          <p:spPr>
            <a:xfrm>
              <a:off x="0" y="0"/>
              <a:ext cx="4810973" cy="14170402"/>
            </a:xfrm>
            <a:prstGeom prst="rect">
              <a:avLst/>
            </a:prstGeom>
            <a:solidFill>
              <a:srgbClr val="1C566B">
                <a:alpha val="89804"/>
              </a:srgbClr>
            </a:solidFill>
          </p:spPr>
        </p:sp>
      </p:grpSp>
      <p:sp>
        <p:nvSpPr>
          <p:cNvPr id="6" name="Freeform 6"/>
          <p:cNvSpPr/>
          <p:nvPr/>
        </p:nvSpPr>
        <p:spPr>
          <a:xfrm>
            <a:off x="16718395" y="572199"/>
            <a:ext cx="995643" cy="942127"/>
          </a:xfrm>
          <a:custGeom>
            <a:avLst/>
            <a:gdLst/>
            <a:ahLst/>
            <a:cxnLst/>
            <a:rect l="l" t="t" r="r" b="b"/>
            <a:pathLst>
              <a:path w="995643" h="942127">
                <a:moveTo>
                  <a:pt x="0" y="0"/>
                </a:moveTo>
                <a:lnTo>
                  <a:pt x="995643" y="0"/>
                </a:lnTo>
                <a:lnTo>
                  <a:pt x="995643" y="942127"/>
                </a:lnTo>
                <a:lnTo>
                  <a:pt x="0" y="9421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568979" y="8770635"/>
            <a:ext cx="995643" cy="942127"/>
          </a:xfrm>
          <a:custGeom>
            <a:avLst/>
            <a:gdLst/>
            <a:ahLst/>
            <a:cxnLst/>
            <a:rect l="l" t="t" r="r" b="b"/>
            <a:pathLst>
              <a:path w="995643" h="942127">
                <a:moveTo>
                  <a:pt x="0" y="0"/>
                </a:moveTo>
                <a:lnTo>
                  <a:pt x="995642" y="0"/>
                </a:lnTo>
                <a:lnTo>
                  <a:pt x="995642" y="942127"/>
                </a:lnTo>
                <a:lnTo>
                  <a:pt x="0" y="9421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6230600" y="8770635"/>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a:off x="-1927124" y="-2107522"/>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0" name="TextBox 10"/>
          <p:cNvSpPr txBox="1"/>
          <p:nvPr/>
        </p:nvSpPr>
        <p:spPr>
          <a:xfrm>
            <a:off x="4736947" y="2843885"/>
            <a:ext cx="6075757" cy="485775"/>
          </a:xfrm>
          <a:prstGeom prst="rect">
            <a:avLst/>
          </a:prstGeom>
        </p:spPr>
        <p:txBody>
          <a:bodyPr lIns="0" tIns="0" rIns="0" bIns="0" rtlCol="0" anchor="t">
            <a:spAutoFit/>
          </a:bodyPr>
          <a:lstStyle/>
          <a:p>
            <a:pPr algn="l">
              <a:lnSpc>
                <a:spcPts val="3840"/>
              </a:lnSpc>
            </a:pPr>
            <a:r>
              <a:rPr lang="en-US" sz="3200">
                <a:solidFill>
                  <a:srgbClr val="1C566B"/>
                </a:solidFill>
                <a:latin typeface="Montserrat Bold"/>
              </a:rPr>
              <a:t>Effective Practices:</a:t>
            </a:r>
          </a:p>
        </p:txBody>
      </p:sp>
      <p:sp>
        <p:nvSpPr>
          <p:cNvPr id="11" name="TextBox 11"/>
          <p:cNvSpPr txBox="1"/>
          <p:nvPr/>
        </p:nvSpPr>
        <p:spPr>
          <a:xfrm>
            <a:off x="4736947" y="3796385"/>
            <a:ext cx="11981449" cy="2095500"/>
          </a:xfrm>
          <a:prstGeom prst="rect">
            <a:avLst/>
          </a:prstGeom>
        </p:spPr>
        <p:txBody>
          <a:bodyPr lIns="0" tIns="0" rIns="0" bIns="0" rtlCol="0" anchor="t">
            <a:spAutoFit/>
          </a:bodyPr>
          <a:lstStyle/>
          <a:p>
            <a:pPr marL="604519" lvl="1" indent="-302260" algn="l">
              <a:lnSpc>
                <a:spcPts val="3359"/>
              </a:lnSpc>
              <a:buFont typeface="Arial"/>
              <a:buChar char="•"/>
            </a:pPr>
            <a:r>
              <a:rPr lang="en-US" sz="2799">
                <a:solidFill>
                  <a:srgbClr val="1C566B"/>
                </a:solidFill>
                <a:latin typeface="Open Sans Medium"/>
              </a:rPr>
              <a:t>High-dosage tutoring.</a:t>
            </a:r>
          </a:p>
          <a:p>
            <a:pPr marL="604519" lvl="1" indent="-302260" algn="l">
              <a:lnSpc>
                <a:spcPts val="3359"/>
              </a:lnSpc>
              <a:buFont typeface="Arial"/>
              <a:buChar char="•"/>
            </a:pPr>
            <a:r>
              <a:rPr lang="en-US" sz="2799">
                <a:solidFill>
                  <a:srgbClr val="1C566B"/>
                </a:solidFill>
                <a:latin typeface="Open Sans Medium"/>
              </a:rPr>
              <a:t>Highly engaging summer learning.</a:t>
            </a:r>
          </a:p>
          <a:p>
            <a:pPr marL="604519" lvl="1" indent="-302260" algn="l">
              <a:lnSpc>
                <a:spcPts val="3359"/>
              </a:lnSpc>
              <a:buFont typeface="Arial"/>
              <a:buChar char="•"/>
            </a:pPr>
            <a:r>
              <a:rPr lang="en-US" sz="2799">
                <a:solidFill>
                  <a:srgbClr val="1C566B"/>
                </a:solidFill>
                <a:latin typeface="Open Sans Medium"/>
              </a:rPr>
              <a:t>Meaningful high school credit recovery opportunities.</a:t>
            </a:r>
          </a:p>
          <a:p>
            <a:pPr marL="604519" lvl="1" indent="-302260" algn="l">
              <a:lnSpc>
                <a:spcPts val="3359"/>
              </a:lnSpc>
              <a:buFont typeface="Arial"/>
              <a:buChar char="•"/>
            </a:pPr>
            <a:r>
              <a:rPr lang="en-US" sz="2799">
                <a:solidFill>
                  <a:srgbClr val="1C566B"/>
                </a:solidFill>
                <a:latin typeface="Open Sans Medium"/>
              </a:rPr>
              <a:t>Peer mentoring to support social re-integration.</a:t>
            </a:r>
          </a:p>
          <a:p>
            <a:pPr marL="604519" lvl="1" indent="-302260" algn="l">
              <a:lnSpc>
                <a:spcPts val="3359"/>
              </a:lnSpc>
              <a:buFont typeface="Arial"/>
              <a:buChar char="•"/>
            </a:pPr>
            <a:r>
              <a:rPr lang="en-US" sz="2799">
                <a:solidFill>
                  <a:srgbClr val="1C566B"/>
                </a:solidFill>
                <a:latin typeface="Open Sans Medium"/>
              </a:rPr>
              <a:t>Success coaches or mentors.</a:t>
            </a:r>
          </a:p>
        </p:txBody>
      </p:sp>
      <p:sp>
        <p:nvSpPr>
          <p:cNvPr id="12" name="TextBox 12"/>
          <p:cNvSpPr txBox="1"/>
          <p:nvPr/>
        </p:nvSpPr>
        <p:spPr>
          <a:xfrm>
            <a:off x="4736947" y="6358610"/>
            <a:ext cx="6075757" cy="485775"/>
          </a:xfrm>
          <a:prstGeom prst="rect">
            <a:avLst/>
          </a:prstGeom>
        </p:spPr>
        <p:txBody>
          <a:bodyPr lIns="0" tIns="0" rIns="0" bIns="0" rtlCol="0" anchor="t">
            <a:spAutoFit/>
          </a:bodyPr>
          <a:lstStyle/>
          <a:p>
            <a:pPr algn="l">
              <a:lnSpc>
                <a:spcPts val="3840"/>
              </a:lnSpc>
            </a:pPr>
            <a:r>
              <a:rPr lang="en-US" sz="3200">
                <a:solidFill>
                  <a:srgbClr val="1C566B"/>
                </a:solidFill>
                <a:latin typeface="Montserrat Bold"/>
              </a:rPr>
              <a:t>District/School Actions:</a:t>
            </a:r>
          </a:p>
        </p:txBody>
      </p:sp>
      <p:sp>
        <p:nvSpPr>
          <p:cNvPr id="13" name="TextBox 13"/>
          <p:cNvSpPr txBox="1"/>
          <p:nvPr/>
        </p:nvSpPr>
        <p:spPr>
          <a:xfrm>
            <a:off x="4736947" y="7311110"/>
            <a:ext cx="12479270" cy="838200"/>
          </a:xfrm>
          <a:prstGeom prst="rect">
            <a:avLst/>
          </a:prstGeom>
        </p:spPr>
        <p:txBody>
          <a:bodyPr lIns="0" tIns="0" rIns="0" bIns="0" rtlCol="0" anchor="t">
            <a:spAutoFit/>
          </a:bodyPr>
          <a:lstStyle/>
          <a:p>
            <a:pPr marL="604519" lvl="1" indent="-302260" algn="l">
              <a:lnSpc>
                <a:spcPts val="3359"/>
              </a:lnSpc>
              <a:buFont typeface="Arial"/>
              <a:buChar char="•"/>
            </a:pPr>
            <a:r>
              <a:rPr lang="en-US" sz="2799">
                <a:solidFill>
                  <a:srgbClr val="1C566B"/>
                </a:solidFill>
                <a:latin typeface="Open Sans Medium"/>
              </a:rPr>
              <a:t>Not having policies which prevent recovery. (E.g. cannot make up work if absence is unexcused, must fail a class if missed too many days.</a:t>
            </a:r>
          </a:p>
        </p:txBody>
      </p:sp>
      <p:sp>
        <p:nvSpPr>
          <p:cNvPr id="14" name="TextBox 14"/>
          <p:cNvSpPr txBox="1"/>
          <p:nvPr/>
        </p:nvSpPr>
        <p:spPr>
          <a:xfrm>
            <a:off x="4191000" y="724599"/>
            <a:ext cx="11645697" cy="1060451"/>
          </a:xfrm>
          <a:prstGeom prst="rect">
            <a:avLst/>
          </a:prstGeom>
        </p:spPr>
        <p:txBody>
          <a:bodyPr wrap="square" lIns="0" tIns="0" rIns="0" bIns="0" rtlCol="0" anchor="t">
            <a:spAutoFit/>
          </a:bodyPr>
          <a:lstStyle/>
          <a:p>
            <a:pPr algn="l">
              <a:lnSpc>
                <a:spcPts val="8000"/>
              </a:lnSpc>
              <a:spcBef>
                <a:spcPct val="0"/>
              </a:spcBef>
            </a:pPr>
            <a:r>
              <a:rPr lang="en-US" sz="8000" dirty="0">
                <a:solidFill>
                  <a:srgbClr val="6197CD"/>
                </a:solidFill>
                <a:latin typeface="Montserrat Heavy"/>
              </a:rPr>
              <a:t>MITIGATION:</a:t>
            </a:r>
          </a:p>
        </p:txBody>
      </p:sp>
      <p:sp>
        <p:nvSpPr>
          <p:cNvPr id="15" name="TextBox 15"/>
          <p:cNvSpPr txBox="1"/>
          <p:nvPr/>
        </p:nvSpPr>
        <p:spPr>
          <a:xfrm>
            <a:off x="4239127" y="1695029"/>
            <a:ext cx="13134473" cy="551946"/>
          </a:xfrm>
          <a:prstGeom prst="rect">
            <a:avLst/>
          </a:prstGeom>
        </p:spPr>
        <p:txBody>
          <a:bodyPr wrap="square" lIns="0" tIns="0" rIns="0" bIns="0" rtlCol="0" anchor="t">
            <a:spAutoFit/>
          </a:bodyPr>
          <a:lstStyle/>
          <a:p>
            <a:pPr algn="l">
              <a:lnSpc>
                <a:spcPts val="4549"/>
              </a:lnSpc>
              <a:spcBef>
                <a:spcPct val="0"/>
              </a:spcBef>
            </a:pPr>
            <a:r>
              <a:rPr lang="en-US" sz="3600" spc="493" dirty="0">
                <a:solidFill>
                  <a:srgbClr val="1C566B"/>
                </a:solidFill>
                <a:latin typeface="Open Sans Medium"/>
              </a:rPr>
              <a:t>RECOVERING LEARNING &amp; SOCIAL CONNECTION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91920" y="-279728"/>
            <a:ext cx="18700520" cy="10719307"/>
            <a:chOff x="0" y="0"/>
            <a:chExt cx="24934026" cy="14292409"/>
          </a:xfrm>
        </p:grpSpPr>
        <p:sp>
          <p:nvSpPr>
            <p:cNvPr id="3" name="Freeform 3"/>
            <p:cNvSpPr/>
            <p:nvPr/>
          </p:nvSpPr>
          <p:spPr>
            <a:xfrm>
              <a:off x="339064" y="314156"/>
              <a:ext cx="24594962" cy="13841643"/>
            </a:xfrm>
            <a:custGeom>
              <a:avLst/>
              <a:gdLst/>
              <a:ahLst/>
              <a:cxnLst/>
              <a:rect l="l" t="t" r="r" b="b"/>
              <a:pathLst>
                <a:path w="24594962" h="13841643">
                  <a:moveTo>
                    <a:pt x="0" y="0"/>
                  </a:moveTo>
                  <a:lnTo>
                    <a:pt x="24594962" y="0"/>
                  </a:lnTo>
                  <a:lnTo>
                    <a:pt x="24594962" y="13841643"/>
                  </a:lnTo>
                  <a:lnTo>
                    <a:pt x="0" y="13841643"/>
                  </a:lnTo>
                  <a:lnTo>
                    <a:pt x="0" y="0"/>
                  </a:lnTo>
                  <a:close/>
                </a:path>
              </a:pathLst>
            </a:custGeom>
            <a:blipFill>
              <a:blip r:embed="rId2"/>
              <a:stretch>
                <a:fillRect l="-11561" t="-10522" b="-10522"/>
              </a:stretch>
            </a:blipFill>
          </p:spPr>
        </p:sp>
        <p:sp>
          <p:nvSpPr>
            <p:cNvPr id="4" name="AutoShape 4"/>
            <p:cNvSpPr/>
            <p:nvPr/>
          </p:nvSpPr>
          <p:spPr>
            <a:xfrm>
              <a:off x="0" y="0"/>
              <a:ext cx="24934026" cy="14292409"/>
            </a:xfrm>
            <a:prstGeom prst="rect">
              <a:avLst/>
            </a:prstGeom>
            <a:solidFill>
              <a:srgbClr val="FFFFFF">
                <a:alpha val="92941"/>
              </a:srgbClr>
            </a:solidFill>
          </p:spPr>
        </p:sp>
      </p:grpSp>
      <p:sp>
        <p:nvSpPr>
          <p:cNvPr id="5" name="Freeform 5"/>
          <p:cNvSpPr/>
          <p:nvPr/>
        </p:nvSpPr>
        <p:spPr>
          <a:xfrm>
            <a:off x="16718395" y="572199"/>
            <a:ext cx="995643" cy="942127"/>
          </a:xfrm>
          <a:custGeom>
            <a:avLst/>
            <a:gdLst/>
            <a:ahLst/>
            <a:cxnLst/>
            <a:rect l="l" t="t" r="r" b="b"/>
            <a:pathLst>
              <a:path w="995643" h="942127">
                <a:moveTo>
                  <a:pt x="0" y="0"/>
                </a:moveTo>
                <a:lnTo>
                  <a:pt x="995643" y="0"/>
                </a:lnTo>
                <a:lnTo>
                  <a:pt x="995643" y="942127"/>
                </a:lnTo>
                <a:lnTo>
                  <a:pt x="0" y="9421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16100324" y="8279722"/>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7" name="Group 7"/>
          <p:cNvGrpSpPr/>
          <p:nvPr/>
        </p:nvGrpSpPr>
        <p:grpSpPr>
          <a:xfrm>
            <a:off x="1071783" y="1185586"/>
            <a:ext cx="16187517" cy="7921838"/>
            <a:chOff x="0" y="0"/>
            <a:chExt cx="21583356" cy="10562451"/>
          </a:xfrm>
        </p:grpSpPr>
        <p:sp>
          <p:nvSpPr>
            <p:cNvPr id="8" name="AutoShape 8"/>
            <p:cNvSpPr/>
            <p:nvPr/>
          </p:nvSpPr>
          <p:spPr>
            <a:xfrm>
              <a:off x="0" y="2446200"/>
              <a:ext cx="10293035" cy="8116251"/>
            </a:xfrm>
            <a:prstGeom prst="rect">
              <a:avLst/>
            </a:prstGeom>
            <a:solidFill>
              <a:srgbClr val="1C566B"/>
            </a:solidFill>
          </p:spPr>
        </p:sp>
        <p:sp>
          <p:nvSpPr>
            <p:cNvPr id="9" name="TextBox 9"/>
            <p:cNvSpPr txBox="1"/>
            <p:nvPr/>
          </p:nvSpPr>
          <p:spPr>
            <a:xfrm>
              <a:off x="717990" y="4790052"/>
              <a:ext cx="8857055" cy="5091007"/>
            </a:xfrm>
            <a:prstGeom prst="rect">
              <a:avLst/>
            </a:prstGeom>
          </p:spPr>
          <p:txBody>
            <a:bodyPr lIns="0" tIns="0" rIns="0" bIns="0" rtlCol="0" anchor="t">
              <a:spAutoFit/>
            </a:bodyPr>
            <a:lstStyle/>
            <a:p>
              <a:pPr marL="474979" lvl="1" indent="-237490" algn="l">
                <a:lnSpc>
                  <a:spcPts val="3849"/>
                </a:lnSpc>
                <a:buFont typeface="Arial"/>
                <a:buChar char="•"/>
              </a:pPr>
              <a:r>
                <a:rPr lang="en-US" sz="2199" spc="-43">
                  <a:solidFill>
                    <a:srgbClr val="FFFFFF"/>
                  </a:solidFill>
                  <a:latin typeface="Open Sans Semi-Bold"/>
                </a:rPr>
                <a:t>School teams should include everyone with key perspective on student attendance.</a:t>
              </a:r>
            </a:p>
            <a:p>
              <a:pPr marL="474979" lvl="1" indent="-237490" algn="l">
                <a:lnSpc>
                  <a:spcPts val="3849"/>
                </a:lnSpc>
                <a:buFont typeface="Arial"/>
                <a:buChar char="•"/>
              </a:pPr>
              <a:r>
                <a:rPr lang="en-US" sz="2199">
                  <a:solidFill>
                    <a:srgbClr val="FFFFFF"/>
                  </a:solidFill>
                  <a:latin typeface="Open Sans Semi-Bold"/>
                </a:rPr>
                <a:t>District teams should include all offices that can have impact on attendance.</a:t>
              </a:r>
            </a:p>
            <a:p>
              <a:pPr marL="474979" lvl="1" indent="-237490" algn="l">
                <a:lnSpc>
                  <a:spcPts val="3849"/>
                </a:lnSpc>
                <a:buFont typeface="Arial"/>
                <a:buChar char="•"/>
              </a:pPr>
              <a:r>
                <a:rPr lang="en-US" sz="2199" spc="-74">
                  <a:solidFill>
                    <a:srgbClr val="FFFFFF"/>
                  </a:solidFill>
                  <a:latin typeface="Open Sans Semi-Bold"/>
                </a:rPr>
                <a:t>Need consistent regularly scheduled time to work together, bi-weekly ideal, protocols to focus work, leadership endorsement and support.</a:t>
              </a:r>
            </a:p>
            <a:p>
              <a:pPr marL="474979" lvl="1" indent="-237490" algn="l">
                <a:lnSpc>
                  <a:spcPts val="3849"/>
                </a:lnSpc>
                <a:buFont typeface="Arial"/>
                <a:buChar char="•"/>
              </a:pPr>
              <a:r>
                <a:rPr lang="en-US" sz="2199">
                  <a:solidFill>
                    <a:srgbClr val="FFFFFF"/>
                  </a:solidFill>
                  <a:latin typeface="Open Sans Semi-Bold"/>
                </a:rPr>
                <a:t>Use data to shape and refine actions.</a:t>
              </a:r>
            </a:p>
          </p:txBody>
        </p:sp>
        <p:sp>
          <p:nvSpPr>
            <p:cNvPr id="10" name="TextBox 10"/>
            <p:cNvSpPr txBox="1"/>
            <p:nvPr/>
          </p:nvSpPr>
          <p:spPr>
            <a:xfrm>
              <a:off x="0" y="3286376"/>
              <a:ext cx="10293035" cy="1099354"/>
            </a:xfrm>
            <a:prstGeom prst="rect">
              <a:avLst/>
            </a:prstGeom>
          </p:spPr>
          <p:txBody>
            <a:bodyPr lIns="0" tIns="0" rIns="0" bIns="0" rtlCol="0" anchor="t">
              <a:spAutoFit/>
            </a:bodyPr>
            <a:lstStyle/>
            <a:p>
              <a:pPr algn="ctr">
                <a:lnSpc>
                  <a:spcPts val="3104"/>
                </a:lnSpc>
              </a:pPr>
              <a:r>
                <a:rPr lang="en-US" sz="3200">
                  <a:solidFill>
                    <a:srgbClr val="FFFFFF"/>
                  </a:solidFill>
                  <a:latin typeface="Montserrat Heavy"/>
                </a:rPr>
                <a:t>SCHOOL &amp; DISTRICT</a:t>
              </a:r>
            </a:p>
            <a:p>
              <a:pPr marL="0" lvl="0" indent="0" algn="ctr">
                <a:lnSpc>
                  <a:spcPts val="3104"/>
                </a:lnSpc>
                <a:spcBef>
                  <a:spcPct val="0"/>
                </a:spcBef>
              </a:pPr>
              <a:r>
                <a:rPr lang="en-US" sz="3200">
                  <a:solidFill>
                    <a:srgbClr val="FFFFFF"/>
                  </a:solidFill>
                  <a:latin typeface="Montserrat Heavy"/>
                </a:rPr>
                <a:t>ATTENDANCE TEAMS</a:t>
              </a:r>
            </a:p>
          </p:txBody>
        </p:sp>
        <p:sp>
          <p:nvSpPr>
            <p:cNvPr id="11" name="AutoShape 11"/>
            <p:cNvSpPr/>
            <p:nvPr/>
          </p:nvSpPr>
          <p:spPr>
            <a:xfrm>
              <a:off x="11290321" y="3195281"/>
              <a:ext cx="10293035" cy="7367170"/>
            </a:xfrm>
            <a:prstGeom prst="rect">
              <a:avLst/>
            </a:prstGeom>
            <a:solidFill>
              <a:srgbClr val="1C566B"/>
            </a:solidFill>
          </p:spPr>
        </p:sp>
        <p:sp>
          <p:nvSpPr>
            <p:cNvPr id="12" name="TextBox 12"/>
            <p:cNvSpPr txBox="1"/>
            <p:nvPr/>
          </p:nvSpPr>
          <p:spPr>
            <a:xfrm>
              <a:off x="12057618" y="5437752"/>
              <a:ext cx="8758440" cy="4443307"/>
            </a:xfrm>
            <a:prstGeom prst="rect">
              <a:avLst/>
            </a:prstGeom>
          </p:spPr>
          <p:txBody>
            <a:bodyPr lIns="0" tIns="0" rIns="0" bIns="0" rtlCol="0" anchor="t">
              <a:spAutoFit/>
            </a:bodyPr>
            <a:lstStyle/>
            <a:p>
              <a:pPr marL="474979" lvl="1" indent="-237490" algn="l">
                <a:lnSpc>
                  <a:spcPts val="3849"/>
                </a:lnSpc>
                <a:buFont typeface="Arial"/>
                <a:buChar char="•"/>
              </a:pPr>
              <a:r>
                <a:rPr lang="en-US" sz="2199">
                  <a:solidFill>
                    <a:srgbClr val="FFFFFF"/>
                  </a:solidFill>
                  <a:latin typeface="Open Sans Semi-Bold"/>
                </a:rPr>
                <a:t>Real time as possible—weekly at school level, monthly at district.</a:t>
              </a:r>
            </a:p>
            <a:p>
              <a:pPr marL="474979" lvl="1" indent="-237490" algn="l">
                <a:lnSpc>
                  <a:spcPts val="3849"/>
                </a:lnSpc>
                <a:buFont typeface="Arial"/>
                <a:buChar char="•"/>
              </a:pPr>
              <a:r>
                <a:rPr lang="en-US" sz="2199">
                  <a:solidFill>
                    <a:srgbClr val="FFFFFF"/>
                  </a:solidFill>
                  <a:latin typeface="Open Sans Semi-Bold"/>
                </a:rPr>
                <a:t>Disaggregated by sub-groups and grade.</a:t>
              </a:r>
            </a:p>
            <a:p>
              <a:pPr marL="474979" lvl="1" indent="-237490" algn="l">
                <a:lnSpc>
                  <a:spcPts val="3849"/>
                </a:lnSpc>
                <a:buFont typeface="Arial"/>
                <a:buChar char="•"/>
              </a:pPr>
              <a:r>
                <a:rPr lang="en-US" sz="2199">
                  <a:solidFill>
                    <a:srgbClr val="FFFFFF"/>
                  </a:solidFill>
                  <a:latin typeface="Open Sans Semi-Bold"/>
                </a:rPr>
                <a:t>Shows trends over time, from start of year and compared to prior years.</a:t>
              </a:r>
            </a:p>
            <a:p>
              <a:pPr marL="474979" lvl="1" indent="-237490" algn="l">
                <a:lnSpc>
                  <a:spcPts val="3849"/>
                </a:lnSpc>
                <a:buFont typeface="Arial"/>
                <a:buChar char="•"/>
              </a:pPr>
              <a:r>
                <a:rPr lang="en-US" sz="2199">
                  <a:solidFill>
                    <a:srgbClr val="FFFFFF"/>
                  </a:solidFill>
                  <a:latin typeface="Open Sans Semi-Bold"/>
                </a:rPr>
                <a:t>Track and monitors effectiveness of interventions.</a:t>
              </a:r>
            </a:p>
          </p:txBody>
        </p:sp>
        <p:sp>
          <p:nvSpPr>
            <p:cNvPr id="13" name="TextBox 13"/>
            <p:cNvSpPr txBox="1"/>
            <p:nvPr/>
          </p:nvSpPr>
          <p:spPr>
            <a:xfrm>
              <a:off x="11290321" y="3943348"/>
              <a:ext cx="10293035" cy="1099354"/>
            </a:xfrm>
            <a:prstGeom prst="rect">
              <a:avLst/>
            </a:prstGeom>
          </p:spPr>
          <p:txBody>
            <a:bodyPr lIns="0" tIns="0" rIns="0" bIns="0" rtlCol="0" anchor="t">
              <a:spAutoFit/>
            </a:bodyPr>
            <a:lstStyle/>
            <a:p>
              <a:pPr algn="ctr">
                <a:lnSpc>
                  <a:spcPts val="3104"/>
                </a:lnSpc>
              </a:pPr>
              <a:r>
                <a:rPr lang="en-US" sz="3200">
                  <a:solidFill>
                    <a:srgbClr val="FFFFFF"/>
                  </a:solidFill>
                  <a:latin typeface="Montserrat Heavy"/>
                </a:rPr>
                <a:t>ACTIONABLE</a:t>
              </a:r>
            </a:p>
            <a:p>
              <a:pPr marL="0" lvl="0" indent="0" algn="ctr">
                <a:lnSpc>
                  <a:spcPts val="3104"/>
                </a:lnSpc>
                <a:spcBef>
                  <a:spcPct val="0"/>
                </a:spcBef>
              </a:pPr>
              <a:r>
                <a:rPr lang="en-US" sz="3200">
                  <a:solidFill>
                    <a:srgbClr val="FFFFFF"/>
                  </a:solidFill>
                  <a:latin typeface="Montserrat Heavy"/>
                </a:rPr>
                <a:t>ATTENDANCE DATA</a:t>
              </a:r>
            </a:p>
          </p:txBody>
        </p:sp>
        <p:sp>
          <p:nvSpPr>
            <p:cNvPr id="14" name="TextBox 14"/>
            <p:cNvSpPr txBox="1"/>
            <p:nvPr/>
          </p:nvSpPr>
          <p:spPr>
            <a:xfrm>
              <a:off x="717990" y="152400"/>
              <a:ext cx="19026006" cy="1464734"/>
            </a:xfrm>
            <a:prstGeom prst="rect">
              <a:avLst/>
            </a:prstGeom>
          </p:spPr>
          <p:txBody>
            <a:bodyPr lIns="0" tIns="0" rIns="0" bIns="0" rtlCol="0" anchor="t">
              <a:spAutoFit/>
            </a:bodyPr>
            <a:lstStyle/>
            <a:p>
              <a:pPr algn="l">
                <a:lnSpc>
                  <a:spcPts val="8000"/>
                </a:lnSpc>
                <a:spcBef>
                  <a:spcPct val="0"/>
                </a:spcBef>
              </a:pPr>
              <a:r>
                <a:rPr lang="en-US" sz="8000">
                  <a:solidFill>
                    <a:srgbClr val="6197CD"/>
                  </a:solidFill>
                  <a:latin typeface="Montserrat Heavy"/>
                </a:rPr>
                <a:t>TEAMS WITH DATA</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147" y="-44111"/>
            <a:ext cx="18446222" cy="10381232"/>
            <a:chOff x="0" y="0"/>
            <a:chExt cx="24594962" cy="13841643"/>
          </a:xfrm>
        </p:grpSpPr>
        <p:sp>
          <p:nvSpPr>
            <p:cNvPr id="3" name="Freeform 3"/>
            <p:cNvSpPr/>
            <p:nvPr/>
          </p:nvSpPr>
          <p:spPr>
            <a:xfrm>
              <a:off x="0" y="0"/>
              <a:ext cx="24594962" cy="13841643"/>
            </a:xfrm>
            <a:custGeom>
              <a:avLst/>
              <a:gdLst/>
              <a:ahLst/>
              <a:cxnLst/>
              <a:rect l="l" t="t" r="r" b="b"/>
              <a:pathLst>
                <a:path w="24594962" h="13841643">
                  <a:moveTo>
                    <a:pt x="0" y="0"/>
                  </a:moveTo>
                  <a:lnTo>
                    <a:pt x="24594962" y="0"/>
                  </a:lnTo>
                  <a:lnTo>
                    <a:pt x="24594962" y="13841643"/>
                  </a:lnTo>
                  <a:lnTo>
                    <a:pt x="0" y="13841643"/>
                  </a:lnTo>
                  <a:lnTo>
                    <a:pt x="0" y="0"/>
                  </a:lnTo>
                  <a:close/>
                </a:path>
              </a:pathLst>
            </a:custGeom>
            <a:blipFill>
              <a:blip r:embed="rId2"/>
              <a:stretch>
                <a:fillRect l="-11561" t="-10522" b="-10522"/>
              </a:stretch>
            </a:blipFill>
          </p:spPr>
        </p:sp>
        <p:sp>
          <p:nvSpPr>
            <p:cNvPr id="4" name="AutoShape 4"/>
            <p:cNvSpPr/>
            <p:nvPr/>
          </p:nvSpPr>
          <p:spPr>
            <a:xfrm>
              <a:off x="0" y="58814"/>
              <a:ext cx="24594962" cy="13782829"/>
            </a:xfrm>
            <a:prstGeom prst="rect">
              <a:avLst/>
            </a:prstGeom>
            <a:solidFill>
              <a:srgbClr val="FFFFFF">
                <a:alpha val="92941"/>
              </a:srgbClr>
            </a:solidFill>
          </p:spPr>
        </p:sp>
      </p:grpSp>
      <p:sp>
        <p:nvSpPr>
          <p:cNvPr id="5" name="Freeform 5"/>
          <p:cNvSpPr/>
          <p:nvPr/>
        </p:nvSpPr>
        <p:spPr>
          <a:xfrm>
            <a:off x="6407876" y="2400473"/>
            <a:ext cx="5536177" cy="5536177"/>
          </a:xfrm>
          <a:custGeom>
            <a:avLst/>
            <a:gdLst/>
            <a:ahLst/>
            <a:cxnLst/>
            <a:rect l="l" t="t" r="r" b="b"/>
            <a:pathLst>
              <a:path w="5536177" h="5536177">
                <a:moveTo>
                  <a:pt x="0" y="0"/>
                </a:moveTo>
                <a:lnTo>
                  <a:pt x="5536176" y="0"/>
                </a:lnTo>
                <a:lnTo>
                  <a:pt x="5536176" y="5536176"/>
                </a:lnTo>
                <a:lnTo>
                  <a:pt x="0" y="5536176"/>
                </a:lnTo>
                <a:lnTo>
                  <a:pt x="0" y="0"/>
                </a:lnTo>
                <a:close/>
              </a:path>
            </a:pathLst>
          </a:custGeom>
          <a:blipFill>
            <a:blip r:embed="rId3">
              <a:alphaModFix amt="50000"/>
              <a:extLst>
                <a:ext uri="{96DAC541-7B7A-43D3-8B79-37D633B846F1}">
                  <asvg:svgBlip xmlns:asvg="http://schemas.microsoft.com/office/drawing/2016/SVG/main" r:embed="rId4"/>
                </a:ext>
              </a:extLst>
            </a:blip>
            <a:stretch>
              <a:fillRect/>
            </a:stretch>
          </a:blipFill>
        </p:spPr>
      </p:sp>
      <p:sp>
        <p:nvSpPr>
          <p:cNvPr id="6" name="AutoShape 6"/>
          <p:cNvSpPr/>
          <p:nvPr/>
        </p:nvSpPr>
        <p:spPr>
          <a:xfrm>
            <a:off x="9239250" y="4757261"/>
            <a:ext cx="6817767" cy="4596289"/>
          </a:xfrm>
          <a:prstGeom prst="rect">
            <a:avLst/>
          </a:prstGeom>
          <a:solidFill>
            <a:srgbClr val="1C556B">
              <a:alpha val="24706"/>
            </a:srgbClr>
          </a:solidFill>
        </p:spPr>
      </p:sp>
      <p:grpSp>
        <p:nvGrpSpPr>
          <p:cNvPr id="7" name="Group 7"/>
          <p:cNvGrpSpPr/>
          <p:nvPr/>
        </p:nvGrpSpPr>
        <p:grpSpPr>
          <a:xfrm>
            <a:off x="1028700" y="3197788"/>
            <a:ext cx="6881054" cy="3941546"/>
            <a:chOff x="0" y="0"/>
            <a:chExt cx="9174738" cy="5255395"/>
          </a:xfrm>
        </p:grpSpPr>
        <p:sp>
          <p:nvSpPr>
            <p:cNvPr id="8" name="AutoShape 8"/>
            <p:cNvSpPr/>
            <p:nvPr/>
          </p:nvSpPr>
          <p:spPr>
            <a:xfrm>
              <a:off x="127000" y="127000"/>
              <a:ext cx="9047738" cy="5128395"/>
            </a:xfrm>
            <a:prstGeom prst="rect">
              <a:avLst/>
            </a:prstGeom>
            <a:solidFill>
              <a:srgbClr val="1C556B">
                <a:alpha val="24706"/>
              </a:srgbClr>
            </a:solidFill>
          </p:spPr>
        </p:sp>
        <p:sp>
          <p:nvSpPr>
            <p:cNvPr id="9" name="AutoShape 9"/>
            <p:cNvSpPr/>
            <p:nvPr/>
          </p:nvSpPr>
          <p:spPr>
            <a:xfrm>
              <a:off x="0" y="2154476"/>
              <a:ext cx="9047738" cy="2973920"/>
            </a:xfrm>
            <a:prstGeom prst="rect">
              <a:avLst/>
            </a:prstGeom>
            <a:solidFill>
              <a:srgbClr val="FFFFFF"/>
            </a:solidFill>
          </p:spPr>
        </p:sp>
        <p:sp>
          <p:nvSpPr>
            <p:cNvPr id="10" name="TextBox 10"/>
            <p:cNvSpPr txBox="1"/>
            <p:nvPr/>
          </p:nvSpPr>
          <p:spPr>
            <a:xfrm>
              <a:off x="456779" y="2517064"/>
              <a:ext cx="8134179" cy="2103332"/>
            </a:xfrm>
            <a:prstGeom prst="rect">
              <a:avLst/>
            </a:prstGeom>
          </p:spPr>
          <p:txBody>
            <a:bodyPr lIns="0" tIns="0" rIns="0" bIns="0" rtlCol="0" anchor="t">
              <a:spAutoFit/>
            </a:bodyPr>
            <a:lstStyle/>
            <a:p>
              <a:pPr algn="just">
                <a:lnSpc>
                  <a:spcPts val="3220"/>
                </a:lnSpc>
              </a:pPr>
              <a:r>
                <a:rPr lang="en-US" sz="2300" spc="-34">
                  <a:solidFill>
                    <a:srgbClr val="000000"/>
                  </a:solidFill>
                  <a:latin typeface="Open Sans"/>
                </a:rPr>
                <a:t>Collaborate with local non-profits, health providers, government agencies, and colleges that have resources which meet identified gaps in student supports.</a:t>
              </a:r>
            </a:p>
          </p:txBody>
        </p:sp>
        <p:sp>
          <p:nvSpPr>
            <p:cNvPr id="11" name="AutoShape 11"/>
            <p:cNvSpPr/>
            <p:nvPr/>
          </p:nvSpPr>
          <p:spPr>
            <a:xfrm>
              <a:off x="0" y="0"/>
              <a:ext cx="9047738" cy="2154476"/>
            </a:xfrm>
            <a:prstGeom prst="rect">
              <a:avLst/>
            </a:prstGeom>
            <a:solidFill>
              <a:srgbClr val="1C566B"/>
            </a:solidFill>
          </p:spPr>
        </p:sp>
        <p:sp>
          <p:nvSpPr>
            <p:cNvPr id="12" name="TextBox 12"/>
            <p:cNvSpPr txBox="1"/>
            <p:nvPr/>
          </p:nvSpPr>
          <p:spPr>
            <a:xfrm>
              <a:off x="456779" y="368218"/>
              <a:ext cx="8134179" cy="1439926"/>
            </a:xfrm>
            <a:prstGeom prst="rect">
              <a:avLst/>
            </a:prstGeom>
          </p:spPr>
          <p:txBody>
            <a:bodyPr lIns="0" tIns="0" rIns="0" bIns="0" rtlCol="0" anchor="t">
              <a:spAutoFit/>
            </a:bodyPr>
            <a:lstStyle/>
            <a:p>
              <a:pPr algn="l">
                <a:lnSpc>
                  <a:spcPts val="4074"/>
                </a:lnSpc>
              </a:pPr>
              <a:r>
                <a:rPr lang="en-US" sz="4200">
                  <a:solidFill>
                    <a:srgbClr val="FFFFFF"/>
                  </a:solidFill>
                  <a:latin typeface="Montserrat Heavy"/>
                </a:rPr>
                <a:t>FORM STRATEGIC</a:t>
              </a:r>
            </a:p>
            <a:p>
              <a:pPr marL="0" lvl="0" indent="0" algn="l">
                <a:lnSpc>
                  <a:spcPts val="4074"/>
                </a:lnSpc>
                <a:spcBef>
                  <a:spcPct val="0"/>
                </a:spcBef>
              </a:pPr>
              <a:r>
                <a:rPr lang="en-US" sz="4200">
                  <a:solidFill>
                    <a:srgbClr val="FFFFFF"/>
                  </a:solidFill>
                  <a:latin typeface="Montserrat Heavy"/>
                </a:rPr>
                <a:t>PARTNERSHIPS</a:t>
              </a:r>
            </a:p>
          </p:txBody>
        </p:sp>
      </p:grpSp>
      <p:grpSp>
        <p:nvGrpSpPr>
          <p:cNvPr id="13" name="Group 13"/>
          <p:cNvGrpSpPr/>
          <p:nvPr/>
        </p:nvGrpSpPr>
        <p:grpSpPr>
          <a:xfrm>
            <a:off x="10473496" y="1028700"/>
            <a:ext cx="6881054" cy="2622648"/>
            <a:chOff x="0" y="0"/>
            <a:chExt cx="9174738" cy="3496864"/>
          </a:xfrm>
        </p:grpSpPr>
        <p:sp>
          <p:nvSpPr>
            <p:cNvPr id="14" name="AutoShape 14"/>
            <p:cNvSpPr/>
            <p:nvPr/>
          </p:nvSpPr>
          <p:spPr>
            <a:xfrm>
              <a:off x="127000" y="127000"/>
              <a:ext cx="9047738" cy="3369864"/>
            </a:xfrm>
            <a:prstGeom prst="rect">
              <a:avLst/>
            </a:prstGeom>
            <a:solidFill>
              <a:srgbClr val="1C556B">
                <a:alpha val="24706"/>
              </a:srgbClr>
            </a:solidFill>
          </p:spPr>
        </p:sp>
        <p:sp>
          <p:nvSpPr>
            <p:cNvPr id="15" name="AutoShape 15"/>
            <p:cNvSpPr/>
            <p:nvPr/>
          </p:nvSpPr>
          <p:spPr>
            <a:xfrm>
              <a:off x="0" y="0"/>
              <a:ext cx="9047738" cy="1462744"/>
            </a:xfrm>
            <a:prstGeom prst="rect">
              <a:avLst/>
            </a:prstGeom>
            <a:solidFill>
              <a:srgbClr val="1C566B"/>
            </a:solidFill>
          </p:spPr>
        </p:sp>
        <p:sp>
          <p:nvSpPr>
            <p:cNvPr id="16" name="TextBox 16"/>
            <p:cNvSpPr txBox="1"/>
            <p:nvPr/>
          </p:nvSpPr>
          <p:spPr>
            <a:xfrm>
              <a:off x="456779" y="368218"/>
              <a:ext cx="8134179" cy="754126"/>
            </a:xfrm>
            <a:prstGeom prst="rect">
              <a:avLst/>
            </a:prstGeom>
          </p:spPr>
          <p:txBody>
            <a:bodyPr lIns="0" tIns="0" rIns="0" bIns="0" rtlCol="0" anchor="t">
              <a:spAutoFit/>
            </a:bodyPr>
            <a:lstStyle/>
            <a:p>
              <a:pPr marL="0" lvl="0" indent="0" algn="l">
                <a:lnSpc>
                  <a:spcPts val="4074"/>
                </a:lnSpc>
                <a:spcBef>
                  <a:spcPct val="0"/>
                </a:spcBef>
              </a:pPr>
              <a:r>
                <a:rPr lang="en-US" sz="4200">
                  <a:solidFill>
                    <a:srgbClr val="FFFFFF"/>
                  </a:solidFill>
                  <a:latin typeface="Montserrat Heavy"/>
                </a:rPr>
                <a:t>TAKE STOCK</a:t>
              </a:r>
            </a:p>
          </p:txBody>
        </p:sp>
        <p:sp>
          <p:nvSpPr>
            <p:cNvPr id="17" name="AutoShape 17"/>
            <p:cNvSpPr/>
            <p:nvPr/>
          </p:nvSpPr>
          <p:spPr>
            <a:xfrm>
              <a:off x="0" y="1462744"/>
              <a:ext cx="9047738" cy="1907120"/>
            </a:xfrm>
            <a:prstGeom prst="rect">
              <a:avLst/>
            </a:prstGeom>
            <a:solidFill>
              <a:srgbClr val="FFFFFF"/>
            </a:solidFill>
          </p:spPr>
        </p:sp>
        <p:sp>
          <p:nvSpPr>
            <p:cNvPr id="18" name="TextBox 18"/>
            <p:cNvSpPr txBox="1"/>
            <p:nvPr/>
          </p:nvSpPr>
          <p:spPr>
            <a:xfrm>
              <a:off x="456779" y="1824978"/>
              <a:ext cx="8134179" cy="1036532"/>
            </a:xfrm>
            <a:prstGeom prst="rect">
              <a:avLst/>
            </a:prstGeom>
          </p:spPr>
          <p:txBody>
            <a:bodyPr lIns="0" tIns="0" rIns="0" bIns="0" rtlCol="0" anchor="t">
              <a:spAutoFit/>
            </a:bodyPr>
            <a:lstStyle/>
            <a:p>
              <a:pPr algn="just">
                <a:lnSpc>
                  <a:spcPts val="3220"/>
                </a:lnSpc>
              </a:pPr>
              <a:r>
                <a:rPr lang="en-US" sz="2300" spc="-75">
                  <a:solidFill>
                    <a:srgbClr val="000000"/>
                  </a:solidFill>
                  <a:latin typeface="Open Sans"/>
                </a:rPr>
                <a:t>Know what resources already exist and whether they address current challenges.</a:t>
              </a:r>
            </a:p>
          </p:txBody>
        </p:sp>
      </p:grpSp>
      <p:sp>
        <p:nvSpPr>
          <p:cNvPr id="19" name="TextBox 19"/>
          <p:cNvSpPr txBox="1"/>
          <p:nvPr/>
        </p:nvSpPr>
        <p:spPr>
          <a:xfrm>
            <a:off x="1356513" y="951825"/>
            <a:ext cx="8753197" cy="1615694"/>
          </a:xfrm>
          <a:prstGeom prst="rect">
            <a:avLst/>
          </a:prstGeom>
        </p:spPr>
        <p:txBody>
          <a:bodyPr lIns="0" tIns="0" rIns="0" bIns="0" rtlCol="0" anchor="t">
            <a:spAutoFit/>
          </a:bodyPr>
          <a:lstStyle/>
          <a:p>
            <a:pPr algn="l">
              <a:lnSpc>
                <a:spcPts val="6207"/>
              </a:lnSpc>
            </a:pPr>
            <a:r>
              <a:rPr lang="en-US" sz="6399">
                <a:solidFill>
                  <a:srgbClr val="6197CD"/>
                </a:solidFill>
                <a:latin typeface="Montserrat Heavy"/>
              </a:rPr>
              <a:t>GATHER &amp; ALIGN RESOURCES</a:t>
            </a:r>
          </a:p>
        </p:txBody>
      </p:sp>
      <p:grpSp>
        <p:nvGrpSpPr>
          <p:cNvPr id="20" name="Group 20"/>
          <p:cNvGrpSpPr/>
          <p:nvPr/>
        </p:nvGrpSpPr>
        <p:grpSpPr>
          <a:xfrm>
            <a:off x="9175964" y="4662011"/>
            <a:ext cx="6785804" cy="4596289"/>
            <a:chOff x="0" y="0"/>
            <a:chExt cx="9047738" cy="6128385"/>
          </a:xfrm>
        </p:grpSpPr>
        <p:sp>
          <p:nvSpPr>
            <p:cNvPr id="21" name="AutoShape 21"/>
            <p:cNvSpPr/>
            <p:nvPr/>
          </p:nvSpPr>
          <p:spPr>
            <a:xfrm>
              <a:off x="0" y="0"/>
              <a:ext cx="9047738" cy="2158586"/>
            </a:xfrm>
            <a:prstGeom prst="rect">
              <a:avLst/>
            </a:prstGeom>
            <a:solidFill>
              <a:srgbClr val="1C566B"/>
            </a:solidFill>
          </p:spPr>
        </p:sp>
        <p:sp>
          <p:nvSpPr>
            <p:cNvPr id="22" name="AutoShape 22"/>
            <p:cNvSpPr/>
            <p:nvPr/>
          </p:nvSpPr>
          <p:spPr>
            <a:xfrm>
              <a:off x="0" y="2158586"/>
              <a:ext cx="9047738" cy="3969799"/>
            </a:xfrm>
            <a:prstGeom prst="rect">
              <a:avLst/>
            </a:prstGeom>
            <a:solidFill>
              <a:srgbClr val="FFFFFF"/>
            </a:solidFill>
          </p:spPr>
        </p:sp>
        <p:sp>
          <p:nvSpPr>
            <p:cNvPr id="23" name="TextBox 23"/>
            <p:cNvSpPr txBox="1"/>
            <p:nvPr/>
          </p:nvSpPr>
          <p:spPr>
            <a:xfrm>
              <a:off x="456779" y="360815"/>
              <a:ext cx="8134179" cy="1439926"/>
            </a:xfrm>
            <a:prstGeom prst="rect">
              <a:avLst/>
            </a:prstGeom>
          </p:spPr>
          <p:txBody>
            <a:bodyPr lIns="0" tIns="0" rIns="0" bIns="0" rtlCol="0" anchor="t">
              <a:spAutoFit/>
            </a:bodyPr>
            <a:lstStyle/>
            <a:p>
              <a:pPr marL="0" lvl="0" indent="0" algn="l">
                <a:lnSpc>
                  <a:spcPts val="4074"/>
                </a:lnSpc>
                <a:spcBef>
                  <a:spcPct val="0"/>
                </a:spcBef>
              </a:pPr>
              <a:r>
                <a:rPr lang="en-US" sz="4200">
                  <a:solidFill>
                    <a:srgbClr val="FFFFFF"/>
                  </a:solidFill>
                  <a:latin typeface="Montserrat Heavy"/>
                </a:rPr>
                <a:t>INTEGRATE INTO EXISTING EFFORTS</a:t>
              </a:r>
            </a:p>
          </p:txBody>
        </p:sp>
        <p:sp>
          <p:nvSpPr>
            <p:cNvPr id="24" name="TextBox 24"/>
            <p:cNvSpPr txBox="1"/>
            <p:nvPr/>
          </p:nvSpPr>
          <p:spPr>
            <a:xfrm>
              <a:off x="456779" y="2520820"/>
              <a:ext cx="8134179" cy="3170132"/>
            </a:xfrm>
            <a:prstGeom prst="rect">
              <a:avLst/>
            </a:prstGeom>
          </p:spPr>
          <p:txBody>
            <a:bodyPr lIns="0" tIns="0" rIns="0" bIns="0" rtlCol="0" anchor="t">
              <a:spAutoFit/>
            </a:bodyPr>
            <a:lstStyle/>
            <a:p>
              <a:pPr algn="just">
                <a:lnSpc>
                  <a:spcPts val="3220"/>
                </a:lnSpc>
              </a:pPr>
              <a:r>
                <a:rPr lang="en-US" sz="2300" spc="-34">
                  <a:solidFill>
                    <a:srgbClr val="000000"/>
                  </a:solidFill>
                  <a:latin typeface="Open Sans"/>
                </a:rPr>
                <a:t>Enhance attendance focus of your strongest student support effort. (E.g. MTSS, PBIS, early warning systems, etc.) Integrate attendance improvement into key initiatives. (E.g. Science of reading, high dosage tutoring, school improvement, CTE, etc.</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5726" y="-130834"/>
            <a:ext cx="18684129" cy="10655741"/>
            <a:chOff x="0" y="0"/>
            <a:chExt cx="24912172" cy="14207655"/>
          </a:xfrm>
        </p:grpSpPr>
        <p:sp>
          <p:nvSpPr>
            <p:cNvPr id="3" name="Freeform 3"/>
            <p:cNvSpPr/>
            <p:nvPr/>
          </p:nvSpPr>
          <p:spPr>
            <a:xfrm>
              <a:off x="170805" y="115630"/>
              <a:ext cx="24594962" cy="13841643"/>
            </a:xfrm>
            <a:custGeom>
              <a:avLst/>
              <a:gdLst/>
              <a:ahLst/>
              <a:cxnLst/>
              <a:rect l="l" t="t" r="r" b="b"/>
              <a:pathLst>
                <a:path w="24594962" h="13841643">
                  <a:moveTo>
                    <a:pt x="0" y="0"/>
                  </a:moveTo>
                  <a:lnTo>
                    <a:pt x="24594963" y="0"/>
                  </a:lnTo>
                  <a:lnTo>
                    <a:pt x="24594963" y="13841644"/>
                  </a:lnTo>
                  <a:lnTo>
                    <a:pt x="0" y="13841644"/>
                  </a:lnTo>
                  <a:lnTo>
                    <a:pt x="0" y="0"/>
                  </a:lnTo>
                  <a:close/>
                </a:path>
              </a:pathLst>
            </a:custGeom>
            <a:blipFill>
              <a:blip r:embed="rId2"/>
              <a:stretch>
                <a:fillRect l="-11561" t="-10522" b="-10522"/>
              </a:stretch>
            </a:blipFill>
          </p:spPr>
        </p:sp>
        <p:sp>
          <p:nvSpPr>
            <p:cNvPr id="4" name="AutoShape 4"/>
            <p:cNvSpPr/>
            <p:nvPr/>
          </p:nvSpPr>
          <p:spPr>
            <a:xfrm>
              <a:off x="0" y="0"/>
              <a:ext cx="24912172" cy="14207655"/>
            </a:xfrm>
            <a:prstGeom prst="rect">
              <a:avLst/>
            </a:prstGeom>
            <a:solidFill>
              <a:srgbClr val="FFFFFF">
                <a:alpha val="92941"/>
              </a:srgbClr>
            </a:solidFill>
          </p:spPr>
        </p:sp>
      </p:grpSp>
      <p:sp>
        <p:nvSpPr>
          <p:cNvPr id="5" name="TextBox 5"/>
          <p:cNvSpPr txBox="1"/>
          <p:nvPr/>
        </p:nvSpPr>
        <p:spPr>
          <a:xfrm>
            <a:off x="1337329" y="1973506"/>
            <a:ext cx="15451895" cy="2070101"/>
          </a:xfrm>
          <a:prstGeom prst="rect">
            <a:avLst/>
          </a:prstGeom>
        </p:spPr>
        <p:txBody>
          <a:bodyPr lIns="0" tIns="0" rIns="0" bIns="0" rtlCol="0" anchor="t">
            <a:spAutoFit/>
          </a:bodyPr>
          <a:lstStyle/>
          <a:p>
            <a:pPr algn="ctr">
              <a:lnSpc>
                <a:spcPts val="8000"/>
              </a:lnSpc>
              <a:spcBef>
                <a:spcPct val="0"/>
              </a:spcBef>
            </a:pPr>
            <a:r>
              <a:rPr lang="en-US" sz="8000">
                <a:solidFill>
                  <a:srgbClr val="6197CD"/>
                </a:solidFill>
                <a:latin typeface="Montserrat Heavy"/>
              </a:rPr>
              <a:t>MEETING THE CHRONIC ABSENTEEISM CHALLENGE:</a:t>
            </a:r>
          </a:p>
        </p:txBody>
      </p:sp>
      <p:sp>
        <p:nvSpPr>
          <p:cNvPr id="6" name="TextBox 6"/>
          <p:cNvSpPr txBox="1"/>
          <p:nvPr/>
        </p:nvSpPr>
        <p:spPr>
          <a:xfrm>
            <a:off x="2030907" y="3895555"/>
            <a:ext cx="14064740" cy="679450"/>
          </a:xfrm>
          <a:prstGeom prst="rect">
            <a:avLst/>
          </a:prstGeom>
        </p:spPr>
        <p:txBody>
          <a:bodyPr lIns="0" tIns="0" rIns="0" bIns="0" rtlCol="0" anchor="t">
            <a:spAutoFit/>
          </a:bodyPr>
          <a:lstStyle/>
          <a:p>
            <a:pPr algn="ctr">
              <a:lnSpc>
                <a:spcPts val="5599"/>
              </a:lnSpc>
              <a:spcBef>
                <a:spcPct val="0"/>
              </a:spcBef>
            </a:pPr>
            <a:r>
              <a:rPr lang="en-US" sz="3999" spc="607">
                <a:solidFill>
                  <a:srgbClr val="1C566B"/>
                </a:solidFill>
                <a:latin typeface="Open Sans Semi-Bold"/>
              </a:rPr>
              <a:t>FOUR DISTRICTS SHOWING A WAY</a:t>
            </a:r>
          </a:p>
        </p:txBody>
      </p:sp>
      <p:grpSp>
        <p:nvGrpSpPr>
          <p:cNvPr id="7" name="Group 7"/>
          <p:cNvGrpSpPr/>
          <p:nvPr/>
        </p:nvGrpSpPr>
        <p:grpSpPr>
          <a:xfrm>
            <a:off x="1070189" y="5146505"/>
            <a:ext cx="16230600" cy="2984712"/>
            <a:chOff x="0" y="0"/>
            <a:chExt cx="21640800" cy="3979616"/>
          </a:xfrm>
        </p:grpSpPr>
        <p:grpSp>
          <p:nvGrpSpPr>
            <p:cNvPr id="8" name="Group 8"/>
            <p:cNvGrpSpPr/>
            <p:nvPr/>
          </p:nvGrpSpPr>
          <p:grpSpPr>
            <a:xfrm>
              <a:off x="0" y="0"/>
              <a:ext cx="5531429" cy="2026074"/>
              <a:chOff x="0" y="0"/>
              <a:chExt cx="9002043" cy="3230880"/>
            </a:xfrm>
          </p:grpSpPr>
          <p:sp>
            <p:nvSpPr>
              <p:cNvPr id="9" name="Freeform 9"/>
              <p:cNvSpPr/>
              <p:nvPr/>
            </p:nvSpPr>
            <p:spPr>
              <a:xfrm>
                <a:off x="5080" y="12700"/>
                <a:ext cx="8986803" cy="3205480"/>
              </a:xfrm>
              <a:custGeom>
                <a:avLst/>
                <a:gdLst/>
                <a:ahLst/>
                <a:cxnLst/>
                <a:rect l="l" t="t" r="r" b="b"/>
                <a:pathLst>
                  <a:path w="8986803" h="3205480">
                    <a:moveTo>
                      <a:pt x="8196863" y="3205480"/>
                    </a:moveTo>
                    <a:lnTo>
                      <a:pt x="0" y="3205480"/>
                    </a:lnTo>
                    <a:lnTo>
                      <a:pt x="791210" y="1602740"/>
                    </a:lnTo>
                    <a:lnTo>
                      <a:pt x="0" y="0"/>
                    </a:lnTo>
                    <a:lnTo>
                      <a:pt x="8196863" y="0"/>
                    </a:lnTo>
                    <a:lnTo>
                      <a:pt x="8986803" y="1602740"/>
                    </a:lnTo>
                    <a:lnTo>
                      <a:pt x="8196863" y="3205480"/>
                    </a:lnTo>
                    <a:close/>
                  </a:path>
                </a:pathLst>
              </a:custGeom>
              <a:solidFill>
                <a:srgbClr val="1C566B"/>
              </a:solidFill>
            </p:spPr>
          </p:sp>
        </p:grpSp>
        <p:sp>
          <p:nvSpPr>
            <p:cNvPr id="10" name="Freeform 10"/>
            <p:cNvSpPr/>
            <p:nvPr/>
          </p:nvSpPr>
          <p:spPr>
            <a:xfrm>
              <a:off x="2171868" y="419190"/>
              <a:ext cx="1187694" cy="1187694"/>
            </a:xfrm>
            <a:custGeom>
              <a:avLst/>
              <a:gdLst/>
              <a:ahLst/>
              <a:cxnLst/>
              <a:rect l="l" t="t" r="r" b="b"/>
              <a:pathLst>
                <a:path w="1187694" h="1187694">
                  <a:moveTo>
                    <a:pt x="0" y="0"/>
                  </a:moveTo>
                  <a:lnTo>
                    <a:pt x="1187693" y="0"/>
                  </a:lnTo>
                  <a:lnTo>
                    <a:pt x="1187693" y="1187694"/>
                  </a:lnTo>
                  <a:lnTo>
                    <a:pt x="0" y="11876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TextBox 11"/>
            <p:cNvSpPr txBox="1"/>
            <p:nvPr/>
          </p:nvSpPr>
          <p:spPr>
            <a:xfrm>
              <a:off x="0" y="2531816"/>
              <a:ext cx="5039251" cy="1447800"/>
            </a:xfrm>
            <a:prstGeom prst="rect">
              <a:avLst/>
            </a:prstGeom>
          </p:spPr>
          <p:txBody>
            <a:bodyPr lIns="0" tIns="0" rIns="0" bIns="0" rtlCol="0" anchor="t">
              <a:spAutoFit/>
            </a:bodyPr>
            <a:lstStyle/>
            <a:p>
              <a:pPr algn="ctr">
                <a:lnSpc>
                  <a:spcPts val="4320"/>
                </a:lnSpc>
              </a:pPr>
              <a:r>
                <a:rPr lang="en-US" sz="3600">
                  <a:solidFill>
                    <a:srgbClr val="0B4155"/>
                  </a:solidFill>
                  <a:latin typeface="Montserrat Bold"/>
                </a:rPr>
                <a:t>Improvement is Possible.</a:t>
              </a:r>
            </a:p>
          </p:txBody>
        </p:sp>
        <p:grpSp>
          <p:nvGrpSpPr>
            <p:cNvPr id="12" name="Group 12"/>
            <p:cNvGrpSpPr/>
            <p:nvPr/>
          </p:nvGrpSpPr>
          <p:grpSpPr>
            <a:xfrm>
              <a:off x="5369993" y="0"/>
              <a:ext cx="5531429" cy="2026074"/>
              <a:chOff x="0" y="0"/>
              <a:chExt cx="9002043" cy="3230880"/>
            </a:xfrm>
          </p:grpSpPr>
          <p:sp>
            <p:nvSpPr>
              <p:cNvPr id="13" name="Freeform 13"/>
              <p:cNvSpPr/>
              <p:nvPr/>
            </p:nvSpPr>
            <p:spPr>
              <a:xfrm>
                <a:off x="5080" y="12700"/>
                <a:ext cx="8986803" cy="3205480"/>
              </a:xfrm>
              <a:custGeom>
                <a:avLst/>
                <a:gdLst/>
                <a:ahLst/>
                <a:cxnLst/>
                <a:rect l="l" t="t" r="r" b="b"/>
                <a:pathLst>
                  <a:path w="8986803" h="3205480">
                    <a:moveTo>
                      <a:pt x="8196863" y="3205480"/>
                    </a:moveTo>
                    <a:lnTo>
                      <a:pt x="0" y="3205480"/>
                    </a:lnTo>
                    <a:lnTo>
                      <a:pt x="791210" y="1602740"/>
                    </a:lnTo>
                    <a:lnTo>
                      <a:pt x="0" y="0"/>
                    </a:lnTo>
                    <a:lnTo>
                      <a:pt x="8196863" y="0"/>
                    </a:lnTo>
                    <a:lnTo>
                      <a:pt x="8986803" y="1602740"/>
                    </a:lnTo>
                    <a:lnTo>
                      <a:pt x="8196863" y="3205480"/>
                    </a:lnTo>
                    <a:close/>
                  </a:path>
                </a:pathLst>
              </a:custGeom>
              <a:solidFill>
                <a:srgbClr val="1C566B"/>
              </a:solidFill>
            </p:spPr>
          </p:sp>
        </p:grpSp>
        <p:sp>
          <p:nvSpPr>
            <p:cNvPr id="14" name="Freeform 14"/>
            <p:cNvSpPr/>
            <p:nvPr/>
          </p:nvSpPr>
          <p:spPr>
            <a:xfrm>
              <a:off x="7541860" y="419190"/>
              <a:ext cx="1187694" cy="1187694"/>
            </a:xfrm>
            <a:custGeom>
              <a:avLst/>
              <a:gdLst/>
              <a:ahLst/>
              <a:cxnLst/>
              <a:rect l="l" t="t" r="r" b="b"/>
              <a:pathLst>
                <a:path w="1187694" h="1187694">
                  <a:moveTo>
                    <a:pt x="0" y="0"/>
                  </a:moveTo>
                  <a:lnTo>
                    <a:pt x="1187694" y="0"/>
                  </a:lnTo>
                  <a:lnTo>
                    <a:pt x="1187694" y="1187694"/>
                  </a:lnTo>
                  <a:lnTo>
                    <a:pt x="0" y="11876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TextBox 15"/>
            <p:cNvSpPr txBox="1"/>
            <p:nvPr/>
          </p:nvSpPr>
          <p:spPr>
            <a:xfrm>
              <a:off x="5377553" y="2531816"/>
              <a:ext cx="5038464" cy="1447800"/>
            </a:xfrm>
            <a:prstGeom prst="rect">
              <a:avLst/>
            </a:prstGeom>
          </p:spPr>
          <p:txBody>
            <a:bodyPr lIns="0" tIns="0" rIns="0" bIns="0" rtlCol="0" anchor="t">
              <a:spAutoFit/>
            </a:bodyPr>
            <a:lstStyle/>
            <a:p>
              <a:pPr algn="ctr">
                <a:lnSpc>
                  <a:spcPts val="4320"/>
                </a:lnSpc>
              </a:pPr>
              <a:r>
                <a:rPr lang="en-US" sz="3600">
                  <a:solidFill>
                    <a:srgbClr val="0B4155"/>
                  </a:solidFill>
                  <a:latin typeface="Montserrat Bold"/>
                </a:rPr>
                <a:t>Know Your Challenge.</a:t>
              </a:r>
            </a:p>
          </p:txBody>
        </p:sp>
        <p:grpSp>
          <p:nvGrpSpPr>
            <p:cNvPr id="16" name="Group 16"/>
            <p:cNvGrpSpPr/>
            <p:nvPr/>
          </p:nvGrpSpPr>
          <p:grpSpPr>
            <a:xfrm>
              <a:off x="10739378" y="0"/>
              <a:ext cx="5531429" cy="2026074"/>
              <a:chOff x="0" y="0"/>
              <a:chExt cx="9002043" cy="3230880"/>
            </a:xfrm>
          </p:grpSpPr>
          <p:sp>
            <p:nvSpPr>
              <p:cNvPr id="17" name="Freeform 17"/>
              <p:cNvSpPr/>
              <p:nvPr/>
            </p:nvSpPr>
            <p:spPr>
              <a:xfrm>
                <a:off x="5080" y="12700"/>
                <a:ext cx="8986803" cy="3205480"/>
              </a:xfrm>
              <a:custGeom>
                <a:avLst/>
                <a:gdLst/>
                <a:ahLst/>
                <a:cxnLst/>
                <a:rect l="l" t="t" r="r" b="b"/>
                <a:pathLst>
                  <a:path w="8986803" h="3205480">
                    <a:moveTo>
                      <a:pt x="8196863" y="3205480"/>
                    </a:moveTo>
                    <a:lnTo>
                      <a:pt x="0" y="3205480"/>
                    </a:lnTo>
                    <a:lnTo>
                      <a:pt x="791210" y="1602740"/>
                    </a:lnTo>
                    <a:lnTo>
                      <a:pt x="0" y="0"/>
                    </a:lnTo>
                    <a:lnTo>
                      <a:pt x="8196863" y="0"/>
                    </a:lnTo>
                    <a:lnTo>
                      <a:pt x="8986803" y="1602740"/>
                    </a:lnTo>
                    <a:lnTo>
                      <a:pt x="8196863" y="3205480"/>
                    </a:lnTo>
                    <a:close/>
                  </a:path>
                </a:pathLst>
              </a:custGeom>
              <a:solidFill>
                <a:srgbClr val="1C566B"/>
              </a:solidFill>
            </p:spPr>
          </p:sp>
        </p:grpSp>
        <p:sp>
          <p:nvSpPr>
            <p:cNvPr id="18" name="Freeform 18"/>
            <p:cNvSpPr/>
            <p:nvPr/>
          </p:nvSpPr>
          <p:spPr>
            <a:xfrm>
              <a:off x="12911550" y="419190"/>
              <a:ext cx="1187694" cy="1187694"/>
            </a:xfrm>
            <a:custGeom>
              <a:avLst/>
              <a:gdLst/>
              <a:ahLst/>
              <a:cxnLst/>
              <a:rect l="l" t="t" r="r" b="b"/>
              <a:pathLst>
                <a:path w="1187694" h="1187694">
                  <a:moveTo>
                    <a:pt x="0" y="0"/>
                  </a:moveTo>
                  <a:lnTo>
                    <a:pt x="1187693" y="0"/>
                  </a:lnTo>
                  <a:lnTo>
                    <a:pt x="1187693" y="1187694"/>
                  </a:lnTo>
                  <a:lnTo>
                    <a:pt x="0" y="11876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9" name="TextBox 19"/>
            <p:cNvSpPr txBox="1"/>
            <p:nvPr/>
          </p:nvSpPr>
          <p:spPr>
            <a:xfrm>
              <a:off x="10725469" y="2531816"/>
              <a:ext cx="5038464" cy="1447800"/>
            </a:xfrm>
            <a:prstGeom prst="rect">
              <a:avLst/>
            </a:prstGeom>
          </p:spPr>
          <p:txBody>
            <a:bodyPr lIns="0" tIns="0" rIns="0" bIns="0" rtlCol="0" anchor="t">
              <a:spAutoFit/>
            </a:bodyPr>
            <a:lstStyle/>
            <a:p>
              <a:pPr algn="ctr">
                <a:lnSpc>
                  <a:spcPts val="4320"/>
                </a:lnSpc>
              </a:pPr>
              <a:r>
                <a:rPr lang="en-US" sz="3600">
                  <a:solidFill>
                    <a:srgbClr val="0B4155"/>
                  </a:solidFill>
                  <a:latin typeface="Montserrat Bold"/>
                </a:rPr>
                <a:t>Organize Your Response.</a:t>
              </a:r>
            </a:p>
          </p:txBody>
        </p:sp>
        <p:grpSp>
          <p:nvGrpSpPr>
            <p:cNvPr id="20" name="Group 20"/>
            <p:cNvGrpSpPr/>
            <p:nvPr/>
          </p:nvGrpSpPr>
          <p:grpSpPr>
            <a:xfrm>
              <a:off x="16109371" y="0"/>
              <a:ext cx="5531429" cy="2026074"/>
              <a:chOff x="0" y="0"/>
              <a:chExt cx="9002043" cy="3230880"/>
            </a:xfrm>
          </p:grpSpPr>
          <p:sp>
            <p:nvSpPr>
              <p:cNvPr id="21" name="Freeform 21"/>
              <p:cNvSpPr/>
              <p:nvPr/>
            </p:nvSpPr>
            <p:spPr>
              <a:xfrm>
                <a:off x="5080" y="12700"/>
                <a:ext cx="8986803" cy="3205480"/>
              </a:xfrm>
              <a:custGeom>
                <a:avLst/>
                <a:gdLst/>
                <a:ahLst/>
                <a:cxnLst/>
                <a:rect l="l" t="t" r="r" b="b"/>
                <a:pathLst>
                  <a:path w="8986803" h="3205480">
                    <a:moveTo>
                      <a:pt x="8196863" y="3205480"/>
                    </a:moveTo>
                    <a:lnTo>
                      <a:pt x="0" y="3205480"/>
                    </a:lnTo>
                    <a:lnTo>
                      <a:pt x="791210" y="1602740"/>
                    </a:lnTo>
                    <a:lnTo>
                      <a:pt x="0" y="0"/>
                    </a:lnTo>
                    <a:lnTo>
                      <a:pt x="8196863" y="0"/>
                    </a:lnTo>
                    <a:lnTo>
                      <a:pt x="8986803" y="1602740"/>
                    </a:lnTo>
                    <a:lnTo>
                      <a:pt x="8196863" y="3205480"/>
                    </a:lnTo>
                    <a:close/>
                  </a:path>
                </a:pathLst>
              </a:custGeom>
              <a:solidFill>
                <a:srgbClr val="1C566B"/>
              </a:solidFill>
            </p:spPr>
          </p:sp>
        </p:grpSp>
        <p:sp>
          <p:nvSpPr>
            <p:cNvPr id="22" name="Freeform 22"/>
            <p:cNvSpPr/>
            <p:nvPr/>
          </p:nvSpPr>
          <p:spPr>
            <a:xfrm>
              <a:off x="18281239" y="419190"/>
              <a:ext cx="1187694" cy="1187694"/>
            </a:xfrm>
            <a:custGeom>
              <a:avLst/>
              <a:gdLst/>
              <a:ahLst/>
              <a:cxnLst/>
              <a:rect l="l" t="t" r="r" b="b"/>
              <a:pathLst>
                <a:path w="1187694" h="1187694">
                  <a:moveTo>
                    <a:pt x="0" y="0"/>
                  </a:moveTo>
                  <a:lnTo>
                    <a:pt x="1187693" y="0"/>
                  </a:lnTo>
                  <a:lnTo>
                    <a:pt x="1187693" y="1187694"/>
                  </a:lnTo>
                  <a:lnTo>
                    <a:pt x="0" y="118769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3" name="TextBox 23"/>
            <p:cNvSpPr txBox="1"/>
            <p:nvPr/>
          </p:nvSpPr>
          <p:spPr>
            <a:xfrm>
              <a:off x="16106833" y="2531816"/>
              <a:ext cx="5038464" cy="1447800"/>
            </a:xfrm>
            <a:prstGeom prst="rect">
              <a:avLst/>
            </a:prstGeom>
          </p:spPr>
          <p:txBody>
            <a:bodyPr lIns="0" tIns="0" rIns="0" bIns="0" rtlCol="0" anchor="t">
              <a:spAutoFit/>
            </a:bodyPr>
            <a:lstStyle/>
            <a:p>
              <a:pPr algn="ctr">
                <a:lnSpc>
                  <a:spcPts val="4320"/>
                </a:lnSpc>
              </a:pPr>
              <a:r>
                <a:rPr lang="en-US" sz="3600">
                  <a:solidFill>
                    <a:srgbClr val="0B4155"/>
                  </a:solidFill>
                  <a:latin typeface="Montserrat Bold"/>
                </a:rPr>
                <a:t>Align Your Resources.</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2703" y="-163157"/>
            <a:ext cx="18601303" cy="10639701"/>
            <a:chOff x="0" y="0"/>
            <a:chExt cx="24801737" cy="14186268"/>
          </a:xfrm>
        </p:grpSpPr>
        <p:sp>
          <p:nvSpPr>
            <p:cNvPr id="3" name="Freeform 3"/>
            <p:cNvSpPr/>
            <p:nvPr/>
          </p:nvSpPr>
          <p:spPr>
            <a:xfrm>
              <a:off x="206775" y="158729"/>
              <a:ext cx="24594962" cy="13841643"/>
            </a:xfrm>
            <a:custGeom>
              <a:avLst/>
              <a:gdLst/>
              <a:ahLst/>
              <a:cxnLst/>
              <a:rect l="l" t="t" r="r" b="b"/>
              <a:pathLst>
                <a:path w="24594962" h="13841643">
                  <a:moveTo>
                    <a:pt x="0" y="0"/>
                  </a:moveTo>
                  <a:lnTo>
                    <a:pt x="24594962" y="0"/>
                  </a:lnTo>
                  <a:lnTo>
                    <a:pt x="24594962" y="13841643"/>
                  </a:lnTo>
                  <a:lnTo>
                    <a:pt x="0" y="13841643"/>
                  </a:lnTo>
                  <a:lnTo>
                    <a:pt x="0" y="0"/>
                  </a:lnTo>
                  <a:close/>
                </a:path>
              </a:pathLst>
            </a:custGeom>
            <a:blipFill>
              <a:blip r:embed="rId2"/>
              <a:stretch>
                <a:fillRect l="-11561" t="-10522" b="-10522"/>
              </a:stretch>
            </a:blipFill>
          </p:spPr>
        </p:sp>
        <p:sp>
          <p:nvSpPr>
            <p:cNvPr id="4" name="AutoShape 4"/>
            <p:cNvSpPr/>
            <p:nvPr/>
          </p:nvSpPr>
          <p:spPr>
            <a:xfrm>
              <a:off x="0" y="0"/>
              <a:ext cx="24801737" cy="14186268"/>
            </a:xfrm>
            <a:prstGeom prst="rect">
              <a:avLst/>
            </a:prstGeom>
            <a:solidFill>
              <a:srgbClr val="FFFFFF">
                <a:alpha val="92941"/>
              </a:srgbClr>
            </a:solidFill>
          </p:spPr>
        </p:sp>
      </p:grpSp>
      <p:sp>
        <p:nvSpPr>
          <p:cNvPr id="5" name="TextBox 5"/>
          <p:cNvSpPr txBox="1"/>
          <p:nvPr/>
        </p:nvSpPr>
        <p:spPr>
          <a:xfrm>
            <a:off x="1337329" y="1973506"/>
            <a:ext cx="15451895" cy="2070101"/>
          </a:xfrm>
          <a:prstGeom prst="rect">
            <a:avLst/>
          </a:prstGeom>
        </p:spPr>
        <p:txBody>
          <a:bodyPr lIns="0" tIns="0" rIns="0" bIns="0" rtlCol="0" anchor="t">
            <a:spAutoFit/>
          </a:bodyPr>
          <a:lstStyle/>
          <a:p>
            <a:pPr algn="ctr">
              <a:lnSpc>
                <a:spcPts val="8000"/>
              </a:lnSpc>
            </a:pPr>
            <a:r>
              <a:rPr lang="en-US" sz="8000">
                <a:solidFill>
                  <a:srgbClr val="6197CD"/>
                </a:solidFill>
                <a:latin typeface="Montserrat Heavy"/>
              </a:rPr>
              <a:t>SCALE &amp; INTENSITY</a:t>
            </a:r>
          </a:p>
          <a:p>
            <a:pPr algn="ctr">
              <a:lnSpc>
                <a:spcPts val="8000"/>
              </a:lnSpc>
              <a:spcBef>
                <a:spcPct val="0"/>
              </a:spcBef>
            </a:pPr>
            <a:r>
              <a:rPr lang="en-US" sz="8000">
                <a:solidFill>
                  <a:srgbClr val="6197CD"/>
                </a:solidFill>
                <a:latin typeface="Montserrat Heavy"/>
              </a:rPr>
              <a:t>OF CHALLENGE</a:t>
            </a:r>
          </a:p>
        </p:txBody>
      </p:sp>
      <p:sp>
        <p:nvSpPr>
          <p:cNvPr id="6" name="TextBox 6"/>
          <p:cNvSpPr txBox="1"/>
          <p:nvPr/>
        </p:nvSpPr>
        <p:spPr>
          <a:xfrm>
            <a:off x="2030907" y="3895555"/>
            <a:ext cx="14064740" cy="679450"/>
          </a:xfrm>
          <a:prstGeom prst="rect">
            <a:avLst/>
          </a:prstGeom>
        </p:spPr>
        <p:txBody>
          <a:bodyPr lIns="0" tIns="0" rIns="0" bIns="0" rtlCol="0" anchor="t">
            <a:spAutoFit/>
          </a:bodyPr>
          <a:lstStyle/>
          <a:p>
            <a:pPr algn="ctr">
              <a:lnSpc>
                <a:spcPts val="5599"/>
              </a:lnSpc>
              <a:spcBef>
                <a:spcPct val="0"/>
              </a:spcBef>
            </a:pPr>
            <a:r>
              <a:rPr lang="en-US" sz="3999" spc="607">
                <a:solidFill>
                  <a:srgbClr val="1C566B"/>
                </a:solidFill>
                <a:latin typeface="Open Sans Semi-Bold"/>
              </a:rPr>
              <a:t>REQUIRES A SYSTEMIC APPROACH</a:t>
            </a:r>
          </a:p>
        </p:txBody>
      </p:sp>
      <p:grpSp>
        <p:nvGrpSpPr>
          <p:cNvPr id="7" name="Group 7"/>
          <p:cNvGrpSpPr/>
          <p:nvPr/>
        </p:nvGrpSpPr>
        <p:grpSpPr>
          <a:xfrm>
            <a:off x="1070189" y="5146505"/>
            <a:ext cx="16230600" cy="2984712"/>
            <a:chOff x="0" y="0"/>
            <a:chExt cx="21640800" cy="3979616"/>
          </a:xfrm>
        </p:grpSpPr>
        <p:grpSp>
          <p:nvGrpSpPr>
            <p:cNvPr id="8" name="Group 8"/>
            <p:cNvGrpSpPr/>
            <p:nvPr/>
          </p:nvGrpSpPr>
          <p:grpSpPr>
            <a:xfrm>
              <a:off x="0" y="0"/>
              <a:ext cx="5531429" cy="2026074"/>
              <a:chOff x="0" y="0"/>
              <a:chExt cx="9002043" cy="3230880"/>
            </a:xfrm>
          </p:grpSpPr>
          <p:sp>
            <p:nvSpPr>
              <p:cNvPr id="9" name="Freeform 9"/>
              <p:cNvSpPr/>
              <p:nvPr/>
            </p:nvSpPr>
            <p:spPr>
              <a:xfrm>
                <a:off x="5080" y="12700"/>
                <a:ext cx="8986803" cy="3205480"/>
              </a:xfrm>
              <a:custGeom>
                <a:avLst/>
                <a:gdLst/>
                <a:ahLst/>
                <a:cxnLst/>
                <a:rect l="l" t="t" r="r" b="b"/>
                <a:pathLst>
                  <a:path w="8986803" h="3205480">
                    <a:moveTo>
                      <a:pt x="8196863" y="3205480"/>
                    </a:moveTo>
                    <a:lnTo>
                      <a:pt x="0" y="3205480"/>
                    </a:lnTo>
                    <a:lnTo>
                      <a:pt x="791210" y="1602740"/>
                    </a:lnTo>
                    <a:lnTo>
                      <a:pt x="0" y="0"/>
                    </a:lnTo>
                    <a:lnTo>
                      <a:pt x="8196863" y="0"/>
                    </a:lnTo>
                    <a:lnTo>
                      <a:pt x="8986803" y="1602740"/>
                    </a:lnTo>
                    <a:lnTo>
                      <a:pt x="8196863" y="3205480"/>
                    </a:lnTo>
                    <a:close/>
                  </a:path>
                </a:pathLst>
              </a:custGeom>
              <a:solidFill>
                <a:srgbClr val="1C566B"/>
              </a:solidFill>
            </p:spPr>
          </p:sp>
        </p:grpSp>
        <p:sp>
          <p:nvSpPr>
            <p:cNvPr id="10" name="Freeform 10"/>
            <p:cNvSpPr/>
            <p:nvPr/>
          </p:nvSpPr>
          <p:spPr>
            <a:xfrm>
              <a:off x="2171868" y="419190"/>
              <a:ext cx="1187694" cy="1187694"/>
            </a:xfrm>
            <a:custGeom>
              <a:avLst/>
              <a:gdLst/>
              <a:ahLst/>
              <a:cxnLst/>
              <a:rect l="l" t="t" r="r" b="b"/>
              <a:pathLst>
                <a:path w="1187694" h="1187694">
                  <a:moveTo>
                    <a:pt x="0" y="0"/>
                  </a:moveTo>
                  <a:lnTo>
                    <a:pt x="1187693" y="0"/>
                  </a:lnTo>
                  <a:lnTo>
                    <a:pt x="1187693" y="1187694"/>
                  </a:lnTo>
                  <a:lnTo>
                    <a:pt x="0" y="11876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TextBox 11"/>
            <p:cNvSpPr txBox="1"/>
            <p:nvPr/>
          </p:nvSpPr>
          <p:spPr>
            <a:xfrm>
              <a:off x="0" y="2531816"/>
              <a:ext cx="5039251" cy="1447800"/>
            </a:xfrm>
            <a:prstGeom prst="rect">
              <a:avLst/>
            </a:prstGeom>
          </p:spPr>
          <p:txBody>
            <a:bodyPr lIns="0" tIns="0" rIns="0" bIns="0" rtlCol="0" anchor="t">
              <a:spAutoFit/>
            </a:bodyPr>
            <a:lstStyle/>
            <a:p>
              <a:pPr algn="ctr">
                <a:lnSpc>
                  <a:spcPts val="4320"/>
                </a:lnSpc>
              </a:pPr>
              <a:r>
                <a:rPr lang="en-US" sz="3600">
                  <a:solidFill>
                    <a:srgbClr val="0B4155"/>
                  </a:solidFill>
                  <a:latin typeface="Montserrat Bold"/>
                </a:rPr>
                <a:t>Improvement is Possible.</a:t>
              </a:r>
            </a:p>
          </p:txBody>
        </p:sp>
        <p:grpSp>
          <p:nvGrpSpPr>
            <p:cNvPr id="12" name="Group 12"/>
            <p:cNvGrpSpPr/>
            <p:nvPr/>
          </p:nvGrpSpPr>
          <p:grpSpPr>
            <a:xfrm>
              <a:off x="5369993" y="0"/>
              <a:ext cx="5531429" cy="2026074"/>
              <a:chOff x="0" y="0"/>
              <a:chExt cx="9002043" cy="3230880"/>
            </a:xfrm>
          </p:grpSpPr>
          <p:sp>
            <p:nvSpPr>
              <p:cNvPr id="13" name="Freeform 13"/>
              <p:cNvSpPr/>
              <p:nvPr/>
            </p:nvSpPr>
            <p:spPr>
              <a:xfrm>
                <a:off x="5080" y="12700"/>
                <a:ext cx="8986803" cy="3205480"/>
              </a:xfrm>
              <a:custGeom>
                <a:avLst/>
                <a:gdLst/>
                <a:ahLst/>
                <a:cxnLst/>
                <a:rect l="l" t="t" r="r" b="b"/>
                <a:pathLst>
                  <a:path w="8986803" h="3205480">
                    <a:moveTo>
                      <a:pt x="8196863" y="3205480"/>
                    </a:moveTo>
                    <a:lnTo>
                      <a:pt x="0" y="3205480"/>
                    </a:lnTo>
                    <a:lnTo>
                      <a:pt x="791210" y="1602740"/>
                    </a:lnTo>
                    <a:lnTo>
                      <a:pt x="0" y="0"/>
                    </a:lnTo>
                    <a:lnTo>
                      <a:pt x="8196863" y="0"/>
                    </a:lnTo>
                    <a:lnTo>
                      <a:pt x="8986803" y="1602740"/>
                    </a:lnTo>
                    <a:lnTo>
                      <a:pt x="8196863" y="3205480"/>
                    </a:lnTo>
                    <a:close/>
                  </a:path>
                </a:pathLst>
              </a:custGeom>
              <a:solidFill>
                <a:srgbClr val="1C566B"/>
              </a:solidFill>
            </p:spPr>
          </p:sp>
        </p:grpSp>
        <p:sp>
          <p:nvSpPr>
            <p:cNvPr id="14" name="Freeform 14"/>
            <p:cNvSpPr/>
            <p:nvPr/>
          </p:nvSpPr>
          <p:spPr>
            <a:xfrm>
              <a:off x="7541860" y="419190"/>
              <a:ext cx="1187694" cy="1187694"/>
            </a:xfrm>
            <a:custGeom>
              <a:avLst/>
              <a:gdLst/>
              <a:ahLst/>
              <a:cxnLst/>
              <a:rect l="l" t="t" r="r" b="b"/>
              <a:pathLst>
                <a:path w="1187694" h="1187694">
                  <a:moveTo>
                    <a:pt x="0" y="0"/>
                  </a:moveTo>
                  <a:lnTo>
                    <a:pt x="1187694" y="0"/>
                  </a:lnTo>
                  <a:lnTo>
                    <a:pt x="1187694" y="1187694"/>
                  </a:lnTo>
                  <a:lnTo>
                    <a:pt x="0" y="11876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TextBox 15"/>
            <p:cNvSpPr txBox="1"/>
            <p:nvPr/>
          </p:nvSpPr>
          <p:spPr>
            <a:xfrm>
              <a:off x="5377553" y="2531816"/>
              <a:ext cx="5038464" cy="1447800"/>
            </a:xfrm>
            <a:prstGeom prst="rect">
              <a:avLst/>
            </a:prstGeom>
          </p:spPr>
          <p:txBody>
            <a:bodyPr lIns="0" tIns="0" rIns="0" bIns="0" rtlCol="0" anchor="t">
              <a:spAutoFit/>
            </a:bodyPr>
            <a:lstStyle/>
            <a:p>
              <a:pPr algn="ctr">
                <a:lnSpc>
                  <a:spcPts val="4320"/>
                </a:lnSpc>
              </a:pPr>
              <a:r>
                <a:rPr lang="en-US" sz="3600">
                  <a:solidFill>
                    <a:srgbClr val="0B4155"/>
                  </a:solidFill>
                  <a:latin typeface="Montserrat Bold"/>
                </a:rPr>
                <a:t>Know Your Challenge.</a:t>
              </a:r>
            </a:p>
          </p:txBody>
        </p:sp>
        <p:grpSp>
          <p:nvGrpSpPr>
            <p:cNvPr id="16" name="Group 16"/>
            <p:cNvGrpSpPr/>
            <p:nvPr/>
          </p:nvGrpSpPr>
          <p:grpSpPr>
            <a:xfrm>
              <a:off x="10739378" y="0"/>
              <a:ext cx="5531429" cy="2026074"/>
              <a:chOff x="0" y="0"/>
              <a:chExt cx="9002043" cy="3230880"/>
            </a:xfrm>
          </p:grpSpPr>
          <p:sp>
            <p:nvSpPr>
              <p:cNvPr id="17" name="Freeform 17"/>
              <p:cNvSpPr/>
              <p:nvPr/>
            </p:nvSpPr>
            <p:spPr>
              <a:xfrm>
                <a:off x="5080" y="12700"/>
                <a:ext cx="8986803" cy="3205480"/>
              </a:xfrm>
              <a:custGeom>
                <a:avLst/>
                <a:gdLst/>
                <a:ahLst/>
                <a:cxnLst/>
                <a:rect l="l" t="t" r="r" b="b"/>
                <a:pathLst>
                  <a:path w="8986803" h="3205480">
                    <a:moveTo>
                      <a:pt x="8196863" y="3205480"/>
                    </a:moveTo>
                    <a:lnTo>
                      <a:pt x="0" y="3205480"/>
                    </a:lnTo>
                    <a:lnTo>
                      <a:pt x="791210" y="1602740"/>
                    </a:lnTo>
                    <a:lnTo>
                      <a:pt x="0" y="0"/>
                    </a:lnTo>
                    <a:lnTo>
                      <a:pt x="8196863" y="0"/>
                    </a:lnTo>
                    <a:lnTo>
                      <a:pt x="8986803" y="1602740"/>
                    </a:lnTo>
                    <a:lnTo>
                      <a:pt x="8196863" y="3205480"/>
                    </a:lnTo>
                    <a:close/>
                  </a:path>
                </a:pathLst>
              </a:custGeom>
              <a:solidFill>
                <a:srgbClr val="1C566B"/>
              </a:solidFill>
            </p:spPr>
          </p:sp>
        </p:grpSp>
        <p:sp>
          <p:nvSpPr>
            <p:cNvPr id="18" name="Freeform 18"/>
            <p:cNvSpPr/>
            <p:nvPr/>
          </p:nvSpPr>
          <p:spPr>
            <a:xfrm>
              <a:off x="12911550" y="419190"/>
              <a:ext cx="1187694" cy="1187694"/>
            </a:xfrm>
            <a:custGeom>
              <a:avLst/>
              <a:gdLst/>
              <a:ahLst/>
              <a:cxnLst/>
              <a:rect l="l" t="t" r="r" b="b"/>
              <a:pathLst>
                <a:path w="1187694" h="1187694">
                  <a:moveTo>
                    <a:pt x="0" y="0"/>
                  </a:moveTo>
                  <a:lnTo>
                    <a:pt x="1187693" y="0"/>
                  </a:lnTo>
                  <a:lnTo>
                    <a:pt x="1187693" y="1187694"/>
                  </a:lnTo>
                  <a:lnTo>
                    <a:pt x="0" y="11876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9" name="TextBox 19"/>
            <p:cNvSpPr txBox="1"/>
            <p:nvPr/>
          </p:nvSpPr>
          <p:spPr>
            <a:xfrm>
              <a:off x="10725469" y="2531816"/>
              <a:ext cx="5038464" cy="1447800"/>
            </a:xfrm>
            <a:prstGeom prst="rect">
              <a:avLst/>
            </a:prstGeom>
          </p:spPr>
          <p:txBody>
            <a:bodyPr lIns="0" tIns="0" rIns="0" bIns="0" rtlCol="0" anchor="t">
              <a:spAutoFit/>
            </a:bodyPr>
            <a:lstStyle/>
            <a:p>
              <a:pPr algn="ctr">
                <a:lnSpc>
                  <a:spcPts val="4320"/>
                </a:lnSpc>
              </a:pPr>
              <a:r>
                <a:rPr lang="en-US" sz="3600">
                  <a:solidFill>
                    <a:srgbClr val="0B4155"/>
                  </a:solidFill>
                  <a:latin typeface="Montserrat Bold"/>
                </a:rPr>
                <a:t>Organize Your Response.</a:t>
              </a:r>
            </a:p>
          </p:txBody>
        </p:sp>
        <p:grpSp>
          <p:nvGrpSpPr>
            <p:cNvPr id="20" name="Group 20"/>
            <p:cNvGrpSpPr/>
            <p:nvPr/>
          </p:nvGrpSpPr>
          <p:grpSpPr>
            <a:xfrm>
              <a:off x="16109371" y="0"/>
              <a:ext cx="5531429" cy="2026074"/>
              <a:chOff x="0" y="0"/>
              <a:chExt cx="9002043" cy="3230880"/>
            </a:xfrm>
          </p:grpSpPr>
          <p:sp>
            <p:nvSpPr>
              <p:cNvPr id="21" name="Freeform 21"/>
              <p:cNvSpPr/>
              <p:nvPr/>
            </p:nvSpPr>
            <p:spPr>
              <a:xfrm>
                <a:off x="5080" y="12700"/>
                <a:ext cx="8986803" cy="3205480"/>
              </a:xfrm>
              <a:custGeom>
                <a:avLst/>
                <a:gdLst/>
                <a:ahLst/>
                <a:cxnLst/>
                <a:rect l="l" t="t" r="r" b="b"/>
                <a:pathLst>
                  <a:path w="8986803" h="3205480">
                    <a:moveTo>
                      <a:pt x="8196863" y="3205480"/>
                    </a:moveTo>
                    <a:lnTo>
                      <a:pt x="0" y="3205480"/>
                    </a:lnTo>
                    <a:lnTo>
                      <a:pt x="791210" y="1602740"/>
                    </a:lnTo>
                    <a:lnTo>
                      <a:pt x="0" y="0"/>
                    </a:lnTo>
                    <a:lnTo>
                      <a:pt x="8196863" y="0"/>
                    </a:lnTo>
                    <a:lnTo>
                      <a:pt x="8986803" y="1602740"/>
                    </a:lnTo>
                    <a:lnTo>
                      <a:pt x="8196863" y="3205480"/>
                    </a:lnTo>
                    <a:close/>
                  </a:path>
                </a:pathLst>
              </a:custGeom>
              <a:solidFill>
                <a:srgbClr val="1C566B"/>
              </a:solidFill>
            </p:spPr>
          </p:sp>
        </p:grpSp>
        <p:sp>
          <p:nvSpPr>
            <p:cNvPr id="22" name="Freeform 22"/>
            <p:cNvSpPr/>
            <p:nvPr/>
          </p:nvSpPr>
          <p:spPr>
            <a:xfrm>
              <a:off x="18281239" y="419190"/>
              <a:ext cx="1187694" cy="1187694"/>
            </a:xfrm>
            <a:custGeom>
              <a:avLst/>
              <a:gdLst/>
              <a:ahLst/>
              <a:cxnLst/>
              <a:rect l="l" t="t" r="r" b="b"/>
              <a:pathLst>
                <a:path w="1187694" h="1187694">
                  <a:moveTo>
                    <a:pt x="0" y="0"/>
                  </a:moveTo>
                  <a:lnTo>
                    <a:pt x="1187693" y="0"/>
                  </a:lnTo>
                  <a:lnTo>
                    <a:pt x="1187693" y="1187694"/>
                  </a:lnTo>
                  <a:lnTo>
                    <a:pt x="0" y="118769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3" name="TextBox 23"/>
            <p:cNvSpPr txBox="1"/>
            <p:nvPr/>
          </p:nvSpPr>
          <p:spPr>
            <a:xfrm>
              <a:off x="16106833" y="2531816"/>
              <a:ext cx="5038464" cy="1447800"/>
            </a:xfrm>
            <a:prstGeom prst="rect">
              <a:avLst/>
            </a:prstGeom>
          </p:spPr>
          <p:txBody>
            <a:bodyPr lIns="0" tIns="0" rIns="0" bIns="0" rtlCol="0" anchor="t">
              <a:spAutoFit/>
            </a:bodyPr>
            <a:lstStyle/>
            <a:p>
              <a:pPr algn="ctr">
                <a:lnSpc>
                  <a:spcPts val="4320"/>
                </a:lnSpc>
              </a:pPr>
              <a:r>
                <a:rPr lang="en-US" sz="3600">
                  <a:solidFill>
                    <a:srgbClr val="0B4155"/>
                  </a:solidFill>
                  <a:latin typeface="Montserrat Bold"/>
                </a:rPr>
                <a:t>Align Your Resources.</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6349" y="-151384"/>
            <a:ext cx="18574949" cy="10603361"/>
            <a:chOff x="0" y="0"/>
            <a:chExt cx="24766599" cy="14137815"/>
          </a:xfrm>
        </p:grpSpPr>
        <p:sp>
          <p:nvSpPr>
            <p:cNvPr id="3" name="Freeform 3"/>
            <p:cNvSpPr/>
            <p:nvPr/>
          </p:nvSpPr>
          <p:spPr>
            <a:xfrm>
              <a:off x="171636" y="143030"/>
              <a:ext cx="24594962" cy="13841643"/>
            </a:xfrm>
            <a:custGeom>
              <a:avLst/>
              <a:gdLst/>
              <a:ahLst/>
              <a:cxnLst/>
              <a:rect l="l" t="t" r="r" b="b"/>
              <a:pathLst>
                <a:path w="24594962" h="13841643">
                  <a:moveTo>
                    <a:pt x="0" y="0"/>
                  </a:moveTo>
                  <a:lnTo>
                    <a:pt x="24594963" y="0"/>
                  </a:lnTo>
                  <a:lnTo>
                    <a:pt x="24594963" y="13841644"/>
                  </a:lnTo>
                  <a:lnTo>
                    <a:pt x="0" y="13841644"/>
                  </a:lnTo>
                  <a:lnTo>
                    <a:pt x="0" y="0"/>
                  </a:lnTo>
                  <a:close/>
                </a:path>
              </a:pathLst>
            </a:custGeom>
            <a:blipFill>
              <a:blip r:embed="rId2"/>
              <a:stretch>
                <a:fillRect l="-11561" t="-10522" b="-10522"/>
              </a:stretch>
            </a:blipFill>
          </p:spPr>
        </p:sp>
        <p:sp>
          <p:nvSpPr>
            <p:cNvPr id="4" name="AutoShape 4"/>
            <p:cNvSpPr/>
            <p:nvPr/>
          </p:nvSpPr>
          <p:spPr>
            <a:xfrm>
              <a:off x="0" y="0"/>
              <a:ext cx="24766599" cy="14137815"/>
            </a:xfrm>
            <a:prstGeom prst="rect">
              <a:avLst/>
            </a:prstGeom>
            <a:solidFill>
              <a:srgbClr val="FFFFFF">
                <a:alpha val="92941"/>
              </a:srgbClr>
            </a:solidFill>
          </p:spPr>
        </p:sp>
      </p:grpSp>
      <p:sp>
        <p:nvSpPr>
          <p:cNvPr id="5" name="AutoShape 5"/>
          <p:cNvSpPr/>
          <p:nvPr/>
        </p:nvSpPr>
        <p:spPr>
          <a:xfrm>
            <a:off x="9315460" y="4539450"/>
            <a:ext cx="7604618" cy="1626328"/>
          </a:xfrm>
          <a:prstGeom prst="rect">
            <a:avLst/>
          </a:prstGeom>
          <a:solidFill>
            <a:srgbClr val="000000">
              <a:alpha val="11765"/>
            </a:srgbClr>
          </a:solidFill>
        </p:spPr>
      </p:sp>
      <p:sp>
        <p:nvSpPr>
          <p:cNvPr id="6" name="AutoShape 6"/>
          <p:cNvSpPr/>
          <p:nvPr/>
        </p:nvSpPr>
        <p:spPr>
          <a:xfrm>
            <a:off x="9184606" y="4465083"/>
            <a:ext cx="7604618" cy="1626328"/>
          </a:xfrm>
          <a:prstGeom prst="rect">
            <a:avLst/>
          </a:prstGeom>
          <a:solidFill>
            <a:srgbClr val="1C566B"/>
          </a:solidFill>
        </p:spPr>
      </p:sp>
      <p:sp>
        <p:nvSpPr>
          <p:cNvPr id="7" name="TextBox 7"/>
          <p:cNvSpPr txBox="1"/>
          <p:nvPr/>
        </p:nvSpPr>
        <p:spPr>
          <a:xfrm>
            <a:off x="9878183" y="4892135"/>
            <a:ext cx="6217463" cy="762000"/>
          </a:xfrm>
          <a:prstGeom prst="rect">
            <a:avLst/>
          </a:prstGeom>
        </p:spPr>
        <p:txBody>
          <a:bodyPr lIns="0" tIns="0" rIns="0" bIns="0" rtlCol="0" anchor="t">
            <a:spAutoFit/>
          </a:bodyPr>
          <a:lstStyle/>
          <a:p>
            <a:pPr marL="0" lvl="0" indent="0" algn="ctr">
              <a:lnSpc>
                <a:spcPts val="6299"/>
              </a:lnSpc>
              <a:spcBef>
                <a:spcPct val="0"/>
              </a:spcBef>
            </a:pPr>
            <a:r>
              <a:rPr lang="en-US" sz="4500">
                <a:solidFill>
                  <a:srgbClr val="FFFFFF"/>
                </a:solidFill>
                <a:latin typeface="Montserrat Bold"/>
              </a:rPr>
              <a:t>Aversion</a:t>
            </a:r>
          </a:p>
        </p:txBody>
      </p:sp>
      <p:sp>
        <p:nvSpPr>
          <p:cNvPr id="8" name="AutoShape 8"/>
          <p:cNvSpPr/>
          <p:nvPr/>
        </p:nvSpPr>
        <p:spPr>
          <a:xfrm>
            <a:off x="1468184" y="4539450"/>
            <a:ext cx="7604618" cy="1626328"/>
          </a:xfrm>
          <a:prstGeom prst="rect">
            <a:avLst/>
          </a:prstGeom>
          <a:solidFill>
            <a:srgbClr val="000000">
              <a:alpha val="11765"/>
            </a:srgbClr>
          </a:solidFill>
        </p:spPr>
      </p:sp>
      <p:sp>
        <p:nvSpPr>
          <p:cNvPr id="9" name="AutoShape 9"/>
          <p:cNvSpPr/>
          <p:nvPr/>
        </p:nvSpPr>
        <p:spPr>
          <a:xfrm>
            <a:off x="1337329" y="4465083"/>
            <a:ext cx="7604618" cy="1626328"/>
          </a:xfrm>
          <a:prstGeom prst="rect">
            <a:avLst/>
          </a:prstGeom>
          <a:solidFill>
            <a:srgbClr val="1C566B"/>
          </a:solidFill>
        </p:spPr>
      </p:sp>
      <p:sp>
        <p:nvSpPr>
          <p:cNvPr id="10" name="TextBox 10"/>
          <p:cNvSpPr txBox="1"/>
          <p:nvPr/>
        </p:nvSpPr>
        <p:spPr>
          <a:xfrm>
            <a:off x="2030907" y="4892135"/>
            <a:ext cx="6217463" cy="762000"/>
          </a:xfrm>
          <a:prstGeom prst="rect">
            <a:avLst/>
          </a:prstGeom>
        </p:spPr>
        <p:txBody>
          <a:bodyPr lIns="0" tIns="0" rIns="0" bIns="0" rtlCol="0" anchor="t">
            <a:spAutoFit/>
          </a:bodyPr>
          <a:lstStyle/>
          <a:p>
            <a:pPr marL="0" lvl="0" indent="0" algn="ctr">
              <a:lnSpc>
                <a:spcPts val="6299"/>
              </a:lnSpc>
              <a:spcBef>
                <a:spcPct val="0"/>
              </a:spcBef>
            </a:pPr>
            <a:r>
              <a:rPr lang="en-US" sz="4500">
                <a:solidFill>
                  <a:srgbClr val="FFFFFF"/>
                </a:solidFill>
                <a:latin typeface="Montserrat Bold"/>
              </a:rPr>
              <a:t>Barriers</a:t>
            </a:r>
          </a:p>
        </p:txBody>
      </p:sp>
      <p:sp>
        <p:nvSpPr>
          <p:cNvPr id="11" name="AutoShape 11"/>
          <p:cNvSpPr/>
          <p:nvPr/>
        </p:nvSpPr>
        <p:spPr>
          <a:xfrm>
            <a:off x="9315460" y="6397348"/>
            <a:ext cx="7604618" cy="1653960"/>
          </a:xfrm>
          <a:prstGeom prst="rect">
            <a:avLst/>
          </a:prstGeom>
          <a:solidFill>
            <a:srgbClr val="000000">
              <a:alpha val="11765"/>
            </a:srgbClr>
          </a:solidFill>
        </p:spPr>
      </p:sp>
      <p:sp>
        <p:nvSpPr>
          <p:cNvPr id="12" name="AutoShape 12"/>
          <p:cNvSpPr/>
          <p:nvPr/>
        </p:nvSpPr>
        <p:spPr>
          <a:xfrm>
            <a:off x="9184606" y="6321718"/>
            <a:ext cx="7604618" cy="1653960"/>
          </a:xfrm>
          <a:prstGeom prst="rect">
            <a:avLst/>
          </a:prstGeom>
          <a:solidFill>
            <a:srgbClr val="1C566B"/>
          </a:solidFill>
        </p:spPr>
      </p:sp>
      <p:sp>
        <p:nvSpPr>
          <p:cNvPr id="13" name="TextBox 13"/>
          <p:cNvSpPr txBox="1"/>
          <p:nvPr/>
        </p:nvSpPr>
        <p:spPr>
          <a:xfrm>
            <a:off x="9878183" y="6744008"/>
            <a:ext cx="6217463" cy="762000"/>
          </a:xfrm>
          <a:prstGeom prst="rect">
            <a:avLst/>
          </a:prstGeom>
        </p:spPr>
        <p:txBody>
          <a:bodyPr lIns="0" tIns="0" rIns="0" bIns="0" rtlCol="0" anchor="t">
            <a:spAutoFit/>
          </a:bodyPr>
          <a:lstStyle/>
          <a:p>
            <a:pPr marL="0" lvl="0" indent="0" algn="ctr">
              <a:lnSpc>
                <a:spcPts val="6299"/>
              </a:lnSpc>
              <a:spcBef>
                <a:spcPct val="0"/>
              </a:spcBef>
            </a:pPr>
            <a:r>
              <a:rPr lang="en-US" sz="4500">
                <a:solidFill>
                  <a:srgbClr val="FFFFFF"/>
                </a:solidFill>
                <a:latin typeface="Montserrat Bold"/>
              </a:rPr>
              <a:t>Misconceptions</a:t>
            </a:r>
          </a:p>
        </p:txBody>
      </p:sp>
      <p:sp>
        <p:nvSpPr>
          <p:cNvPr id="14" name="AutoShape 14"/>
          <p:cNvSpPr/>
          <p:nvPr/>
        </p:nvSpPr>
        <p:spPr>
          <a:xfrm>
            <a:off x="1461112" y="6397348"/>
            <a:ext cx="7602164" cy="1653960"/>
          </a:xfrm>
          <a:prstGeom prst="rect">
            <a:avLst/>
          </a:prstGeom>
          <a:solidFill>
            <a:srgbClr val="000000">
              <a:alpha val="11765"/>
            </a:srgbClr>
          </a:solidFill>
        </p:spPr>
      </p:sp>
      <p:sp>
        <p:nvSpPr>
          <p:cNvPr id="15" name="AutoShape 15"/>
          <p:cNvSpPr/>
          <p:nvPr/>
        </p:nvSpPr>
        <p:spPr>
          <a:xfrm>
            <a:off x="1330300" y="6321718"/>
            <a:ext cx="7602164" cy="1653960"/>
          </a:xfrm>
          <a:prstGeom prst="rect">
            <a:avLst/>
          </a:prstGeom>
          <a:solidFill>
            <a:srgbClr val="1C566B"/>
          </a:solidFill>
        </p:spPr>
      </p:sp>
      <p:sp>
        <p:nvSpPr>
          <p:cNvPr id="16" name="TextBox 16"/>
          <p:cNvSpPr txBox="1"/>
          <p:nvPr/>
        </p:nvSpPr>
        <p:spPr>
          <a:xfrm>
            <a:off x="2023653" y="6753368"/>
            <a:ext cx="6215458" cy="761779"/>
          </a:xfrm>
          <a:prstGeom prst="rect">
            <a:avLst/>
          </a:prstGeom>
        </p:spPr>
        <p:txBody>
          <a:bodyPr lIns="0" tIns="0" rIns="0" bIns="0" rtlCol="0" anchor="t">
            <a:spAutoFit/>
          </a:bodyPr>
          <a:lstStyle/>
          <a:p>
            <a:pPr marL="0" lvl="0" indent="0" algn="ctr">
              <a:lnSpc>
                <a:spcPts val="6297"/>
              </a:lnSpc>
              <a:spcBef>
                <a:spcPct val="0"/>
              </a:spcBef>
            </a:pPr>
            <a:r>
              <a:rPr lang="en-US" sz="4498">
                <a:solidFill>
                  <a:srgbClr val="FFFFFF"/>
                </a:solidFill>
                <a:latin typeface="Montserrat Bold"/>
              </a:rPr>
              <a:t>Disengagement</a:t>
            </a:r>
          </a:p>
        </p:txBody>
      </p:sp>
      <p:sp>
        <p:nvSpPr>
          <p:cNvPr id="17" name="TextBox 17"/>
          <p:cNvSpPr txBox="1"/>
          <p:nvPr/>
        </p:nvSpPr>
        <p:spPr>
          <a:xfrm>
            <a:off x="1337329" y="2394102"/>
            <a:ext cx="15451895" cy="1060451"/>
          </a:xfrm>
          <a:prstGeom prst="rect">
            <a:avLst/>
          </a:prstGeom>
        </p:spPr>
        <p:txBody>
          <a:bodyPr lIns="0" tIns="0" rIns="0" bIns="0" rtlCol="0" anchor="t">
            <a:spAutoFit/>
          </a:bodyPr>
          <a:lstStyle/>
          <a:p>
            <a:pPr algn="ctr">
              <a:lnSpc>
                <a:spcPts val="8000"/>
              </a:lnSpc>
              <a:spcBef>
                <a:spcPct val="0"/>
              </a:spcBef>
            </a:pPr>
            <a:r>
              <a:rPr lang="en-US" sz="8000">
                <a:solidFill>
                  <a:srgbClr val="6197CD"/>
                </a:solidFill>
                <a:latin typeface="Montserrat Heavy"/>
              </a:rPr>
              <a:t>KNOW YOUR CHALLENGE</a:t>
            </a:r>
          </a:p>
        </p:txBody>
      </p:sp>
      <p:sp>
        <p:nvSpPr>
          <p:cNvPr id="18" name="TextBox 18"/>
          <p:cNvSpPr txBox="1"/>
          <p:nvPr/>
        </p:nvSpPr>
        <p:spPr>
          <a:xfrm>
            <a:off x="2030907" y="3355008"/>
            <a:ext cx="14064740" cy="679450"/>
          </a:xfrm>
          <a:prstGeom prst="rect">
            <a:avLst/>
          </a:prstGeom>
        </p:spPr>
        <p:txBody>
          <a:bodyPr lIns="0" tIns="0" rIns="0" bIns="0" rtlCol="0" anchor="t">
            <a:spAutoFit/>
          </a:bodyPr>
          <a:lstStyle/>
          <a:p>
            <a:pPr algn="ctr">
              <a:lnSpc>
                <a:spcPts val="5599"/>
              </a:lnSpc>
              <a:spcBef>
                <a:spcPct val="0"/>
              </a:spcBef>
            </a:pPr>
            <a:r>
              <a:rPr lang="en-US" sz="3999" spc="607">
                <a:solidFill>
                  <a:srgbClr val="1C566B"/>
                </a:solidFill>
                <a:latin typeface="Open Sans Semi-Bold"/>
              </a:rPr>
              <a:t>IT CAN VARY BY TIME, PLACE &amp; GRADE LEVEL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5900" y="-145672"/>
            <a:ext cx="18524499" cy="10590066"/>
            <a:chOff x="0" y="0"/>
            <a:chExt cx="24699333" cy="14120088"/>
          </a:xfrm>
        </p:grpSpPr>
        <p:sp>
          <p:nvSpPr>
            <p:cNvPr id="3" name="Freeform 3"/>
            <p:cNvSpPr/>
            <p:nvPr/>
          </p:nvSpPr>
          <p:spPr>
            <a:xfrm>
              <a:off x="104371" y="135414"/>
              <a:ext cx="24594962" cy="13841643"/>
            </a:xfrm>
            <a:custGeom>
              <a:avLst/>
              <a:gdLst/>
              <a:ahLst/>
              <a:cxnLst/>
              <a:rect l="l" t="t" r="r" b="b"/>
              <a:pathLst>
                <a:path w="24594962" h="13841643">
                  <a:moveTo>
                    <a:pt x="0" y="0"/>
                  </a:moveTo>
                  <a:lnTo>
                    <a:pt x="24594962" y="0"/>
                  </a:lnTo>
                  <a:lnTo>
                    <a:pt x="24594962" y="13841644"/>
                  </a:lnTo>
                  <a:lnTo>
                    <a:pt x="0" y="13841644"/>
                  </a:lnTo>
                  <a:lnTo>
                    <a:pt x="0" y="0"/>
                  </a:lnTo>
                  <a:close/>
                </a:path>
              </a:pathLst>
            </a:custGeom>
            <a:blipFill>
              <a:blip r:embed="rId2"/>
              <a:stretch>
                <a:fillRect l="-11561" t="-10522" b="-10522"/>
              </a:stretch>
            </a:blipFill>
          </p:spPr>
        </p:sp>
        <p:sp>
          <p:nvSpPr>
            <p:cNvPr id="4" name="AutoShape 4"/>
            <p:cNvSpPr/>
            <p:nvPr/>
          </p:nvSpPr>
          <p:spPr>
            <a:xfrm>
              <a:off x="4810973" y="0"/>
              <a:ext cx="19888360" cy="14120088"/>
            </a:xfrm>
            <a:prstGeom prst="rect">
              <a:avLst/>
            </a:prstGeom>
            <a:solidFill>
              <a:srgbClr val="FFFFFF">
                <a:alpha val="92941"/>
              </a:srgbClr>
            </a:solidFill>
          </p:spPr>
        </p:sp>
        <p:sp>
          <p:nvSpPr>
            <p:cNvPr id="5" name="AutoShape 5"/>
            <p:cNvSpPr/>
            <p:nvPr/>
          </p:nvSpPr>
          <p:spPr>
            <a:xfrm>
              <a:off x="0" y="127400"/>
              <a:ext cx="4810973" cy="13849658"/>
            </a:xfrm>
            <a:prstGeom prst="rect">
              <a:avLst/>
            </a:prstGeom>
            <a:solidFill>
              <a:srgbClr val="1C566B">
                <a:alpha val="89804"/>
              </a:srgbClr>
            </a:solidFill>
          </p:spPr>
        </p:sp>
      </p:grpSp>
      <p:sp>
        <p:nvSpPr>
          <p:cNvPr id="6" name="Freeform 6"/>
          <p:cNvSpPr/>
          <p:nvPr/>
        </p:nvSpPr>
        <p:spPr>
          <a:xfrm>
            <a:off x="16718395" y="572199"/>
            <a:ext cx="995643" cy="942127"/>
          </a:xfrm>
          <a:custGeom>
            <a:avLst/>
            <a:gdLst/>
            <a:ahLst/>
            <a:cxnLst/>
            <a:rect l="l" t="t" r="r" b="b"/>
            <a:pathLst>
              <a:path w="995643" h="942127">
                <a:moveTo>
                  <a:pt x="0" y="0"/>
                </a:moveTo>
                <a:lnTo>
                  <a:pt x="995643" y="0"/>
                </a:lnTo>
                <a:lnTo>
                  <a:pt x="995643" y="942127"/>
                </a:lnTo>
                <a:lnTo>
                  <a:pt x="0" y="9421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568979" y="8770635"/>
            <a:ext cx="995643" cy="942127"/>
          </a:xfrm>
          <a:custGeom>
            <a:avLst/>
            <a:gdLst/>
            <a:ahLst/>
            <a:cxnLst/>
            <a:rect l="l" t="t" r="r" b="b"/>
            <a:pathLst>
              <a:path w="995643" h="942127">
                <a:moveTo>
                  <a:pt x="0" y="0"/>
                </a:moveTo>
                <a:lnTo>
                  <a:pt x="995642" y="0"/>
                </a:lnTo>
                <a:lnTo>
                  <a:pt x="995642" y="942127"/>
                </a:lnTo>
                <a:lnTo>
                  <a:pt x="0" y="9421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6230600" y="8770635"/>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a:off x="-1927124" y="-2107522"/>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0" name="TextBox 10"/>
          <p:cNvSpPr txBox="1"/>
          <p:nvPr/>
        </p:nvSpPr>
        <p:spPr>
          <a:xfrm>
            <a:off x="4736947" y="3052486"/>
            <a:ext cx="6075757" cy="485775"/>
          </a:xfrm>
          <a:prstGeom prst="rect">
            <a:avLst/>
          </a:prstGeom>
        </p:spPr>
        <p:txBody>
          <a:bodyPr lIns="0" tIns="0" rIns="0" bIns="0" rtlCol="0" anchor="t">
            <a:spAutoFit/>
          </a:bodyPr>
          <a:lstStyle/>
          <a:p>
            <a:pPr algn="l">
              <a:lnSpc>
                <a:spcPts val="3840"/>
              </a:lnSpc>
            </a:pPr>
            <a:r>
              <a:rPr lang="en-US" sz="3200">
                <a:solidFill>
                  <a:srgbClr val="1C566B"/>
                </a:solidFill>
                <a:latin typeface="Montserrat Bold"/>
              </a:rPr>
              <a:t>Increased by the Pandemic:</a:t>
            </a:r>
          </a:p>
        </p:txBody>
      </p:sp>
      <p:sp>
        <p:nvSpPr>
          <p:cNvPr id="11" name="TextBox 11"/>
          <p:cNvSpPr txBox="1"/>
          <p:nvPr/>
        </p:nvSpPr>
        <p:spPr>
          <a:xfrm>
            <a:off x="4736947" y="3976411"/>
            <a:ext cx="11629307" cy="1364615"/>
          </a:xfrm>
          <a:prstGeom prst="rect">
            <a:avLst/>
          </a:prstGeom>
        </p:spPr>
        <p:txBody>
          <a:bodyPr lIns="0" tIns="0" rIns="0" bIns="0" rtlCol="0" anchor="t">
            <a:spAutoFit/>
          </a:bodyPr>
          <a:lstStyle/>
          <a:p>
            <a:pPr marL="604519" lvl="1" indent="-302260" algn="just">
              <a:lnSpc>
                <a:spcPts val="3639"/>
              </a:lnSpc>
              <a:buFont typeface="Arial"/>
              <a:buChar char="•"/>
            </a:pPr>
            <a:r>
              <a:rPr lang="en-US" sz="2799">
                <a:solidFill>
                  <a:srgbClr val="1C566B"/>
                </a:solidFill>
                <a:latin typeface="Open Sans Medium"/>
              </a:rPr>
              <a:t>Family responsibilities—sibling, eldercare, etc.</a:t>
            </a:r>
          </a:p>
          <a:p>
            <a:pPr marL="604519" lvl="1" indent="-302260" algn="just">
              <a:lnSpc>
                <a:spcPts val="3639"/>
              </a:lnSpc>
              <a:buFont typeface="Arial"/>
              <a:buChar char="•"/>
            </a:pPr>
            <a:r>
              <a:rPr lang="en-US" sz="2799">
                <a:solidFill>
                  <a:srgbClr val="1C566B"/>
                </a:solidFill>
                <a:latin typeface="Open Sans Medium"/>
              </a:rPr>
              <a:t>High school students with jobs to support themselves and family.</a:t>
            </a:r>
          </a:p>
          <a:p>
            <a:pPr marL="604519" lvl="1" indent="-302260" algn="just">
              <a:lnSpc>
                <a:spcPts val="3639"/>
              </a:lnSpc>
              <a:buFont typeface="Arial"/>
              <a:buChar char="•"/>
            </a:pPr>
            <a:r>
              <a:rPr lang="en-US" sz="2799">
                <a:solidFill>
                  <a:srgbClr val="1C566B"/>
                </a:solidFill>
                <a:latin typeface="Open Sans Medium"/>
              </a:rPr>
              <a:t>Trauma and mental health.</a:t>
            </a:r>
          </a:p>
        </p:txBody>
      </p:sp>
      <p:sp>
        <p:nvSpPr>
          <p:cNvPr id="12" name="TextBox 12"/>
          <p:cNvSpPr txBox="1"/>
          <p:nvPr/>
        </p:nvSpPr>
        <p:spPr>
          <a:xfrm>
            <a:off x="4736947" y="5798226"/>
            <a:ext cx="6075757" cy="485775"/>
          </a:xfrm>
          <a:prstGeom prst="rect">
            <a:avLst/>
          </a:prstGeom>
        </p:spPr>
        <p:txBody>
          <a:bodyPr lIns="0" tIns="0" rIns="0" bIns="0" rtlCol="0" anchor="t">
            <a:spAutoFit/>
          </a:bodyPr>
          <a:lstStyle/>
          <a:p>
            <a:pPr algn="l">
              <a:lnSpc>
                <a:spcPts val="3840"/>
              </a:lnSpc>
            </a:pPr>
            <a:r>
              <a:rPr lang="en-US" sz="3200">
                <a:solidFill>
                  <a:srgbClr val="1C566B"/>
                </a:solidFill>
                <a:latin typeface="Montserrat Bold"/>
              </a:rPr>
              <a:t>Continuing Factors:</a:t>
            </a:r>
          </a:p>
        </p:txBody>
      </p:sp>
      <p:sp>
        <p:nvSpPr>
          <p:cNvPr id="13" name="TextBox 13"/>
          <p:cNvSpPr txBox="1"/>
          <p:nvPr/>
        </p:nvSpPr>
        <p:spPr>
          <a:xfrm>
            <a:off x="4736947" y="6722110"/>
            <a:ext cx="9296194" cy="2736215"/>
          </a:xfrm>
          <a:prstGeom prst="rect">
            <a:avLst/>
          </a:prstGeom>
        </p:spPr>
        <p:txBody>
          <a:bodyPr lIns="0" tIns="0" rIns="0" bIns="0" rtlCol="0" anchor="t">
            <a:spAutoFit/>
          </a:bodyPr>
          <a:lstStyle/>
          <a:p>
            <a:pPr marL="604519" lvl="1" indent="-302260" algn="just">
              <a:lnSpc>
                <a:spcPts val="3639"/>
              </a:lnSpc>
              <a:buFont typeface="Arial"/>
              <a:buChar char="•"/>
            </a:pPr>
            <a:r>
              <a:rPr lang="en-US" sz="2799">
                <a:solidFill>
                  <a:srgbClr val="1C566B"/>
                </a:solidFill>
                <a:latin typeface="Open Sans Medium"/>
              </a:rPr>
              <a:t>Chronic and acute illness.</a:t>
            </a:r>
          </a:p>
          <a:p>
            <a:pPr marL="604519" lvl="1" indent="-302260" algn="just">
              <a:lnSpc>
                <a:spcPts val="3639"/>
              </a:lnSpc>
              <a:buFont typeface="Arial"/>
              <a:buChar char="•"/>
            </a:pPr>
            <a:r>
              <a:rPr lang="en-US" sz="2799">
                <a:solidFill>
                  <a:srgbClr val="1C566B"/>
                </a:solidFill>
                <a:latin typeface="Open Sans Medium"/>
              </a:rPr>
              <a:t>Poor transportation.</a:t>
            </a:r>
          </a:p>
          <a:p>
            <a:pPr marL="604519" lvl="1" indent="-302260" algn="just">
              <a:lnSpc>
                <a:spcPts val="3639"/>
              </a:lnSpc>
              <a:buFont typeface="Arial"/>
              <a:buChar char="•"/>
            </a:pPr>
            <a:r>
              <a:rPr lang="en-US" sz="2799">
                <a:solidFill>
                  <a:srgbClr val="1C566B"/>
                </a:solidFill>
                <a:latin typeface="Open Sans Medium"/>
              </a:rPr>
              <a:t>Housing and food insecurity.</a:t>
            </a:r>
          </a:p>
          <a:p>
            <a:pPr marL="604519" lvl="1" indent="-302260" algn="just">
              <a:lnSpc>
                <a:spcPts val="3639"/>
              </a:lnSpc>
              <a:buFont typeface="Arial"/>
              <a:buChar char="•"/>
            </a:pPr>
            <a:r>
              <a:rPr lang="en-US" sz="2799">
                <a:solidFill>
                  <a:srgbClr val="1C566B"/>
                </a:solidFill>
                <a:latin typeface="Open Sans Medium"/>
              </a:rPr>
              <a:t>Lack of access to health care, eyeglasses, dentistry.</a:t>
            </a:r>
          </a:p>
          <a:p>
            <a:pPr marL="604519" lvl="1" indent="-302260" algn="just">
              <a:lnSpc>
                <a:spcPts val="3639"/>
              </a:lnSpc>
              <a:buFont typeface="Arial"/>
              <a:buChar char="•"/>
            </a:pPr>
            <a:r>
              <a:rPr lang="en-US" sz="2799">
                <a:solidFill>
                  <a:srgbClr val="1C566B"/>
                </a:solidFill>
                <a:latin typeface="Open Sans Medium"/>
              </a:rPr>
              <a:t>System involvement.</a:t>
            </a:r>
          </a:p>
          <a:p>
            <a:pPr marL="604519" lvl="1" indent="-302260" algn="just">
              <a:lnSpc>
                <a:spcPts val="3639"/>
              </a:lnSpc>
              <a:buFont typeface="Arial"/>
              <a:buChar char="•"/>
            </a:pPr>
            <a:r>
              <a:rPr lang="en-US" sz="2799">
                <a:solidFill>
                  <a:srgbClr val="1C566B"/>
                </a:solidFill>
                <a:latin typeface="Open Sans Medium"/>
              </a:rPr>
              <a:t>Community violence.</a:t>
            </a:r>
          </a:p>
        </p:txBody>
      </p:sp>
      <p:grpSp>
        <p:nvGrpSpPr>
          <p:cNvPr id="14" name="Group 14"/>
          <p:cNvGrpSpPr/>
          <p:nvPr/>
        </p:nvGrpSpPr>
        <p:grpSpPr>
          <a:xfrm>
            <a:off x="4736947" y="572199"/>
            <a:ext cx="9858657" cy="1792756"/>
            <a:chOff x="0" y="0"/>
            <a:chExt cx="13144876" cy="2390341"/>
          </a:xfrm>
        </p:grpSpPr>
        <p:sp>
          <p:nvSpPr>
            <p:cNvPr id="15" name="TextBox 15"/>
            <p:cNvSpPr txBox="1"/>
            <p:nvPr/>
          </p:nvSpPr>
          <p:spPr>
            <a:xfrm>
              <a:off x="0" y="152400"/>
              <a:ext cx="7895227" cy="1464734"/>
            </a:xfrm>
            <a:prstGeom prst="rect">
              <a:avLst/>
            </a:prstGeom>
          </p:spPr>
          <p:txBody>
            <a:bodyPr lIns="0" tIns="0" rIns="0" bIns="0" rtlCol="0" anchor="t">
              <a:spAutoFit/>
            </a:bodyPr>
            <a:lstStyle/>
            <a:p>
              <a:pPr algn="ctr">
                <a:lnSpc>
                  <a:spcPts val="8000"/>
                </a:lnSpc>
                <a:spcBef>
                  <a:spcPct val="0"/>
                </a:spcBef>
              </a:pPr>
              <a:r>
                <a:rPr lang="en-US" sz="8000">
                  <a:solidFill>
                    <a:srgbClr val="6197CD"/>
                  </a:solidFill>
                  <a:latin typeface="Montserrat Heavy"/>
                </a:rPr>
                <a:t>BARRIERS:</a:t>
              </a:r>
            </a:p>
          </p:txBody>
        </p:sp>
        <p:sp>
          <p:nvSpPr>
            <p:cNvPr id="16" name="TextBox 16"/>
            <p:cNvSpPr txBox="1"/>
            <p:nvPr/>
          </p:nvSpPr>
          <p:spPr>
            <a:xfrm>
              <a:off x="0" y="1509807"/>
              <a:ext cx="13144876" cy="880533"/>
            </a:xfrm>
            <a:prstGeom prst="rect">
              <a:avLst/>
            </a:prstGeom>
          </p:spPr>
          <p:txBody>
            <a:bodyPr lIns="0" tIns="0" rIns="0" bIns="0" rtlCol="0" anchor="t">
              <a:spAutoFit/>
            </a:bodyPr>
            <a:lstStyle/>
            <a:p>
              <a:pPr algn="l">
                <a:lnSpc>
                  <a:spcPts val="5599"/>
                </a:lnSpc>
                <a:spcBef>
                  <a:spcPct val="0"/>
                </a:spcBef>
              </a:pPr>
              <a:r>
                <a:rPr lang="en-US" sz="3999" spc="607">
                  <a:solidFill>
                    <a:srgbClr val="1C566B"/>
                  </a:solidFill>
                  <a:latin typeface="Open Sans Medium"/>
                </a:rPr>
                <a:t>KEEPING YOU OUT OF SCHOOL</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5900" y="-172838"/>
            <a:ext cx="18524499" cy="10626612"/>
            <a:chOff x="0" y="0"/>
            <a:chExt cx="24699333" cy="14168816"/>
          </a:xfrm>
        </p:grpSpPr>
        <p:sp>
          <p:nvSpPr>
            <p:cNvPr id="3" name="Freeform 3"/>
            <p:cNvSpPr/>
            <p:nvPr/>
          </p:nvSpPr>
          <p:spPr>
            <a:xfrm>
              <a:off x="104371" y="171636"/>
              <a:ext cx="24594962" cy="13841643"/>
            </a:xfrm>
            <a:custGeom>
              <a:avLst/>
              <a:gdLst/>
              <a:ahLst/>
              <a:cxnLst/>
              <a:rect l="l" t="t" r="r" b="b"/>
              <a:pathLst>
                <a:path w="24594962" h="13841643">
                  <a:moveTo>
                    <a:pt x="0" y="0"/>
                  </a:moveTo>
                  <a:lnTo>
                    <a:pt x="24594962" y="0"/>
                  </a:lnTo>
                  <a:lnTo>
                    <a:pt x="24594962" y="13841644"/>
                  </a:lnTo>
                  <a:lnTo>
                    <a:pt x="0" y="13841644"/>
                  </a:lnTo>
                  <a:lnTo>
                    <a:pt x="0" y="0"/>
                  </a:lnTo>
                  <a:close/>
                </a:path>
              </a:pathLst>
            </a:custGeom>
            <a:blipFill>
              <a:blip r:embed="rId2"/>
              <a:stretch>
                <a:fillRect l="-11561" t="-10522" b="-10522"/>
              </a:stretch>
            </a:blipFill>
          </p:spPr>
        </p:sp>
        <p:sp>
          <p:nvSpPr>
            <p:cNvPr id="4" name="AutoShape 4"/>
            <p:cNvSpPr/>
            <p:nvPr/>
          </p:nvSpPr>
          <p:spPr>
            <a:xfrm>
              <a:off x="4810973" y="0"/>
              <a:ext cx="19888360" cy="14168816"/>
            </a:xfrm>
            <a:prstGeom prst="rect">
              <a:avLst/>
            </a:prstGeom>
            <a:solidFill>
              <a:srgbClr val="FFFFFF">
                <a:alpha val="92941"/>
              </a:srgbClr>
            </a:solidFill>
          </p:spPr>
        </p:sp>
        <p:sp>
          <p:nvSpPr>
            <p:cNvPr id="5" name="AutoShape 5"/>
            <p:cNvSpPr/>
            <p:nvPr/>
          </p:nvSpPr>
          <p:spPr>
            <a:xfrm>
              <a:off x="0" y="163622"/>
              <a:ext cx="4810973" cy="13849658"/>
            </a:xfrm>
            <a:prstGeom prst="rect">
              <a:avLst/>
            </a:prstGeom>
            <a:solidFill>
              <a:srgbClr val="1C566B">
                <a:alpha val="89804"/>
              </a:srgbClr>
            </a:solidFill>
          </p:spPr>
        </p:sp>
      </p:grpSp>
      <p:sp>
        <p:nvSpPr>
          <p:cNvPr id="6" name="Freeform 6"/>
          <p:cNvSpPr/>
          <p:nvPr/>
        </p:nvSpPr>
        <p:spPr>
          <a:xfrm>
            <a:off x="16718395" y="572199"/>
            <a:ext cx="995643" cy="942127"/>
          </a:xfrm>
          <a:custGeom>
            <a:avLst/>
            <a:gdLst/>
            <a:ahLst/>
            <a:cxnLst/>
            <a:rect l="l" t="t" r="r" b="b"/>
            <a:pathLst>
              <a:path w="995643" h="942127">
                <a:moveTo>
                  <a:pt x="0" y="0"/>
                </a:moveTo>
                <a:lnTo>
                  <a:pt x="995643" y="0"/>
                </a:lnTo>
                <a:lnTo>
                  <a:pt x="995643" y="942127"/>
                </a:lnTo>
                <a:lnTo>
                  <a:pt x="0" y="9421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568979" y="8770635"/>
            <a:ext cx="995643" cy="942127"/>
          </a:xfrm>
          <a:custGeom>
            <a:avLst/>
            <a:gdLst/>
            <a:ahLst/>
            <a:cxnLst/>
            <a:rect l="l" t="t" r="r" b="b"/>
            <a:pathLst>
              <a:path w="995643" h="942127">
                <a:moveTo>
                  <a:pt x="0" y="0"/>
                </a:moveTo>
                <a:lnTo>
                  <a:pt x="995642" y="0"/>
                </a:lnTo>
                <a:lnTo>
                  <a:pt x="995642" y="942127"/>
                </a:lnTo>
                <a:lnTo>
                  <a:pt x="0" y="9421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6230600" y="8770635"/>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a:off x="-1927124" y="-2107522"/>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0" name="TextBox 10"/>
          <p:cNvSpPr txBox="1"/>
          <p:nvPr/>
        </p:nvSpPr>
        <p:spPr>
          <a:xfrm>
            <a:off x="4736947" y="3052486"/>
            <a:ext cx="6075757" cy="485775"/>
          </a:xfrm>
          <a:prstGeom prst="rect">
            <a:avLst/>
          </a:prstGeom>
        </p:spPr>
        <p:txBody>
          <a:bodyPr lIns="0" tIns="0" rIns="0" bIns="0" rtlCol="0" anchor="t">
            <a:spAutoFit/>
          </a:bodyPr>
          <a:lstStyle/>
          <a:p>
            <a:pPr algn="l">
              <a:lnSpc>
                <a:spcPts val="3840"/>
              </a:lnSpc>
            </a:pPr>
            <a:r>
              <a:rPr lang="en-US" sz="3200">
                <a:solidFill>
                  <a:srgbClr val="1C566B"/>
                </a:solidFill>
                <a:latin typeface="Montserrat Bold"/>
              </a:rPr>
              <a:t>Increased by the Pandemic:</a:t>
            </a:r>
          </a:p>
        </p:txBody>
      </p:sp>
      <p:sp>
        <p:nvSpPr>
          <p:cNvPr id="11" name="TextBox 11"/>
          <p:cNvSpPr txBox="1"/>
          <p:nvPr/>
        </p:nvSpPr>
        <p:spPr>
          <a:xfrm>
            <a:off x="4736947" y="3976411"/>
            <a:ext cx="11773454" cy="1821815"/>
          </a:xfrm>
          <a:prstGeom prst="rect">
            <a:avLst/>
          </a:prstGeom>
        </p:spPr>
        <p:txBody>
          <a:bodyPr lIns="0" tIns="0" rIns="0" bIns="0" rtlCol="0" anchor="t">
            <a:spAutoFit/>
          </a:bodyPr>
          <a:lstStyle/>
          <a:p>
            <a:pPr marL="604519" lvl="1" indent="-302260" algn="just">
              <a:lnSpc>
                <a:spcPts val="3639"/>
              </a:lnSpc>
              <a:buFont typeface="Arial"/>
              <a:buChar char="•"/>
            </a:pPr>
            <a:r>
              <a:rPr lang="en-US" sz="2799">
                <a:solidFill>
                  <a:srgbClr val="1C566B"/>
                </a:solidFill>
                <a:latin typeface="Open Sans Medium"/>
              </a:rPr>
              <a:t>Social anxiety.</a:t>
            </a:r>
          </a:p>
          <a:p>
            <a:pPr marL="604519" lvl="1" indent="-302260" algn="just">
              <a:lnSpc>
                <a:spcPts val="3639"/>
              </a:lnSpc>
              <a:buFont typeface="Arial"/>
              <a:buChar char="•"/>
            </a:pPr>
            <a:r>
              <a:rPr lang="en-US" sz="2799">
                <a:solidFill>
                  <a:srgbClr val="1C566B"/>
                </a:solidFill>
                <a:latin typeface="Open Sans Medium"/>
              </a:rPr>
              <a:t>Peer challenges, including drama, teasing, or bullying.</a:t>
            </a:r>
          </a:p>
          <a:p>
            <a:pPr marL="604519" lvl="1" indent="-302260" algn="just">
              <a:lnSpc>
                <a:spcPts val="3639"/>
              </a:lnSpc>
              <a:buFont typeface="Arial"/>
              <a:buChar char="•"/>
            </a:pPr>
            <a:r>
              <a:rPr lang="en-US" sz="2799">
                <a:solidFill>
                  <a:srgbClr val="1C566B"/>
                </a:solidFill>
                <a:latin typeface="Open Sans Medium"/>
              </a:rPr>
              <a:t>Struggling academically and/or behaviorally.</a:t>
            </a:r>
          </a:p>
          <a:p>
            <a:pPr marL="604519" lvl="1" indent="-302260" algn="just">
              <a:lnSpc>
                <a:spcPts val="3639"/>
              </a:lnSpc>
              <a:buFont typeface="Arial"/>
              <a:buChar char="•"/>
            </a:pPr>
            <a:r>
              <a:rPr lang="en-US" sz="2799">
                <a:solidFill>
                  <a:srgbClr val="1C566B"/>
                </a:solidFill>
                <a:latin typeface="Open Sans Medium"/>
              </a:rPr>
              <a:t>Unwelcoming school climate. (E.g. unpredictable or feel excluded.)</a:t>
            </a:r>
          </a:p>
        </p:txBody>
      </p:sp>
      <p:sp>
        <p:nvSpPr>
          <p:cNvPr id="12" name="TextBox 12"/>
          <p:cNvSpPr txBox="1"/>
          <p:nvPr/>
        </p:nvSpPr>
        <p:spPr>
          <a:xfrm>
            <a:off x="4736947" y="6245901"/>
            <a:ext cx="6075757" cy="485775"/>
          </a:xfrm>
          <a:prstGeom prst="rect">
            <a:avLst/>
          </a:prstGeom>
        </p:spPr>
        <p:txBody>
          <a:bodyPr lIns="0" tIns="0" rIns="0" bIns="0" rtlCol="0" anchor="t">
            <a:spAutoFit/>
          </a:bodyPr>
          <a:lstStyle/>
          <a:p>
            <a:pPr algn="l">
              <a:lnSpc>
                <a:spcPts val="3840"/>
              </a:lnSpc>
            </a:pPr>
            <a:r>
              <a:rPr lang="en-US" sz="3200">
                <a:solidFill>
                  <a:srgbClr val="1C566B"/>
                </a:solidFill>
                <a:latin typeface="Montserrat Bold"/>
              </a:rPr>
              <a:t>Continuing Factors:</a:t>
            </a:r>
          </a:p>
        </p:txBody>
      </p:sp>
      <p:sp>
        <p:nvSpPr>
          <p:cNvPr id="13" name="TextBox 13"/>
          <p:cNvSpPr txBox="1"/>
          <p:nvPr/>
        </p:nvSpPr>
        <p:spPr>
          <a:xfrm>
            <a:off x="4736947" y="7169785"/>
            <a:ext cx="11629307" cy="1364615"/>
          </a:xfrm>
          <a:prstGeom prst="rect">
            <a:avLst/>
          </a:prstGeom>
        </p:spPr>
        <p:txBody>
          <a:bodyPr lIns="0" tIns="0" rIns="0" bIns="0" rtlCol="0" anchor="t">
            <a:spAutoFit/>
          </a:bodyPr>
          <a:lstStyle/>
          <a:p>
            <a:pPr marL="604519" lvl="1" indent="-302260" algn="just">
              <a:lnSpc>
                <a:spcPts val="3639"/>
              </a:lnSpc>
              <a:buFont typeface="Arial"/>
              <a:buChar char="•"/>
            </a:pPr>
            <a:r>
              <a:rPr lang="en-US" sz="2799">
                <a:solidFill>
                  <a:srgbClr val="1C566B"/>
                </a:solidFill>
                <a:latin typeface="Open Sans Medium"/>
              </a:rPr>
              <a:t>Biased disciplinary and suspension practices.</a:t>
            </a:r>
          </a:p>
          <a:p>
            <a:pPr marL="604519" lvl="1" indent="-302260" algn="just">
              <a:lnSpc>
                <a:spcPts val="3639"/>
              </a:lnSpc>
              <a:buFont typeface="Arial"/>
              <a:buChar char="•"/>
            </a:pPr>
            <a:r>
              <a:rPr lang="en-US" sz="2799">
                <a:solidFill>
                  <a:srgbClr val="1C566B"/>
                </a:solidFill>
                <a:latin typeface="Open Sans Medium"/>
              </a:rPr>
              <a:t>Undiagnosed disability and/or lack of disability accommodations.</a:t>
            </a:r>
          </a:p>
          <a:p>
            <a:pPr marL="604519" lvl="1" indent="-302260" algn="just">
              <a:lnSpc>
                <a:spcPts val="3639"/>
              </a:lnSpc>
              <a:buFont typeface="Arial"/>
              <a:buChar char="•"/>
            </a:pPr>
            <a:r>
              <a:rPr lang="en-US" sz="2799">
                <a:solidFill>
                  <a:srgbClr val="1C566B"/>
                </a:solidFill>
                <a:latin typeface="Open Sans Medium"/>
              </a:rPr>
              <a:t>Caregivers had negative educational experiences.</a:t>
            </a:r>
          </a:p>
        </p:txBody>
      </p:sp>
      <p:sp>
        <p:nvSpPr>
          <p:cNvPr id="14" name="TextBox 14"/>
          <p:cNvSpPr txBox="1"/>
          <p:nvPr/>
        </p:nvSpPr>
        <p:spPr>
          <a:xfrm>
            <a:off x="4736947" y="724599"/>
            <a:ext cx="6075757" cy="1060451"/>
          </a:xfrm>
          <a:prstGeom prst="rect">
            <a:avLst/>
          </a:prstGeom>
        </p:spPr>
        <p:txBody>
          <a:bodyPr lIns="0" tIns="0" rIns="0" bIns="0" rtlCol="0" anchor="t">
            <a:spAutoFit/>
          </a:bodyPr>
          <a:lstStyle/>
          <a:p>
            <a:pPr algn="ctr">
              <a:lnSpc>
                <a:spcPts val="8000"/>
              </a:lnSpc>
              <a:spcBef>
                <a:spcPct val="0"/>
              </a:spcBef>
            </a:pPr>
            <a:r>
              <a:rPr lang="en-US" sz="8000">
                <a:solidFill>
                  <a:srgbClr val="6197CD"/>
                </a:solidFill>
                <a:latin typeface="Montserrat Heavy"/>
              </a:rPr>
              <a:t>AVERSION:</a:t>
            </a:r>
          </a:p>
        </p:txBody>
      </p:sp>
      <p:sp>
        <p:nvSpPr>
          <p:cNvPr id="15" name="TextBox 15"/>
          <p:cNvSpPr txBox="1"/>
          <p:nvPr/>
        </p:nvSpPr>
        <p:spPr>
          <a:xfrm>
            <a:off x="4736947" y="1685504"/>
            <a:ext cx="10826853" cy="679450"/>
          </a:xfrm>
          <a:prstGeom prst="rect">
            <a:avLst/>
          </a:prstGeom>
        </p:spPr>
        <p:txBody>
          <a:bodyPr lIns="0" tIns="0" rIns="0" bIns="0" rtlCol="0" anchor="t">
            <a:spAutoFit/>
          </a:bodyPr>
          <a:lstStyle/>
          <a:p>
            <a:pPr algn="l">
              <a:lnSpc>
                <a:spcPts val="5599"/>
              </a:lnSpc>
              <a:spcBef>
                <a:spcPct val="0"/>
              </a:spcBef>
            </a:pPr>
            <a:r>
              <a:rPr lang="en-US" sz="3999" spc="607">
                <a:solidFill>
                  <a:srgbClr val="1C566B"/>
                </a:solidFill>
                <a:latin typeface="Open Sans Medium"/>
              </a:rPr>
              <a:t>I DO NOT WANT TO GO TO SCHOOL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5900" y="-252648"/>
            <a:ext cx="18546085" cy="10782089"/>
            <a:chOff x="0" y="0"/>
            <a:chExt cx="24728114" cy="14376118"/>
          </a:xfrm>
        </p:grpSpPr>
        <p:sp>
          <p:nvSpPr>
            <p:cNvPr id="3" name="Freeform 3"/>
            <p:cNvSpPr/>
            <p:nvPr/>
          </p:nvSpPr>
          <p:spPr>
            <a:xfrm>
              <a:off x="104371" y="278050"/>
              <a:ext cx="24594962" cy="13841643"/>
            </a:xfrm>
            <a:custGeom>
              <a:avLst/>
              <a:gdLst/>
              <a:ahLst/>
              <a:cxnLst/>
              <a:rect l="l" t="t" r="r" b="b"/>
              <a:pathLst>
                <a:path w="24594962" h="13841643">
                  <a:moveTo>
                    <a:pt x="0" y="0"/>
                  </a:moveTo>
                  <a:lnTo>
                    <a:pt x="24594962" y="0"/>
                  </a:lnTo>
                  <a:lnTo>
                    <a:pt x="24594962" y="13841643"/>
                  </a:lnTo>
                  <a:lnTo>
                    <a:pt x="0" y="13841643"/>
                  </a:lnTo>
                  <a:lnTo>
                    <a:pt x="0" y="0"/>
                  </a:lnTo>
                  <a:close/>
                </a:path>
              </a:pathLst>
            </a:custGeom>
            <a:blipFill>
              <a:blip r:embed="rId2"/>
              <a:stretch>
                <a:fillRect l="-11561" t="-10522" b="-10522"/>
              </a:stretch>
            </a:blipFill>
          </p:spPr>
        </p:sp>
        <p:sp>
          <p:nvSpPr>
            <p:cNvPr id="4" name="AutoShape 4"/>
            <p:cNvSpPr/>
            <p:nvPr/>
          </p:nvSpPr>
          <p:spPr>
            <a:xfrm>
              <a:off x="4810973" y="0"/>
              <a:ext cx="19917141" cy="14376118"/>
            </a:xfrm>
            <a:prstGeom prst="rect">
              <a:avLst/>
            </a:prstGeom>
            <a:solidFill>
              <a:srgbClr val="FFFFFF">
                <a:alpha val="92941"/>
              </a:srgbClr>
            </a:solidFill>
          </p:spPr>
        </p:sp>
        <p:sp>
          <p:nvSpPr>
            <p:cNvPr id="5" name="AutoShape 5"/>
            <p:cNvSpPr/>
            <p:nvPr/>
          </p:nvSpPr>
          <p:spPr>
            <a:xfrm>
              <a:off x="0" y="0"/>
              <a:ext cx="4810973" cy="14376118"/>
            </a:xfrm>
            <a:prstGeom prst="rect">
              <a:avLst/>
            </a:prstGeom>
            <a:solidFill>
              <a:srgbClr val="1C566B">
                <a:alpha val="89804"/>
              </a:srgbClr>
            </a:solidFill>
          </p:spPr>
        </p:sp>
      </p:grpSp>
      <p:sp>
        <p:nvSpPr>
          <p:cNvPr id="6" name="Freeform 6"/>
          <p:cNvSpPr/>
          <p:nvPr/>
        </p:nvSpPr>
        <p:spPr>
          <a:xfrm>
            <a:off x="16718395" y="572199"/>
            <a:ext cx="995643" cy="942127"/>
          </a:xfrm>
          <a:custGeom>
            <a:avLst/>
            <a:gdLst/>
            <a:ahLst/>
            <a:cxnLst/>
            <a:rect l="l" t="t" r="r" b="b"/>
            <a:pathLst>
              <a:path w="995643" h="942127">
                <a:moveTo>
                  <a:pt x="0" y="0"/>
                </a:moveTo>
                <a:lnTo>
                  <a:pt x="995643" y="0"/>
                </a:lnTo>
                <a:lnTo>
                  <a:pt x="995643" y="942127"/>
                </a:lnTo>
                <a:lnTo>
                  <a:pt x="0" y="9421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568979" y="8770635"/>
            <a:ext cx="995643" cy="942127"/>
          </a:xfrm>
          <a:custGeom>
            <a:avLst/>
            <a:gdLst/>
            <a:ahLst/>
            <a:cxnLst/>
            <a:rect l="l" t="t" r="r" b="b"/>
            <a:pathLst>
              <a:path w="995643" h="942127">
                <a:moveTo>
                  <a:pt x="0" y="0"/>
                </a:moveTo>
                <a:lnTo>
                  <a:pt x="995642" y="0"/>
                </a:lnTo>
                <a:lnTo>
                  <a:pt x="995642" y="942127"/>
                </a:lnTo>
                <a:lnTo>
                  <a:pt x="0" y="9421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6230600" y="8770635"/>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a:off x="-1927124" y="-2107522"/>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0" name="TextBox 10"/>
          <p:cNvSpPr txBox="1"/>
          <p:nvPr/>
        </p:nvSpPr>
        <p:spPr>
          <a:xfrm>
            <a:off x="4736947" y="3038894"/>
            <a:ext cx="6075757" cy="485775"/>
          </a:xfrm>
          <a:prstGeom prst="rect">
            <a:avLst/>
          </a:prstGeom>
        </p:spPr>
        <p:txBody>
          <a:bodyPr lIns="0" tIns="0" rIns="0" bIns="0" rtlCol="0" anchor="t">
            <a:spAutoFit/>
          </a:bodyPr>
          <a:lstStyle/>
          <a:p>
            <a:pPr algn="l">
              <a:lnSpc>
                <a:spcPts val="3840"/>
              </a:lnSpc>
            </a:pPr>
            <a:r>
              <a:rPr lang="en-US" sz="3200">
                <a:solidFill>
                  <a:srgbClr val="1C566B"/>
                </a:solidFill>
                <a:latin typeface="Montserrat Bold"/>
              </a:rPr>
              <a:t>Increased by the Pandemic:</a:t>
            </a:r>
          </a:p>
        </p:txBody>
      </p:sp>
      <p:sp>
        <p:nvSpPr>
          <p:cNvPr id="11" name="TextBox 11"/>
          <p:cNvSpPr txBox="1"/>
          <p:nvPr/>
        </p:nvSpPr>
        <p:spPr>
          <a:xfrm>
            <a:off x="4736947" y="3962819"/>
            <a:ext cx="10429820" cy="1821815"/>
          </a:xfrm>
          <a:prstGeom prst="rect">
            <a:avLst/>
          </a:prstGeom>
        </p:spPr>
        <p:txBody>
          <a:bodyPr lIns="0" tIns="0" rIns="0" bIns="0" rtlCol="0" anchor="t">
            <a:spAutoFit/>
          </a:bodyPr>
          <a:lstStyle/>
          <a:p>
            <a:pPr marL="604519" lvl="1" indent="-302260" algn="just">
              <a:lnSpc>
                <a:spcPts val="3639"/>
              </a:lnSpc>
              <a:buFont typeface="Arial"/>
              <a:buChar char="•"/>
            </a:pPr>
            <a:r>
              <a:rPr lang="en-US" sz="2799">
                <a:solidFill>
                  <a:srgbClr val="1C566B"/>
                </a:solidFill>
                <a:latin typeface="Open Sans Medium"/>
              </a:rPr>
              <a:t>Lack school connectedness—no meaningful relationships to adult and peers in the school.</a:t>
            </a:r>
          </a:p>
          <a:p>
            <a:pPr marL="604519" lvl="1" indent="-302260" algn="just">
              <a:lnSpc>
                <a:spcPts val="3639"/>
              </a:lnSpc>
              <a:buFont typeface="Arial"/>
              <a:buChar char="•"/>
            </a:pPr>
            <a:r>
              <a:rPr lang="en-US" sz="2799">
                <a:solidFill>
                  <a:srgbClr val="1C566B"/>
                </a:solidFill>
                <a:latin typeface="Open Sans Medium"/>
              </a:rPr>
              <a:t>Don’t see connection between regular school attendance and important outcomes.</a:t>
            </a:r>
          </a:p>
        </p:txBody>
      </p:sp>
      <p:sp>
        <p:nvSpPr>
          <p:cNvPr id="12" name="TextBox 12"/>
          <p:cNvSpPr txBox="1"/>
          <p:nvPr/>
        </p:nvSpPr>
        <p:spPr>
          <a:xfrm>
            <a:off x="4736947" y="6237473"/>
            <a:ext cx="6075757" cy="485775"/>
          </a:xfrm>
          <a:prstGeom prst="rect">
            <a:avLst/>
          </a:prstGeom>
        </p:spPr>
        <p:txBody>
          <a:bodyPr lIns="0" tIns="0" rIns="0" bIns="0" rtlCol="0" anchor="t">
            <a:spAutoFit/>
          </a:bodyPr>
          <a:lstStyle/>
          <a:p>
            <a:pPr algn="l">
              <a:lnSpc>
                <a:spcPts val="3840"/>
              </a:lnSpc>
            </a:pPr>
            <a:r>
              <a:rPr lang="en-US" sz="3200">
                <a:solidFill>
                  <a:srgbClr val="1C566B"/>
                </a:solidFill>
                <a:latin typeface="Montserrat Bold"/>
              </a:rPr>
              <a:t>Continuing Factors:</a:t>
            </a:r>
          </a:p>
        </p:txBody>
      </p:sp>
      <p:sp>
        <p:nvSpPr>
          <p:cNvPr id="13" name="TextBox 13"/>
          <p:cNvSpPr txBox="1"/>
          <p:nvPr/>
        </p:nvSpPr>
        <p:spPr>
          <a:xfrm>
            <a:off x="4736947" y="7161357"/>
            <a:ext cx="10840992" cy="1821815"/>
          </a:xfrm>
          <a:prstGeom prst="rect">
            <a:avLst/>
          </a:prstGeom>
        </p:spPr>
        <p:txBody>
          <a:bodyPr lIns="0" tIns="0" rIns="0" bIns="0" rtlCol="0" anchor="t">
            <a:spAutoFit/>
          </a:bodyPr>
          <a:lstStyle/>
          <a:p>
            <a:pPr marL="604519" lvl="1" indent="-302260" algn="just">
              <a:lnSpc>
                <a:spcPts val="3639"/>
              </a:lnSpc>
              <a:buFont typeface="Arial"/>
              <a:buChar char="•"/>
            </a:pPr>
            <a:r>
              <a:rPr lang="en-US" sz="2799">
                <a:solidFill>
                  <a:srgbClr val="1C566B"/>
                </a:solidFill>
                <a:latin typeface="Open Sans Medium"/>
              </a:rPr>
              <a:t>Lack of challenging, culturally responsive instruction and enrichment opportunities. (I.g. bored.)</a:t>
            </a:r>
          </a:p>
          <a:p>
            <a:pPr marL="604519" lvl="1" indent="-302260" algn="just">
              <a:lnSpc>
                <a:spcPts val="3639"/>
              </a:lnSpc>
              <a:buFont typeface="Arial"/>
              <a:buChar char="•"/>
            </a:pPr>
            <a:r>
              <a:rPr lang="en-US" sz="2799">
                <a:solidFill>
                  <a:srgbClr val="1C566B"/>
                </a:solidFill>
                <a:latin typeface="Open Sans Medium"/>
              </a:rPr>
              <a:t>Doing poorly in classes. (E.g. lack of academic and behavioral support.)</a:t>
            </a:r>
          </a:p>
        </p:txBody>
      </p:sp>
      <p:sp>
        <p:nvSpPr>
          <p:cNvPr id="14" name="TextBox 14"/>
          <p:cNvSpPr txBox="1"/>
          <p:nvPr/>
        </p:nvSpPr>
        <p:spPr>
          <a:xfrm>
            <a:off x="4736947" y="724599"/>
            <a:ext cx="11340973" cy="1060451"/>
          </a:xfrm>
          <a:prstGeom prst="rect">
            <a:avLst/>
          </a:prstGeom>
        </p:spPr>
        <p:txBody>
          <a:bodyPr lIns="0" tIns="0" rIns="0" bIns="0" rtlCol="0" anchor="t">
            <a:spAutoFit/>
          </a:bodyPr>
          <a:lstStyle/>
          <a:p>
            <a:pPr algn="l">
              <a:lnSpc>
                <a:spcPts val="8000"/>
              </a:lnSpc>
              <a:spcBef>
                <a:spcPct val="0"/>
              </a:spcBef>
            </a:pPr>
            <a:r>
              <a:rPr lang="en-US" sz="8000">
                <a:solidFill>
                  <a:srgbClr val="6197CD"/>
                </a:solidFill>
                <a:latin typeface="Montserrat Heavy"/>
              </a:rPr>
              <a:t>DISENGAGEMENT:</a:t>
            </a:r>
          </a:p>
        </p:txBody>
      </p:sp>
      <p:sp>
        <p:nvSpPr>
          <p:cNvPr id="15" name="TextBox 15"/>
          <p:cNvSpPr txBox="1"/>
          <p:nvPr/>
        </p:nvSpPr>
        <p:spPr>
          <a:xfrm>
            <a:off x="4736947" y="1685504"/>
            <a:ext cx="10826853" cy="679450"/>
          </a:xfrm>
          <a:prstGeom prst="rect">
            <a:avLst/>
          </a:prstGeom>
        </p:spPr>
        <p:txBody>
          <a:bodyPr lIns="0" tIns="0" rIns="0" bIns="0" rtlCol="0" anchor="t">
            <a:spAutoFit/>
          </a:bodyPr>
          <a:lstStyle/>
          <a:p>
            <a:pPr algn="l">
              <a:lnSpc>
                <a:spcPts val="5599"/>
              </a:lnSpc>
              <a:spcBef>
                <a:spcPct val="0"/>
              </a:spcBef>
            </a:pPr>
            <a:r>
              <a:rPr lang="en-US" sz="3999" spc="607">
                <a:solidFill>
                  <a:srgbClr val="1C566B"/>
                </a:solidFill>
                <a:latin typeface="Open Sans Medium"/>
              </a:rPr>
              <a:t>WHAT IS THE POINT?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5900" y="-145672"/>
            <a:ext cx="18524499" cy="10590066"/>
            <a:chOff x="0" y="0"/>
            <a:chExt cx="24699333" cy="14120088"/>
          </a:xfrm>
        </p:grpSpPr>
        <p:sp>
          <p:nvSpPr>
            <p:cNvPr id="3" name="Freeform 3"/>
            <p:cNvSpPr/>
            <p:nvPr/>
          </p:nvSpPr>
          <p:spPr>
            <a:xfrm>
              <a:off x="104371" y="135414"/>
              <a:ext cx="24594962" cy="13841643"/>
            </a:xfrm>
            <a:custGeom>
              <a:avLst/>
              <a:gdLst/>
              <a:ahLst/>
              <a:cxnLst/>
              <a:rect l="l" t="t" r="r" b="b"/>
              <a:pathLst>
                <a:path w="24594962" h="13841643">
                  <a:moveTo>
                    <a:pt x="0" y="0"/>
                  </a:moveTo>
                  <a:lnTo>
                    <a:pt x="24594962" y="0"/>
                  </a:lnTo>
                  <a:lnTo>
                    <a:pt x="24594962" y="13841644"/>
                  </a:lnTo>
                  <a:lnTo>
                    <a:pt x="0" y="13841644"/>
                  </a:lnTo>
                  <a:lnTo>
                    <a:pt x="0" y="0"/>
                  </a:lnTo>
                  <a:close/>
                </a:path>
              </a:pathLst>
            </a:custGeom>
            <a:blipFill>
              <a:blip r:embed="rId2"/>
              <a:stretch>
                <a:fillRect l="-11561" t="-10522" b="-10522"/>
              </a:stretch>
            </a:blipFill>
          </p:spPr>
        </p:sp>
        <p:sp>
          <p:nvSpPr>
            <p:cNvPr id="4" name="AutoShape 4"/>
            <p:cNvSpPr/>
            <p:nvPr/>
          </p:nvSpPr>
          <p:spPr>
            <a:xfrm>
              <a:off x="4810973" y="0"/>
              <a:ext cx="19888360" cy="14120088"/>
            </a:xfrm>
            <a:prstGeom prst="rect">
              <a:avLst/>
            </a:prstGeom>
            <a:solidFill>
              <a:srgbClr val="FFFFFF">
                <a:alpha val="92941"/>
              </a:srgbClr>
            </a:solidFill>
          </p:spPr>
        </p:sp>
        <p:sp>
          <p:nvSpPr>
            <p:cNvPr id="5" name="AutoShape 5"/>
            <p:cNvSpPr/>
            <p:nvPr/>
          </p:nvSpPr>
          <p:spPr>
            <a:xfrm>
              <a:off x="0" y="0"/>
              <a:ext cx="4810973" cy="14120088"/>
            </a:xfrm>
            <a:prstGeom prst="rect">
              <a:avLst/>
            </a:prstGeom>
            <a:solidFill>
              <a:srgbClr val="1C566B">
                <a:alpha val="89804"/>
              </a:srgbClr>
            </a:solidFill>
          </p:spPr>
        </p:sp>
      </p:grpSp>
      <p:sp>
        <p:nvSpPr>
          <p:cNvPr id="6" name="Freeform 6"/>
          <p:cNvSpPr/>
          <p:nvPr/>
        </p:nvSpPr>
        <p:spPr>
          <a:xfrm>
            <a:off x="16718395" y="572199"/>
            <a:ext cx="995643" cy="942127"/>
          </a:xfrm>
          <a:custGeom>
            <a:avLst/>
            <a:gdLst/>
            <a:ahLst/>
            <a:cxnLst/>
            <a:rect l="l" t="t" r="r" b="b"/>
            <a:pathLst>
              <a:path w="995643" h="942127">
                <a:moveTo>
                  <a:pt x="0" y="0"/>
                </a:moveTo>
                <a:lnTo>
                  <a:pt x="995643" y="0"/>
                </a:lnTo>
                <a:lnTo>
                  <a:pt x="995643" y="942127"/>
                </a:lnTo>
                <a:lnTo>
                  <a:pt x="0" y="9421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568979" y="8770635"/>
            <a:ext cx="995643" cy="942127"/>
          </a:xfrm>
          <a:custGeom>
            <a:avLst/>
            <a:gdLst/>
            <a:ahLst/>
            <a:cxnLst/>
            <a:rect l="l" t="t" r="r" b="b"/>
            <a:pathLst>
              <a:path w="995643" h="942127">
                <a:moveTo>
                  <a:pt x="0" y="0"/>
                </a:moveTo>
                <a:lnTo>
                  <a:pt x="995642" y="0"/>
                </a:lnTo>
                <a:lnTo>
                  <a:pt x="995642" y="942127"/>
                </a:lnTo>
                <a:lnTo>
                  <a:pt x="0" y="9421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6230600" y="8770635"/>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a:off x="-1927124" y="-2107522"/>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0" name="TextBox 10"/>
          <p:cNvSpPr txBox="1"/>
          <p:nvPr/>
        </p:nvSpPr>
        <p:spPr>
          <a:xfrm>
            <a:off x="4736947" y="3052013"/>
            <a:ext cx="6075757" cy="485775"/>
          </a:xfrm>
          <a:prstGeom prst="rect">
            <a:avLst/>
          </a:prstGeom>
        </p:spPr>
        <p:txBody>
          <a:bodyPr lIns="0" tIns="0" rIns="0" bIns="0" rtlCol="0" anchor="t">
            <a:spAutoFit/>
          </a:bodyPr>
          <a:lstStyle/>
          <a:p>
            <a:pPr algn="l">
              <a:lnSpc>
                <a:spcPts val="3840"/>
              </a:lnSpc>
            </a:pPr>
            <a:r>
              <a:rPr lang="en-US" sz="3200">
                <a:solidFill>
                  <a:srgbClr val="1C566B"/>
                </a:solidFill>
                <a:latin typeface="Montserrat Bold"/>
              </a:rPr>
              <a:t>Increased by the Pandemic:</a:t>
            </a:r>
          </a:p>
        </p:txBody>
      </p:sp>
      <p:sp>
        <p:nvSpPr>
          <p:cNvPr id="11" name="TextBox 11"/>
          <p:cNvSpPr txBox="1"/>
          <p:nvPr/>
        </p:nvSpPr>
        <p:spPr>
          <a:xfrm>
            <a:off x="4736947" y="3975938"/>
            <a:ext cx="11629307" cy="1364615"/>
          </a:xfrm>
          <a:prstGeom prst="rect">
            <a:avLst/>
          </a:prstGeom>
        </p:spPr>
        <p:txBody>
          <a:bodyPr lIns="0" tIns="0" rIns="0" bIns="0" rtlCol="0" anchor="t">
            <a:spAutoFit/>
          </a:bodyPr>
          <a:lstStyle/>
          <a:p>
            <a:pPr marL="604519" lvl="1" indent="-302260" algn="just">
              <a:lnSpc>
                <a:spcPts val="3639"/>
              </a:lnSpc>
              <a:buFont typeface="Arial"/>
              <a:buChar char="•"/>
            </a:pPr>
            <a:r>
              <a:rPr lang="en-US" sz="2799">
                <a:solidFill>
                  <a:srgbClr val="1C566B"/>
                </a:solidFill>
                <a:latin typeface="Open Sans Medium"/>
              </a:rPr>
              <a:t>Assume students must stay home for any symptom of illness.</a:t>
            </a:r>
          </a:p>
          <a:p>
            <a:pPr marL="604519" lvl="1" indent="-302260" algn="just">
              <a:lnSpc>
                <a:spcPts val="3639"/>
              </a:lnSpc>
              <a:buFont typeface="Arial"/>
              <a:buChar char="•"/>
            </a:pPr>
            <a:r>
              <a:rPr lang="en-US" sz="2799">
                <a:solidFill>
                  <a:srgbClr val="1C566B"/>
                </a:solidFill>
                <a:latin typeface="Open Sans Medium"/>
              </a:rPr>
              <a:t>Don’t have to be in school to succeed in school.</a:t>
            </a:r>
          </a:p>
          <a:p>
            <a:pPr algn="just">
              <a:lnSpc>
                <a:spcPts val="3639"/>
              </a:lnSpc>
            </a:pPr>
            <a:r>
              <a:rPr lang="en-US" sz="2799">
                <a:solidFill>
                  <a:srgbClr val="1C566B"/>
                </a:solidFill>
                <a:latin typeface="Open Sans Medium"/>
              </a:rPr>
              <a:t>      (Can do assignments online.)</a:t>
            </a:r>
          </a:p>
        </p:txBody>
      </p:sp>
      <p:sp>
        <p:nvSpPr>
          <p:cNvPr id="12" name="TextBox 12"/>
          <p:cNvSpPr txBox="1"/>
          <p:nvPr/>
        </p:nvSpPr>
        <p:spPr>
          <a:xfrm>
            <a:off x="4736947" y="5797753"/>
            <a:ext cx="6075757" cy="485775"/>
          </a:xfrm>
          <a:prstGeom prst="rect">
            <a:avLst/>
          </a:prstGeom>
        </p:spPr>
        <p:txBody>
          <a:bodyPr lIns="0" tIns="0" rIns="0" bIns="0" rtlCol="0" anchor="t">
            <a:spAutoFit/>
          </a:bodyPr>
          <a:lstStyle/>
          <a:p>
            <a:pPr algn="l">
              <a:lnSpc>
                <a:spcPts val="3840"/>
              </a:lnSpc>
            </a:pPr>
            <a:r>
              <a:rPr lang="en-US" sz="3200">
                <a:solidFill>
                  <a:srgbClr val="1C566B"/>
                </a:solidFill>
                <a:latin typeface="Montserrat Bold"/>
              </a:rPr>
              <a:t>Continuing Factors:</a:t>
            </a:r>
          </a:p>
        </p:txBody>
      </p:sp>
      <p:sp>
        <p:nvSpPr>
          <p:cNvPr id="13" name="TextBox 13"/>
          <p:cNvSpPr txBox="1"/>
          <p:nvPr/>
        </p:nvSpPr>
        <p:spPr>
          <a:xfrm>
            <a:off x="4736947" y="6721637"/>
            <a:ext cx="9296194" cy="1821815"/>
          </a:xfrm>
          <a:prstGeom prst="rect">
            <a:avLst/>
          </a:prstGeom>
        </p:spPr>
        <p:txBody>
          <a:bodyPr lIns="0" tIns="0" rIns="0" bIns="0" rtlCol="0" anchor="t">
            <a:spAutoFit/>
          </a:bodyPr>
          <a:lstStyle/>
          <a:p>
            <a:pPr marL="604519" lvl="1" indent="-302260" algn="just">
              <a:lnSpc>
                <a:spcPts val="3639"/>
              </a:lnSpc>
              <a:buFont typeface="Arial"/>
              <a:buChar char="•"/>
            </a:pPr>
            <a:r>
              <a:rPr lang="en-US" sz="2799">
                <a:solidFill>
                  <a:srgbClr val="1C566B"/>
                </a:solidFill>
                <a:latin typeface="Open Sans Medium"/>
              </a:rPr>
              <a:t>Absences are only a problem if they are unexcused.</a:t>
            </a:r>
          </a:p>
          <a:p>
            <a:pPr marL="604519" lvl="1" indent="-302260" algn="just">
              <a:lnSpc>
                <a:spcPts val="3639"/>
              </a:lnSpc>
              <a:buFont typeface="Arial"/>
              <a:buChar char="•"/>
            </a:pPr>
            <a:r>
              <a:rPr lang="en-US" sz="2799">
                <a:solidFill>
                  <a:srgbClr val="1C566B"/>
                </a:solidFill>
                <a:latin typeface="Open Sans Medium"/>
              </a:rPr>
              <a:t>Lose track and underestimate </a:t>
            </a:r>
            <a:r>
              <a:rPr lang="en-US" sz="2799">
                <a:solidFill>
                  <a:srgbClr val="1C566B"/>
                </a:solidFill>
                <a:latin typeface="Open Sans Bold"/>
              </a:rPr>
              <a:t>total</a:t>
            </a:r>
            <a:r>
              <a:rPr lang="en-US" sz="2799">
                <a:solidFill>
                  <a:srgbClr val="1C566B"/>
                </a:solidFill>
                <a:latin typeface="Open Sans Medium"/>
              </a:rPr>
              <a:t> absences.</a:t>
            </a:r>
          </a:p>
          <a:p>
            <a:pPr marL="604519" lvl="1" indent="-302260" algn="just">
              <a:lnSpc>
                <a:spcPts val="3639"/>
              </a:lnSpc>
              <a:buFont typeface="Arial"/>
              <a:buChar char="•"/>
            </a:pPr>
            <a:r>
              <a:rPr lang="en-US" sz="2799">
                <a:solidFill>
                  <a:srgbClr val="1C566B"/>
                </a:solidFill>
                <a:latin typeface="Open Sans Medium"/>
              </a:rPr>
              <a:t>Attendance only matters in the older grades.</a:t>
            </a:r>
          </a:p>
          <a:p>
            <a:pPr marL="604519" lvl="1" indent="-302260" algn="just">
              <a:lnSpc>
                <a:spcPts val="3639"/>
              </a:lnSpc>
              <a:buFont typeface="Arial"/>
              <a:buChar char="•"/>
            </a:pPr>
            <a:r>
              <a:rPr lang="en-US" sz="2799">
                <a:solidFill>
                  <a:srgbClr val="1C566B"/>
                </a:solidFill>
                <a:latin typeface="Open Sans Medium"/>
              </a:rPr>
              <a:t>Suspensions don’t count as absence.</a:t>
            </a:r>
          </a:p>
        </p:txBody>
      </p:sp>
      <p:sp>
        <p:nvSpPr>
          <p:cNvPr id="14" name="TextBox 14"/>
          <p:cNvSpPr txBox="1"/>
          <p:nvPr/>
        </p:nvSpPr>
        <p:spPr>
          <a:xfrm>
            <a:off x="4736947" y="724599"/>
            <a:ext cx="11099750" cy="1060451"/>
          </a:xfrm>
          <a:prstGeom prst="rect">
            <a:avLst/>
          </a:prstGeom>
        </p:spPr>
        <p:txBody>
          <a:bodyPr lIns="0" tIns="0" rIns="0" bIns="0" rtlCol="0" anchor="t">
            <a:spAutoFit/>
          </a:bodyPr>
          <a:lstStyle/>
          <a:p>
            <a:pPr algn="l">
              <a:lnSpc>
                <a:spcPts val="8000"/>
              </a:lnSpc>
              <a:spcBef>
                <a:spcPct val="0"/>
              </a:spcBef>
            </a:pPr>
            <a:r>
              <a:rPr lang="en-US" sz="8000">
                <a:solidFill>
                  <a:srgbClr val="6197CD"/>
                </a:solidFill>
                <a:latin typeface="Montserrat Heavy"/>
              </a:rPr>
              <a:t>MISCONCEPTION:</a:t>
            </a:r>
          </a:p>
        </p:txBody>
      </p:sp>
      <p:sp>
        <p:nvSpPr>
          <p:cNvPr id="15" name="TextBox 15"/>
          <p:cNvSpPr txBox="1"/>
          <p:nvPr/>
        </p:nvSpPr>
        <p:spPr>
          <a:xfrm>
            <a:off x="4736947" y="1685504"/>
            <a:ext cx="9858657" cy="679450"/>
          </a:xfrm>
          <a:prstGeom prst="rect">
            <a:avLst/>
          </a:prstGeom>
        </p:spPr>
        <p:txBody>
          <a:bodyPr lIns="0" tIns="0" rIns="0" bIns="0" rtlCol="0" anchor="t">
            <a:spAutoFit/>
          </a:bodyPr>
          <a:lstStyle/>
          <a:p>
            <a:pPr algn="l">
              <a:lnSpc>
                <a:spcPts val="5599"/>
              </a:lnSpc>
              <a:spcBef>
                <a:spcPct val="0"/>
              </a:spcBef>
            </a:pPr>
            <a:r>
              <a:rPr lang="en-US" sz="3999" spc="607">
                <a:solidFill>
                  <a:srgbClr val="1C566B"/>
                </a:solidFill>
                <a:latin typeface="Open Sans Medium"/>
              </a:rPr>
              <a:t>I DID NOT REALIZE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91920" y="-279728"/>
            <a:ext cx="18700520" cy="10719307"/>
            <a:chOff x="0" y="0"/>
            <a:chExt cx="24934026" cy="14292409"/>
          </a:xfrm>
        </p:grpSpPr>
        <p:sp>
          <p:nvSpPr>
            <p:cNvPr id="3" name="Freeform 3"/>
            <p:cNvSpPr/>
            <p:nvPr/>
          </p:nvSpPr>
          <p:spPr>
            <a:xfrm>
              <a:off x="339064" y="314156"/>
              <a:ext cx="24594962" cy="13841643"/>
            </a:xfrm>
            <a:custGeom>
              <a:avLst/>
              <a:gdLst/>
              <a:ahLst/>
              <a:cxnLst/>
              <a:rect l="l" t="t" r="r" b="b"/>
              <a:pathLst>
                <a:path w="24594962" h="13841643">
                  <a:moveTo>
                    <a:pt x="0" y="0"/>
                  </a:moveTo>
                  <a:lnTo>
                    <a:pt x="24594962" y="0"/>
                  </a:lnTo>
                  <a:lnTo>
                    <a:pt x="24594962" y="13841643"/>
                  </a:lnTo>
                  <a:lnTo>
                    <a:pt x="0" y="13841643"/>
                  </a:lnTo>
                  <a:lnTo>
                    <a:pt x="0" y="0"/>
                  </a:lnTo>
                  <a:close/>
                </a:path>
              </a:pathLst>
            </a:custGeom>
            <a:blipFill>
              <a:blip r:embed="rId3"/>
              <a:stretch>
                <a:fillRect l="-11561" t="-10522" b="-10522"/>
              </a:stretch>
            </a:blipFill>
          </p:spPr>
        </p:sp>
        <p:sp>
          <p:nvSpPr>
            <p:cNvPr id="4" name="AutoShape 4"/>
            <p:cNvSpPr/>
            <p:nvPr/>
          </p:nvSpPr>
          <p:spPr>
            <a:xfrm>
              <a:off x="0" y="0"/>
              <a:ext cx="18034647" cy="14292409"/>
            </a:xfrm>
            <a:prstGeom prst="rect">
              <a:avLst/>
            </a:prstGeom>
            <a:solidFill>
              <a:srgbClr val="FFFFFF">
                <a:alpha val="92941"/>
              </a:srgbClr>
            </a:solidFill>
          </p:spPr>
        </p:sp>
        <p:sp>
          <p:nvSpPr>
            <p:cNvPr id="5" name="AutoShape 5"/>
            <p:cNvSpPr/>
            <p:nvPr/>
          </p:nvSpPr>
          <p:spPr>
            <a:xfrm>
              <a:off x="18034647" y="180967"/>
              <a:ext cx="6899379" cy="14111442"/>
            </a:xfrm>
            <a:prstGeom prst="rect">
              <a:avLst/>
            </a:prstGeom>
            <a:solidFill>
              <a:srgbClr val="1C566B">
                <a:alpha val="94902"/>
              </a:srgbClr>
            </a:solidFill>
          </p:spPr>
        </p:sp>
      </p:grpSp>
      <p:sp>
        <p:nvSpPr>
          <p:cNvPr id="6" name="Freeform 6"/>
          <p:cNvSpPr/>
          <p:nvPr/>
        </p:nvSpPr>
        <p:spPr>
          <a:xfrm>
            <a:off x="16718395" y="572199"/>
            <a:ext cx="995643" cy="942127"/>
          </a:xfrm>
          <a:custGeom>
            <a:avLst/>
            <a:gdLst/>
            <a:ahLst/>
            <a:cxnLst/>
            <a:rect l="l" t="t" r="r" b="b"/>
            <a:pathLst>
              <a:path w="995643" h="942127">
                <a:moveTo>
                  <a:pt x="0" y="0"/>
                </a:moveTo>
                <a:lnTo>
                  <a:pt x="995643" y="0"/>
                </a:lnTo>
                <a:lnTo>
                  <a:pt x="995643" y="942127"/>
                </a:lnTo>
                <a:lnTo>
                  <a:pt x="0" y="9421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1927124" y="-2107522"/>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flipH="1">
            <a:off x="11178402" y="572199"/>
            <a:ext cx="1026810" cy="9229752"/>
          </a:xfrm>
          <a:custGeom>
            <a:avLst/>
            <a:gdLst/>
            <a:ahLst/>
            <a:cxnLst/>
            <a:rect l="l" t="t" r="r" b="b"/>
            <a:pathLst>
              <a:path w="1026810" h="9229752">
                <a:moveTo>
                  <a:pt x="1026810" y="0"/>
                </a:moveTo>
                <a:lnTo>
                  <a:pt x="0" y="0"/>
                </a:lnTo>
                <a:lnTo>
                  <a:pt x="0" y="9229752"/>
                </a:lnTo>
                <a:lnTo>
                  <a:pt x="1026810" y="9229752"/>
                </a:lnTo>
                <a:lnTo>
                  <a:pt x="102681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9" name="Group 9"/>
          <p:cNvGrpSpPr/>
          <p:nvPr/>
        </p:nvGrpSpPr>
        <p:grpSpPr>
          <a:xfrm>
            <a:off x="1038922" y="572199"/>
            <a:ext cx="11432275" cy="9229752"/>
            <a:chOff x="0" y="0"/>
            <a:chExt cx="15243032" cy="12306336"/>
          </a:xfrm>
        </p:grpSpPr>
        <p:sp>
          <p:nvSpPr>
            <p:cNvPr id="10" name="Freeform 10"/>
            <p:cNvSpPr/>
            <p:nvPr/>
          </p:nvSpPr>
          <p:spPr>
            <a:xfrm>
              <a:off x="16435" y="0"/>
              <a:ext cx="14209439" cy="3192926"/>
            </a:xfrm>
            <a:custGeom>
              <a:avLst/>
              <a:gdLst/>
              <a:ahLst/>
              <a:cxnLst/>
              <a:rect l="l" t="t" r="r" b="b"/>
              <a:pathLst>
                <a:path w="14209439" h="3192926">
                  <a:moveTo>
                    <a:pt x="0" y="0"/>
                  </a:moveTo>
                  <a:lnTo>
                    <a:pt x="14209439" y="0"/>
                  </a:lnTo>
                  <a:lnTo>
                    <a:pt x="14209439" y="3192926"/>
                  </a:lnTo>
                  <a:lnTo>
                    <a:pt x="0" y="3192926"/>
                  </a:lnTo>
                  <a:lnTo>
                    <a:pt x="0" y="0"/>
                  </a:lnTo>
                  <a:close/>
                </a:path>
              </a:pathLst>
            </a:custGeom>
            <a:blipFill>
              <a:blip r:embed="rId10">
                <a:extLst>
                  <a:ext uri="{96DAC541-7B7A-43D3-8B79-37D633B846F1}">
                    <asvg:svgBlip xmlns:asvg="http://schemas.microsoft.com/office/drawing/2016/SVG/main" r:embed="rId11"/>
                  </a:ext>
                </a:extLst>
              </a:blip>
              <a:stretch>
                <a:fillRect r="-1892" b="-288266"/>
              </a:stretch>
            </a:blipFill>
          </p:spPr>
        </p:sp>
        <p:sp>
          <p:nvSpPr>
            <p:cNvPr id="11" name="Freeform 11"/>
            <p:cNvSpPr/>
            <p:nvPr/>
          </p:nvSpPr>
          <p:spPr>
            <a:xfrm>
              <a:off x="16435" y="3293112"/>
              <a:ext cx="14343020" cy="3038978"/>
            </a:xfrm>
            <a:custGeom>
              <a:avLst/>
              <a:gdLst/>
              <a:ahLst/>
              <a:cxnLst/>
              <a:rect l="l" t="t" r="r" b="b"/>
              <a:pathLst>
                <a:path w="14343020" h="3038978">
                  <a:moveTo>
                    <a:pt x="0" y="0"/>
                  </a:moveTo>
                  <a:lnTo>
                    <a:pt x="14343020" y="0"/>
                  </a:lnTo>
                  <a:lnTo>
                    <a:pt x="14343020" y="3038978"/>
                  </a:lnTo>
                  <a:lnTo>
                    <a:pt x="0" y="3038978"/>
                  </a:lnTo>
                  <a:lnTo>
                    <a:pt x="0" y="0"/>
                  </a:lnTo>
                  <a:close/>
                </a:path>
              </a:pathLst>
            </a:custGeom>
            <a:blipFill>
              <a:blip r:embed="rId12">
                <a:extLst>
                  <a:ext uri="{96DAC541-7B7A-43D3-8B79-37D633B846F1}">
                    <asvg:svgBlip xmlns:asvg="http://schemas.microsoft.com/office/drawing/2016/SVG/main" r:embed="rId13"/>
                  </a:ext>
                </a:extLst>
              </a:blip>
              <a:stretch>
                <a:fillRect t="-111347" r="-943" b="-196587"/>
              </a:stretch>
            </a:blipFill>
          </p:spPr>
        </p:sp>
        <p:sp>
          <p:nvSpPr>
            <p:cNvPr id="12" name="Freeform 12"/>
            <p:cNvSpPr/>
            <p:nvPr/>
          </p:nvSpPr>
          <p:spPr>
            <a:xfrm>
              <a:off x="0" y="6499067"/>
              <a:ext cx="14478306" cy="2938792"/>
            </a:xfrm>
            <a:custGeom>
              <a:avLst/>
              <a:gdLst/>
              <a:ahLst/>
              <a:cxnLst/>
              <a:rect l="l" t="t" r="r" b="b"/>
              <a:pathLst>
                <a:path w="14478306" h="2938792">
                  <a:moveTo>
                    <a:pt x="0" y="0"/>
                  </a:moveTo>
                  <a:lnTo>
                    <a:pt x="14478306" y="0"/>
                  </a:lnTo>
                  <a:lnTo>
                    <a:pt x="14478306" y="2938791"/>
                  </a:lnTo>
                  <a:lnTo>
                    <a:pt x="0" y="2938791"/>
                  </a:lnTo>
                  <a:lnTo>
                    <a:pt x="0" y="0"/>
                  </a:lnTo>
                  <a:close/>
                </a:path>
              </a:pathLst>
            </a:custGeom>
            <a:blipFill>
              <a:blip r:embed="rId14">
                <a:extLst>
                  <a:ext uri="{96DAC541-7B7A-43D3-8B79-37D633B846F1}">
                    <asvg:svgBlip xmlns:asvg="http://schemas.microsoft.com/office/drawing/2016/SVG/main" r:embed="rId15"/>
                  </a:ext>
                </a:extLst>
              </a:blip>
              <a:stretch>
                <a:fillRect t="-221642" b="-100199"/>
              </a:stretch>
            </a:blipFill>
          </p:spPr>
        </p:sp>
        <p:grpSp>
          <p:nvGrpSpPr>
            <p:cNvPr id="13" name="Group 13"/>
            <p:cNvGrpSpPr/>
            <p:nvPr/>
          </p:nvGrpSpPr>
          <p:grpSpPr>
            <a:xfrm>
              <a:off x="1733104" y="9718268"/>
              <a:ext cx="10953841" cy="2588068"/>
              <a:chOff x="0" y="0"/>
              <a:chExt cx="1929257" cy="455826"/>
            </a:xfrm>
          </p:grpSpPr>
          <p:sp>
            <p:nvSpPr>
              <p:cNvPr id="14" name="Freeform 14"/>
              <p:cNvSpPr/>
              <p:nvPr/>
            </p:nvSpPr>
            <p:spPr>
              <a:xfrm>
                <a:off x="0" y="0"/>
                <a:ext cx="1929257" cy="455826"/>
              </a:xfrm>
              <a:custGeom>
                <a:avLst/>
                <a:gdLst/>
                <a:ahLst/>
                <a:cxnLst/>
                <a:rect l="l" t="t" r="r" b="b"/>
                <a:pathLst>
                  <a:path w="1929257" h="455826">
                    <a:moveTo>
                      <a:pt x="0" y="0"/>
                    </a:moveTo>
                    <a:lnTo>
                      <a:pt x="1929257" y="0"/>
                    </a:lnTo>
                    <a:lnTo>
                      <a:pt x="1929257" y="455826"/>
                    </a:lnTo>
                    <a:lnTo>
                      <a:pt x="0" y="455826"/>
                    </a:lnTo>
                    <a:close/>
                  </a:path>
                </a:pathLst>
              </a:custGeom>
              <a:solidFill>
                <a:srgbClr val="30687E"/>
              </a:solidFill>
            </p:spPr>
          </p:sp>
          <p:sp>
            <p:nvSpPr>
              <p:cNvPr id="15" name="TextBox 15"/>
              <p:cNvSpPr txBox="1"/>
              <p:nvPr/>
            </p:nvSpPr>
            <p:spPr>
              <a:xfrm>
                <a:off x="0" y="0"/>
                <a:ext cx="1929257" cy="455826"/>
              </a:xfrm>
              <a:prstGeom prst="rect">
                <a:avLst/>
              </a:prstGeom>
            </p:spPr>
            <p:txBody>
              <a:bodyPr lIns="50800" tIns="50800" rIns="50800" bIns="50800" rtlCol="0" anchor="ctr"/>
              <a:lstStyle/>
              <a:p>
                <a:pPr algn="ctr">
                  <a:lnSpc>
                    <a:spcPts val="2862"/>
                  </a:lnSpc>
                </a:pPr>
                <a:endParaRPr/>
              </a:p>
            </p:txBody>
          </p:sp>
        </p:grpSp>
        <p:sp>
          <p:nvSpPr>
            <p:cNvPr id="16" name="TextBox 16"/>
            <p:cNvSpPr txBox="1"/>
            <p:nvPr/>
          </p:nvSpPr>
          <p:spPr>
            <a:xfrm>
              <a:off x="5444304" y="1740359"/>
              <a:ext cx="3589698" cy="1069781"/>
            </a:xfrm>
            <a:prstGeom prst="rect">
              <a:avLst/>
            </a:prstGeom>
          </p:spPr>
          <p:txBody>
            <a:bodyPr lIns="0" tIns="0" rIns="0" bIns="0" rtlCol="0" anchor="t">
              <a:spAutoFit/>
            </a:bodyPr>
            <a:lstStyle/>
            <a:p>
              <a:pPr algn="ctr">
                <a:lnSpc>
                  <a:spcPts val="3189"/>
                </a:lnSpc>
              </a:pPr>
              <a:endParaRPr lang="en-US" sz="2658" dirty="0">
                <a:solidFill>
                  <a:srgbClr val="FFFFFF"/>
                </a:solidFill>
                <a:latin typeface="Montserrat Bold"/>
              </a:endParaRPr>
            </a:p>
            <a:p>
              <a:pPr algn="ctr">
                <a:lnSpc>
                  <a:spcPts val="3189"/>
                </a:lnSpc>
              </a:pPr>
              <a:r>
                <a:rPr lang="en-US" sz="2658" dirty="0">
                  <a:solidFill>
                    <a:srgbClr val="FFFFFF"/>
                  </a:solidFill>
                  <a:latin typeface="Montserrat Bold"/>
                </a:rPr>
                <a:t>Mitigation</a:t>
              </a:r>
            </a:p>
          </p:txBody>
        </p:sp>
        <p:sp>
          <p:nvSpPr>
            <p:cNvPr id="17" name="TextBox 17"/>
            <p:cNvSpPr txBox="1"/>
            <p:nvPr/>
          </p:nvSpPr>
          <p:spPr>
            <a:xfrm>
              <a:off x="3619237" y="4207428"/>
              <a:ext cx="7249075" cy="1096809"/>
            </a:xfrm>
            <a:prstGeom prst="rect">
              <a:avLst/>
            </a:prstGeom>
          </p:spPr>
          <p:txBody>
            <a:bodyPr lIns="0" tIns="0" rIns="0" bIns="0" rtlCol="0" anchor="t">
              <a:spAutoFit/>
            </a:bodyPr>
            <a:lstStyle/>
            <a:p>
              <a:pPr algn="ctr">
                <a:lnSpc>
                  <a:spcPts val="3210"/>
                </a:lnSpc>
              </a:pPr>
              <a:endParaRPr lang="en-US" sz="2675" dirty="0">
                <a:solidFill>
                  <a:srgbClr val="FFFFFF"/>
                </a:solidFill>
                <a:latin typeface="Montserrat Bold"/>
              </a:endParaRPr>
            </a:p>
            <a:p>
              <a:pPr algn="ctr">
                <a:lnSpc>
                  <a:spcPts val="3210"/>
                </a:lnSpc>
              </a:pPr>
              <a:r>
                <a:rPr lang="en-US" sz="2675" dirty="0">
                  <a:solidFill>
                    <a:srgbClr val="FFFFFF"/>
                  </a:solidFill>
                  <a:latin typeface="Montserrat Bold"/>
                </a:rPr>
                <a:t>Problem-Solving</a:t>
              </a:r>
            </a:p>
          </p:txBody>
        </p:sp>
        <p:sp>
          <p:nvSpPr>
            <p:cNvPr id="18" name="TextBox 18"/>
            <p:cNvSpPr txBox="1"/>
            <p:nvPr/>
          </p:nvSpPr>
          <p:spPr>
            <a:xfrm>
              <a:off x="1824231" y="7415295"/>
              <a:ext cx="10862714" cy="1096809"/>
            </a:xfrm>
            <a:prstGeom prst="rect">
              <a:avLst/>
            </a:prstGeom>
          </p:spPr>
          <p:txBody>
            <a:bodyPr lIns="0" tIns="0" rIns="0" bIns="0" rtlCol="0" anchor="t">
              <a:spAutoFit/>
            </a:bodyPr>
            <a:lstStyle/>
            <a:p>
              <a:pPr algn="ctr">
                <a:lnSpc>
                  <a:spcPts val="3210"/>
                </a:lnSpc>
              </a:pPr>
              <a:endParaRPr lang="en-US" sz="2675" dirty="0">
                <a:solidFill>
                  <a:srgbClr val="FFFFFF"/>
                </a:solidFill>
                <a:latin typeface="Montserrat Bold"/>
              </a:endParaRPr>
            </a:p>
            <a:p>
              <a:pPr algn="ctr">
                <a:lnSpc>
                  <a:spcPts val="3210"/>
                </a:lnSpc>
              </a:pPr>
              <a:r>
                <a:rPr lang="en-US" sz="2675" dirty="0">
                  <a:solidFill>
                    <a:srgbClr val="FFFFFF"/>
                  </a:solidFill>
                  <a:latin typeface="Montserrat Bold"/>
                </a:rPr>
                <a:t>Prevention</a:t>
              </a:r>
            </a:p>
          </p:txBody>
        </p:sp>
        <p:sp>
          <p:nvSpPr>
            <p:cNvPr id="19" name="TextBox 19"/>
            <p:cNvSpPr txBox="1"/>
            <p:nvPr/>
          </p:nvSpPr>
          <p:spPr>
            <a:xfrm>
              <a:off x="764727" y="10033017"/>
              <a:ext cx="14478305" cy="1094317"/>
            </a:xfrm>
            <a:prstGeom prst="rect">
              <a:avLst/>
            </a:prstGeom>
          </p:spPr>
          <p:txBody>
            <a:bodyPr lIns="0" tIns="0" rIns="0" bIns="0" rtlCol="0" anchor="t">
              <a:spAutoFit/>
            </a:bodyPr>
            <a:lstStyle/>
            <a:p>
              <a:pPr algn="ctr">
                <a:lnSpc>
                  <a:spcPts val="3210"/>
                </a:lnSpc>
              </a:pPr>
              <a:r>
                <a:rPr lang="en-US" sz="2675" dirty="0">
                  <a:solidFill>
                    <a:srgbClr val="FFFFFF"/>
                  </a:solidFill>
                  <a:latin typeface="Montserrat Bold"/>
                </a:rPr>
                <a:t>District and School Teams with </a:t>
              </a:r>
            </a:p>
            <a:p>
              <a:pPr algn="ctr">
                <a:lnSpc>
                  <a:spcPts val="3210"/>
                </a:lnSpc>
              </a:pPr>
              <a:r>
                <a:rPr lang="en-US" sz="2675" dirty="0">
                  <a:solidFill>
                    <a:srgbClr val="FFFFFF"/>
                  </a:solidFill>
                  <a:latin typeface="Montserrat Bold"/>
                </a:rPr>
                <a:t>Actionable Data</a:t>
              </a:r>
            </a:p>
          </p:txBody>
        </p:sp>
      </p:grpSp>
      <p:sp>
        <p:nvSpPr>
          <p:cNvPr id="20" name="TextBox 20"/>
          <p:cNvSpPr txBox="1"/>
          <p:nvPr/>
        </p:nvSpPr>
        <p:spPr>
          <a:xfrm>
            <a:off x="13966124" y="2389270"/>
            <a:ext cx="3747914" cy="1797558"/>
          </a:xfrm>
          <a:prstGeom prst="rect">
            <a:avLst/>
          </a:prstGeom>
        </p:spPr>
        <p:txBody>
          <a:bodyPr lIns="0" tIns="0" rIns="0" bIns="0" rtlCol="0" anchor="t">
            <a:spAutoFit/>
          </a:bodyPr>
          <a:lstStyle/>
          <a:p>
            <a:pPr marL="0" lvl="0" indent="0" algn="l">
              <a:lnSpc>
                <a:spcPts val="4656"/>
              </a:lnSpc>
              <a:spcBef>
                <a:spcPct val="0"/>
              </a:spcBef>
            </a:pPr>
            <a:r>
              <a:rPr lang="en-US" sz="4800">
                <a:solidFill>
                  <a:srgbClr val="FFFFFF"/>
                </a:solidFill>
                <a:latin typeface="Montserrat Heavy"/>
              </a:rPr>
              <a:t>ORGANIZE YOUR RESPONSE</a:t>
            </a:r>
          </a:p>
        </p:txBody>
      </p:sp>
      <p:sp>
        <p:nvSpPr>
          <p:cNvPr id="21" name="TextBox 21"/>
          <p:cNvSpPr txBox="1"/>
          <p:nvPr/>
        </p:nvSpPr>
        <p:spPr>
          <a:xfrm>
            <a:off x="13947376" y="5079925"/>
            <a:ext cx="3747914" cy="1628775"/>
          </a:xfrm>
          <a:prstGeom prst="rect">
            <a:avLst/>
          </a:prstGeom>
        </p:spPr>
        <p:txBody>
          <a:bodyPr lIns="0" tIns="0" rIns="0" bIns="0" rtlCol="0" anchor="t">
            <a:spAutoFit/>
          </a:bodyPr>
          <a:lstStyle/>
          <a:p>
            <a:pPr algn="l">
              <a:lnSpc>
                <a:spcPts val="4320"/>
              </a:lnSpc>
            </a:pPr>
            <a:r>
              <a:rPr lang="en-US" sz="3600" spc="-7">
                <a:solidFill>
                  <a:srgbClr val="FFFFFF"/>
                </a:solidFill>
                <a:latin typeface="Montserrat Ultra-Bold"/>
              </a:rPr>
              <a:t>Need a Systematic Approach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C566B"/>
        </a:solidFill>
        <a:effectLst/>
      </p:bgPr>
    </p:bg>
    <p:spTree>
      <p:nvGrpSpPr>
        <p:cNvPr id="1" name=""/>
        <p:cNvGrpSpPr/>
        <p:nvPr/>
      </p:nvGrpSpPr>
      <p:grpSpPr>
        <a:xfrm>
          <a:off x="0" y="0"/>
          <a:ext cx="0" cy="0"/>
          <a:chOff x="0" y="0"/>
          <a:chExt cx="0" cy="0"/>
        </a:xfrm>
      </p:grpSpPr>
      <p:grpSp>
        <p:nvGrpSpPr>
          <p:cNvPr id="2" name="Group 2"/>
          <p:cNvGrpSpPr/>
          <p:nvPr/>
        </p:nvGrpSpPr>
        <p:grpSpPr>
          <a:xfrm>
            <a:off x="-115900" y="-178334"/>
            <a:ext cx="18648209" cy="10647970"/>
            <a:chOff x="0" y="0"/>
            <a:chExt cx="24864279" cy="14197294"/>
          </a:xfrm>
        </p:grpSpPr>
        <p:sp>
          <p:nvSpPr>
            <p:cNvPr id="3" name="Freeform 3"/>
            <p:cNvSpPr/>
            <p:nvPr/>
          </p:nvSpPr>
          <p:spPr>
            <a:xfrm>
              <a:off x="104371" y="178965"/>
              <a:ext cx="24594962" cy="13841643"/>
            </a:xfrm>
            <a:custGeom>
              <a:avLst/>
              <a:gdLst/>
              <a:ahLst/>
              <a:cxnLst/>
              <a:rect l="l" t="t" r="r" b="b"/>
              <a:pathLst>
                <a:path w="24594962" h="13841643">
                  <a:moveTo>
                    <a:pt x="0" y="0"/>
                  </a:moveTo>
                  <a:lnTo>
                    <a:pt x="24594962" y="0"/>
                  </a:lnTo>
                  <a:lnTo>
                    <a:pt x="24594962" y="13841643"/>
                  </a:lnTo>
                  <a:lnTo>
                    <a:pt x="0" y="13841643"/>
                  </a:lnTo>
                  <a:lnTo>
                    <a:pt x="0" y="0"/>
                  </a:lnTo>
                  <a:close/>
                </a:path>
              </a:pathLst>
            </a:custGeom>
            <a:blipFill>
              <a:blip r:embed="rId2"/>
              <a:stretch>
                <a:fillRect l="-11561" t="-10522" b="-10522"/>
              </a:stretch>
            </a:blipFill>
          </p:spPr>
        </p:sp>
        <p:sp>
          <p:nvSpPr>
            <p:cNvPr id="4" name="AutoShape 4"/>
            <p:cNvSpPr/>
            <p:nvPr/>
          </p:nvSpPr>
          <p:spPr>
            <a:xfrm>
              <a:off x="4810973" y="0"/>
              <a:ext cx="20053306" cy="14197294"/>
            </a:xfrm>
            <a:prstGeom prst="rect">
              <a:avLst/>
            </a:prstGeom>
            <a:solidFill>
              <a:srgbClr val="FFFFFF">
                <a:alpha val="92941"/>
              </a:srgbClr>
            </a:solidFill>
          </p:spPr>
        </p:sp>
        <p:sp>
          <p:nvSpPr>
            <p:cNvPr id="5" name="AutoShape 5"/>
            <p:cNvSpPr/>
            <p:nvPr/>
          </p:nvSpPr>
          <p:spPr>
            <a:xfrm>
              <a:off x="0" y="0"/>
              <a:ext cx="4810973" cy="14197294"/>
            </a:xfrm>
            <a:prstGeom prst="rect">
              <a:avLst/>
            </a:prstGeom>
            <a:solidFill>
              <a:srgbClr val="1C556B">
                <a:alpha val="89804"/>
              </a:srgbClr>
            </a:solidFill>
          </p:spPr>
        </p:sp>
      </p:grpSp>
      <p:sp>
        <p:nvSpPr>
          <p:cNvPr id="6" name="Freeform 6"/>
          <p:cNvSpPr/>
          <p:nvPr/>
        </p:nvSpPr>
        <p:spPr>
          <a:xfrm>
            <a:off x="16718395" y="572199"/>
            <a:ext cx="995643" cy="942127"/>
          </a:xfrm>
          <a:custGeom>
            <a:avLst/>
            <a:gdLst/>
            <a:ahLst/>
            <a:cxnLst/>
            <a:rect l="l" t="t" r="r" b="b"/>
            <a:pathLst>
              <a:path w="995643" h="942127">
                <a:moveTo>
                  <a:pt x="0" y="0"/>
                </a:moveTo>
                <a:lnTo>
                  <a:pt x="995643" y="0"/>
                </a:lnTo>
                <a:lnTo>
                  <a:pt x="995643" y="942127"/>
                </a:lnTo>
                <a:lnTo>
                  <a:pt x="0" y="9421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568979" y="8770635"/>
            <a:ext cx="995643" cy="942127"/>
          </a:xfrm>
          <a:custGeom>
            <a:avLst/>
            <a:gdLst/>
            <a:ahLst/>
            <a:cxnLst/>
            <a:rect l="l" t="t" r="r" b="b"/>
            <a:pathLst>
              <a:path w="995643" h="942127">
                <a:moveTo>
                  <a:pt x="0" y="0"/>
                </a:moveTo>
                <a:lnTo>
                  <a:pt x="995642" y="0"/>
                </a:lnTo>
                <a:lnTo>
                  <a:pt x="995642" y="942127"/>
                </a:lnTo>
                <a:lnTo>
                  <a:pt x="0" y="9421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6230600" y="8770635"/>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a:off x="-1927124" y="-2107522"/>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0" name="TextBox 10"/>
          <p:cNvSpPr txBox="1"/>
          <p:nvPr/>
        </p:nvSpPr>
        <p:spPr>
          <a:xfrm>
            <a:off x="4736947" y="2852461"/>
            <a:ext cx="6075757" cy="485775"/>
          </a:xfrm>
          <a:prstGeom prst="rect">
            <a:avLst/>
          </a:prstGeom>
        </p:spPr>
        <p:txBody>
          <a:bodyPr lIns="0" tIns="0" rIns="0" bIns="0" rtlCol="0" anchor="t">
            <a:spAutoFit/>
          </a:bodyPr>
          <a:lstStyle/>
          <a:p>
            <a:pPr algn="l">
              <a:lnSpc>
                <a:spcPts val="3840"/>
              </a:lnSpc>
            </a:pPr>
            <a:r>
              <a:rPr lang="en-US" sz="3200">
                <a:solidFill>
                  <a:srgbClr val="1C566B"/>
                </a:solidFill>
                <a:latin typeface="Montserrat Bold"/>
              </a:rPr>
              <a:t>Effective Practices:</a:t>
            </a:r>
          </a:p>
        </p:txBody>
      </p:sp>
      <p:sp>
        <p:nvSpPr>
          <p:cNvPr id="11" name="TextBox 11"/>
          <p:cNvSpPr txBox="1"/>
          <p:nvPr/>
        </p:nvSpPr>
        <p:spPr>
          <a:xfrm>
            <a:off x="4736947" y="3776386"/>
            <a:ext cx="10452294" cy="1821815"/>
          </a:xfrm>
          <a:prstGeom prst="rect">
            <a:avLst/>
          </a:prstGeom>
        </p:spPr>
        <p:txBody>
          <a:bodyPr lIns="0" tIns="0" rIns="0" bIns="0" rtlCol="0" anchor="t">
            <a:spAutoFit/>
          </a:bodyPr>
          <a:lstStyle/>
          <a:p>
            <a:pPr marL="604519" lvl="1" indent="-302260" algn="just">
              <a:lnSpc>
                <a:spcPts val="3639"/>
              </a:lnSpc>
              <a:buFont typeface="Arial"/>
              <a:buChar char="•"/>
            </a:pPr>
            <a:r>
              <a:rPr lang="en-US" sz="2799">
                <a:solidFill>
                  <a:srgbClr val="1C566B"/>
                </a:solidFill>
                <a:latin typeface="Open Sans Medium"/>
              </a:rPr>
              <a:t>Increase school connectedness.</a:t>
            </a:r>
          </a:p>
          <a:p>
            <a:pPr marL="604519" lvl="1" indent="-302260" algn="just">
              <a:lnSpc>
                <a:spcPts val="3639"/>
              </a:lnSpc>
              <a:buFont typeface="Arial"/>
              <a:buChar char="•"/>
            </a:pPr>
            <a:r>
              <a:rPr lang="en-US" sz="2799">
                <a:solidFill>
                  <a:srgbClr val="1C566B"/>
                </a:solidFill>
                <a:latin typeface="Open Sans Medium"/>
              </a:rPr>
              <a:t>Family engagement.</a:t>
            </a:r>
          </a:p>
          <a:p>
            <a:pPr marL="604519" lvl="1" indent="-302260" algn="just">
              <a:lnSpc>
                <a:spcPts val="3639"/>
              </a:lnSpc>
              <a:buFont typeface="Arial"/>
              <a:buChar char="•"/>
            </a:pPr>
            <a:r>
              <a:rPr lang="en-US" sz="2799">
                <a:solidFill>
                  <a:srgbClr val="1C566B"/>
                </a:solidFill>
                <a:latin typeface="Open Sans Medium"/>
              </a:rPr>
              <a:t>Messaging campaigns. (E.g. “School is a good place to be.”)</a:t>
            </a:r>
          </a:p>
          <a:p>
            <a:pPr marL="604519" lvl="1" indent="-302260" algn="just">
              <a:lnSpc>
                <a:spcPts val="3639"/>
              </a:lnSpc>
              <a:buFont typeface="Arial"/>
              <a:buChar char="•"/>
            </a:pPr>
            <a:r>
              <a:rPr lang="en-US" sz="2799">
                <a:solidFill>
                  <a:srgbClr val="1C566B"/>
                </a:solidFill>
                <a:latin typeface="Open Sans Medium"/>
              </a:rPr>
              <a:t>Nudge letters.</a:t>
            </a:r>
          </a:p>
        </p:txBody>
      </p:sp>
      <p:sp>
        <p:nvSpPr>
          <p:cNvPr id="12" name="TextBox 12"/>
          <p:cNvSpPr txBox="1"/>
          <p:nvPr/>
        </p:nvSpPr>
        <p:spPr>
          <a:xfrm>
            <a:off x="4736947" y="6052663"/>
            <a:ext cx="6075757" cy="485775"/>
          </a:xfrm>
          <a:prstGeom prst="rect">
            <a:avLst/>
          </a:prstGeom>
        </p:spPr>
        <p:txBody>
          <a:bodyPr lIns="0" tIns="0" rIns="0" bIns="0" rtlCol="0" anchor="t">
            <a:spAutoFit/>
          </a:bodyPr>
          <a:lstStyle/>
          <a:p>
            <a:pPr algn="l">
              <a:lnSpc>
                <a:spcPts val="3840"/>
              </a:lnSpc>
            </a:pPr>
            <a:r>
              <a:rPr lang="en-US" sz="3200">
                <a:solidFill>
                  <a:srgbClr val="1C566B"/>
                </a:solidFill>
                <a:latin typeface="Montserrat Bold"/>
              </a:rPr>
              <a:t>District/School Actions:</a:t>
            </a:r>
          </a:p>
        </p:txBody>
      </p:sp>
      <p:sp>
        <p:nvSpPr>
          <p:cNvPr id="13" name="TextBox 13"/>
          <p:cNvSpPr txBox="1"/>
          <p:nvPr/>
        </p:nvSpPr>
        <p:spPr>
          <a:xfrm>
            <a:off x="4736947" y="6976547"/>
            <a:ext cx="10452294" cy="2279015"/>
          </a:xfrm>
          <a:prstGeom prst="rect">
            <a:avLst/>
          </a:prstGeom>
        </p:spPr>
        <p:txBody>
          <a:bodyPr lIns="0" tIns="0" rIns="0" bIns="0" rtlCol="0" anchor="t">
            <a:spAutoFit/>
          </a:bodyPr>
          <a:lstStyle/>
          <a:p>
            <a:pPr marL="604519" lvl="1" indent="-302260" algn="just">
              <a:lnSpc>
                <a:spcPts val="3639"/>
              </a:lnSpc>
              <a:buFont typeface="Arial"/>
              <a:buChar char="•"/>
            </a:pPr>
            <a:r>
              <a:rPr lang="en-US" sz="2799">
                <a:solidFill>
                  <a:srgbClr val="1C566B"/>
                </a:solidFill>
                <a:latin typeface="Open Sans Medium"/>
              </a:rPr>
              <a:t>Take supportive—not punitive—response to absenteeism.</a:t>
            </a:r>
          </a:p>
          <a:p>
            <a:pPr marL="604519" lvl="1" indent="-302260" algn="just">
              <a:lnSpc>
                <a:spcPts val="3639"/>
              </a:lnSpc>
              <a:buFont typeface="Arial"/>
              <a:buChar char="•"/>
            </a:pPr>
            <a:r>
              <a:rPr lang="en-US" sz="2799">
                <a:solidFill>
                  <a:srgbClr val="1C566B"/>
                </a:solidFill>
                <a:latin typeface="Open Sans Medium"/>
              </a:rPr>
              <a:t>Improve school climate, access to extra-curriculars, show how schooling connects to locally meaningful outcomes and opportunities.</a:t>
            </a:r>
          </a:p>
          <a:p>
            <a:pPr marL="604519" lvl="1" indent="-302260" algn="just">
              <a:lnSpc>
                <a:spcPts val="3639"/>
              </a:lnSpc>
              <a:buFont typeface="Arial"/>
              <a:buChar char="•"/>
            </a:pPr>
            <a:r>
              <a:rPr lang="en-US" sz="2799">
                <a:solidFill>
                  <a:srgbClr val="1C566B"/>
                </a:solidFill>
                <a:latin typeface="Open Sans Medium"/>
              </a:rPr>
              <a:t>Anti-bullying efforts. (In-person and social media.)</a:t>
            </a:r>
          </a:p>
        </p:txBody>
      </p:sp>
      <p:sp>
        <p:nvSpPr>
          <p:cNvPr id="14" name="TextBox 14"/>
          <p:cNvSpPr txBox="1"/>
          <p:nvPr/>
        </p:nvSpPr>
        <p:spPr>
          <a:xfrm>
            <a:off x="4736947" y="724599"/>
            <a:ext cx="11099750" cy="1060451"/>
          </a:xfrm>
          <a:prstGeom prst="rect">
            <a:avLst/>
          </a:prstGeom>
        </p:spPr>
        <p:txBody>
          <a:bodyPr lIns="0" tIns="0" rIns="0" bIns="0" rtlCol="0" anchor="t">
            <a:spAutoFit/>
          </a:bodyPr>
          <a:lstStyle/>
          <a:p>
            <a:pPr algn="l">
              <a:lnSpc>
                <a:spcPts val="8000"/>
              </a:lnSpc>
              <a:spcBef>
                <a:spcPct val="0"/>
              </a:spcBef>
            </a:pPr>
            <a:r>
              <a:rPr lang="en-US" sz="8000">
                <a:solidFill>
                  <a:srgbClr val="6197CD"/>
                </a:solidFill>
                <a:latin typeface="Montserrat Heavy"/>
              </a:rPr>
              <a:t>PREVENTION:</a:t>
            </a:r>
          </a:p>
        </p:txBody>
      </p:sp>
      <p:sp>
        <p:nvSpPr>
          <p:cNvPr id="15" name="TextBox 15"/>
          <p:cNvSpPr txBox="1"/>
          <p:nvPr/>
        </p:nvSpPr>
        <p:spPr>
          <a:xfrm>
            <a:off x="4736947" y="1685504"/>
            <a:ext cx="11781847" cy="679450"/>
          </a:xfrm>
          <a:prstGeom prst="rect">
            <a:avLst/>
          </a:prstGeom>
        </p:spPr>
        <p:txBody>
          <a:bodyPr lIns="0" tIns="0" rIns="0" bIns="0" rtlCol="0" anchor="t">
            <a:spAutoFit/>
          </a:bodyPr>
          <a:lstStyle/>
          <a:p>
            <a:pPr algn="l">
              <a:lnSpc>
                <a:spcPts val="5599"/>
              </a:lnSpc>
              <a:spcBef>
                <a:spcPct val="0"/>
              </a:spcBef>
            </a:pPr>
            <a:r>
              <a:rPr lang="en-US" sz="3999" spc="607">
                <a:solidFill>
                  <a:srgbClr val="1C566B"/>
                </a:solidFill>
                <a:latin typeface="Open Sans Medium"/>
              </a:rPr>
              <a:t>POSITIVE CONDITIONS FOR LEARNING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8996</TotalTime>
  <Words>968</Words>
  <Application>Microsoft Macintosh PowerPoint</Application>
  <PresentationFormat>Custom</PresentationFormat>
  <Paragraphs>143</Paragraphs>
  <Slides>15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Calibri</vt:lpstr>
      <vt:lpstr>Open Sans</vt:lpstr>
      <vt:lpstr>Montserrat Ultra-Bold</vt:lpstr>
      <vt:lpstr>Montserrat Semi-Bold</vt:lpstr>
      <vt:lpstr>Open Sans Semi-Bold</vt:lpstr>
      <vt:lpstr>Montserrat Bold</vt:lpstr>
      <vt:lpstr>Open Sans Bold</vt:lpstr>
      <vt:lpstr>Montserrat Heavy</vt:lpstr>
      <vt:lpstr>Arial</vt:lpstr>
      <vt:lpstr>Open Sans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 Absenteeism Slides</dc:title>
  <dc:creator>Robert Balfanz</dc:creator>
  <cp:lastModifiedBy>Catherine Cooney</cp:lastModifiedBy>
  <cp:revision>2</cp:revision>
  <dcterms:created xsi:type="dcterms:W3CDTF">2006-08-16T00:00:00Z</dcterms:created>
  <dcterms:modified xsi:type="dcterms:W3CDTF">2024-05-22T20:16:28Z</dcterms:modified>
  <dc:identifier>DAGEjfL3tvA</dc:identifier>
</cp:coreProperties>
</file>