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5" r:id="rId3"/>
  </p:sldMasterIdLst>
  <p:notesMasterIdLst>
    <p:notesMasterId r:id="rId94"/>
  </p:notesMasterIdLst>
  <p:sldIdLst>
    <p:sldId id="258" r:id="rId4"/>
    <p:sldId id="337" r:id="rId5"/>
    <p:sldId id="374" r:id="rId6"/>
    <p:sldId id="338" r:id="rId7"/>
    <p:sldId id="340" r:id="rId8"/>
    <p:sldId id="339" r:id="rId9"/>
    <p:sldId id="267" r:id="rId10"/>
    <p:sldId id="268" r:id="rId11"/>
    <p:sldId id="269" r:id="rId12"/>
    <p:sldId id="270" r:id="rId13"/>
    <p:sldId id="273" r:id="rId14"/>
    <p:sldId id="358" r:id="rId15"/>
    <p:sldId id="359" r:id="rId16"/>
    <p:sldId id="352" r:id="rId17"/>
    <p:sldId id="353" r:id="rId18"/>
    <p:sldId id="274" r:id="rId19"/>
    <p:sldId id="343" r:id="rId20"/>
    <p:sldId id="344" r:id="rId21"/>
    <p:sldId id="346" r:id="rId22"/>
    <p:sldId id="347" r:id="rId23"/>
    <p:sldId id="348" r:id="rId24"/>
    <p:sldId id="349" r:id="rId25"/>
    <p:sldId id="275" r:id="rId26"/>
    <p:sldId id="341" r:id="rId27"/>
    <p:sldId id="361" r:id="rId28"/>
    <p:sldId id="362" r:id="rId29"/>
    <p:sldId id="360" r:id="rId30"/>
    <p:sldId id="351" r:id="rId31"/>
    <p:sldId id="375" r:id="rId32"/>
    <p:sldId id="363" r:id="rId33"/>
    <p:sldId id="276" r:id="rId34"/>
    <p:sldId id="278" r:id="rId35"/>
    <p:sldId id="279" r:id="rId36"/>
    <p:sldId id="280" r:id="rId37"/>
    <p:sldId id="281" r:id="rId38"/>
    <p:sldId id="282" r:id="rId39"/>
    <p:sldId id="283" r:id="rId40"/>
    <p:sldId id="284" r:id="rId41"/>
    <p:sldId id="285" r:id="rId42"/>
    <p:sldId id="286" r:id="rId43"/>
    <p:sldId id="287" r:id="rId44"/>
    <p:sldId id="289" r:id="rId45"/>
    <p:sldId id="290" r:id="rId46"/>
    <p:sldId id="291" r:id="rId47"/>
    <p:sldId id="292" r:id="rId48"/>
    <p:sldId id="293" r:id="rId49"/>
    <p:sldId id="294" r:id="rId50"/>
    <p:sldId id="295" r:id="rId51"/>
    <p:sldId id="296" r:id="rId52"/>
    <p:sldId id="297" r:id="rId53"/>
    <p:sldId id="298" r:id="rId54"/>
    <p:sldId id="299" r:id="rId55"/>
    <p:sldId id="300" r:id="rId56"/>
    <p:sldId id="301" r:id="rId57"/>
    <p:sldId id="302" r:id="rId58"/>
    <p:sldId id="303" r:id="rId59"/>
    <p:sldId id="304" r:id="rId60"/>
    <p:sldId id="305" r:id="rId61"/>
    <p:sldId id="306" r:id="rId62"/>
    <p:sldId id="307" r:id="rId63"/>
    <p:sldId id="308" r:id="rId64"/>
    <p:sldId id="309" r:id="rId65"/>
    <p:sldId id="310" r:id="rId66"/>
    <p:sldId id="311" r:id="rId67"/>
    <p:sldId id="312" r:id="rId68"/>
    <p:sldId id="314" r:id="rId69"/>
    <p:sldId id="315" r:id="rId70"/>
    <p:sldId id="316" r:id="rId71"/>
    <p:sldId id="350" r:id="rId72"/>
    <p:sldId id="318" r:id="rId73"/>
    <p:sldId id="319" r:id="rId74"/>
    <p:sldId id="320" r:id="rId75"/>
    <p:sldId id="321" r:id="rId76"/>
    <p:sldId id="322" r:id="rId77"/>
    <p:sldId id="323" r:id="rId78"/>
    <p:sldId id="324" r:id="rId79"/>
    <p:sldId id="325" r:id="rId80"/>
    <p:sldId id="326" r:id="rId81"/>
    <p:sldId id="364" r:id="rId82"/>
    <p:sldId id="365" r:id="rId83"/>
    <p:sldId id="366" r:id="rId84"/>
    <p:sldId id="367" r:id="rId85"/>
    <p:sldId id="369" r:id="rId86"/>
    <p:sldId id="370" r:id="rId87"/>
    <p:sldId id="371" r:id="rId88"/>
    <p:sldId id="372" r:id="rId89"/>
    <p:sldId id="373" r:id="rId90"/>
    <p:sldId id="334" r:id="rId91"/>
    <p:sldId id="368" r:id="rId92"/>
    <p:sldId id="336" r:id="rId93"/>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BA7"/>
    <a:srgbClr val="4E5F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0360" autoAdjust="0"/>
  </p:normalViewPr>
  <p:slideViewPr>
    <p:cSldViewPr snapToGrid="0">
      <p:cViewPr varScale="1">
        <p:scale>
          <a:sx n="104" d="100"/>
          <a:sy n="104" d="100"/>
        </p:scale>
        <p:origin x="1416" y="1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presProps" Target="presProps.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dirty="0"/>
              <a:t>SC Chronic Absenteeism Data </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2018-19</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c:f>
              <c:strCache>
                <c:ptCount val="1"/>
                <c:pt idx="0">
                  <c:v>Chronic Absenteeism</c:v>
                </c:pt>
              </c:strCache>
            </c:strRef>
          </c:cat>
          <c:val>
            <c:numRef>
              <c:f>Sheet1!$B$2</c:f>
              <c:numCache>
                <c:formatCode>#,##0</c:formatCode>
                <c:ptCount val="1"/>
                <c:pt idx="0">
                  <c:v>116478</c:v>
                </c:pt>
              </c:numCache>
            </c:numRef>
          </c:val>
          <c:extLst>
            <c:ext xmlns:c16="http://schemas.microsoft.com/office/drawing/2014/chart" uri="{C3380CC4-5D6E-409C-BE32-E72D297353CC}">
              <c16:uniqueId val="{00000000-F8A1-4EA8-B219-67B2E21ACA42}"/>
            </c:ext>
          </c:extLst>
        </c:ser>
        <c:ser>
          <c:idx val="1"/>
          <c:order val="1"/>
          <c:tx>
            <c:strRef>
              <c:f>Sheet1!$C$1</c:f>
              <c:strCache>
                <c:ptCount val="1"/>
                <c:pt idx="0">
                  <c:v>2019-20*</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c:f>
              <c:strCache>
                <c:ptCount val="1"/>
                <c:pt idx="0">
                  <c:v>Chronic Absenteeism</c:v>
                </c:pt>
              </c:strCache>
            </c:strRef>
          </c:cat>
          <c:val>
            <c:numRef>
              <c:f>Sheet1!$C$2</c:f>
              <c:numCache>
                <c:formatCode>#,##0</c:formatCode>
                <c:ptCount val="1"/>
                <c:pt idx="0">
                  <c:v>69421</c:v>
                </c:pt>
              </c:numCache>
            </c:numRef>
          </c:val>
          <c:extLst>
            <c:ext xmlns:c16="http://schemas.microsoft.com/office/drawing/2014/chart" uri="{C3380CC4-5D6E-409C-BE32-E72D297353CC}">
              <c16:uniqueId val="{00000001-F8A1-4EA8-B219-67B2E21ACA42}"/>
            </c:ext>
          </c:extLst>
        </c:ser>
        <c:ser>
          <c:idx val="2"/>
          <c:order val="2"/>
          <c:tx>
            <c:strRef>
              <c:f>Sheet1!$D$1</c:f>
              <c:strCache>
                <c:ptCount val="1"/>
                <c:pt idx="0">
                  <c:v>2020-21</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dLbl>
              <c:idx val="0"/>
              <c:layout>
                <c:manualLayout>
                  <c:x val="0"/>
                  <c:y val="0.1161426417251839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32C-419B-B8B1-0777F4A7F14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c:f>
              <c:strCache>
                <c:ptCount val="1"/>
                <c:pt idx="0">
                  <c:v>Chronic Absenteeism</c:v>
                </c:pt>
              </c:strCache>
            </c:strRef>
          </c:cat>
          <c:val>
            <c:numRef>
              <c:f>Sheet1!$D$2</c:f>
              <c:numCache>
                <c:formatCode>#,##0</c:formatCode>
                <c:ptCount val="1"/>
                <c:pt idx="0">
                  <c:v>167448</c:v>
                </c:pt>
              </c:numCache>
            </c:numRef>
          </c:val>
          <c:extLst>
            <c:ext xmlns:c16="http://schemas.microsoft.com/office/drawing/2014/chart" uri="{C3380CC4-5D6E-409C-BE32-E72D297353CC}">
              <c16:uniqueId val="{00000002-F8A1-4EA8-B219-67B2E21ACA42}"/>
            </c:ext>
          </c:extLst>
        </c:ser>
        <c:ser>
          <c:idx val="3"/>
          <c:order val="3"/>
          <c:tx>
            <c:strRef>
              <c:f>Sheet1!$E$1</c:f>
              <c:strCache>
                <c:ptCount val="1"/>
                <c:pt idx="0">
                  <c:v>2021-22</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dLbls>
            <c:dLbl>
              <c:idx val="0"/>
              <c:layout>
                <c:manualLayout>
                  <c:x val="-1.9525946908489113E-3"/>
                  <c:y val="0.123301689136053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3D3-4A21-856C-0FCB7BE0B57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c:f>
              <c:strCache>
                <c:ptCount val="1"/>
                <c:pt idx="0">
                  <c:v>Chronic Absenteeism</c:v>
                </c:pt>
              </c:strCache>
            </c:strRef>
          </c:cat>
          <c:val>
            <c:numRef>
              <c:f>Sheet1!$E$2</c:f>
              <c:numCache>
                <c:formatCode>#,##0</c:formatCode>
                <c:ptCount val="1"/>
                <c:pt idx="0">
                  <c:v>209353</c:v>
                </c:pt>
              </c:numCache>
            </c:numRef>
          </c:val>
          <c:extLst>
            <c:ext xmlns:c16="http://schemas.microsoft.com/office/drawing/2014/chart" uri="{C3380CC4-5D6E-409C-BE32-E72D297353CC}">
              <c16:uniqueId val="{00000001-23D3-4A21-856C-0FCB7BE0B578}"/>
            </c:ext>
          </c:extLst>
        </c:ser>
        <c:dLbls>
          <c:showLegendKey val="0"/>
          <c:showVal val="0"/>
          <c:showCatName val="0"/>
          <c:showSerName val="0"/>
          <c:showPercent val="0"/>
          <c:showBubbleSize val="0"/>
        </c:dLbls>
        <c:gapWidth val="100"/>
        <c:overlap val="-24"/>
        <c:axId val="1105058560"/>
        <c:axId val="1105056896"/>
      </c:barChart>
      <c:catAx>
        <c:axId val="110505856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105056896"/>
        <c:crosses val="autoZero"/>
        <c:auto val="1"/>
        <c:lblAlgn val="ctr"/>
        <c:lblOffset val="100"/>
        <c:noMultiLvlLbl val="0"/>
      </c:catAx>
      <c:valAx>
        <c:axId val="1105056896"/>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105058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SC Chronic Absenteeism 2021-22</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2021-22</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Sheet1!$A$2:$A$15</c:f>
              <c:strCache>
                <c:ptCount val="14"/>
                <c:pt idx="0">
                  <c:v>Female  </c:v>
                </c:pt>
                <c:pt idx="1">
                  <c:v>Male </c:v>
                </c:pt>
                <c:pt idx="2">
                  <c:v>Hispanic or Latino </c:v>
                </c:pt>
                <c:pt idx="3">
                  <c:v>American Indian or Alaska Native</c:v>
                </c:pt>
                <c:pt idx="4">
                  <c:v>Asian </c:v>
                </c:pt>
                <c:pt idx="5">
                  <c:v>Black or African American </c:v>
                </c:pt>
                <c:pt idx="6">
                  <c:v>Native Hawaiian or Other Pacific Islander  </c:v>
                </c:pt>
                <c:pt idx="7">
                  <c:v>White </c:v>
                </c:pt>
                <c:pt idx="8">
                  <c:v>Two or More Races </c:v>
                </c:pt>
                <c:pt idx="9">
                  <c:v>Limited English Proficiency </c:v>
                </c:pt>
                <c:pt idx="10">
                  <c:v>Students with Disabilities </c:v>
                </c:pt>
                <c:pt idx="11">
                  <c:v>Homeless  </c:v>
                </c:pt>
                <c:pt idx="12">
                  <c:v>Plan 504</c:v>
                </c:pt>
                <c:pt idx="13">
                  <c:v>All Students </c:v>
                </c:pt>
              </c:strCache>
            </c:strRef>
          </c:cat>
          <c:val>
            <c:numRef>
              <c:f>Sheet1!$B$2:$B$15</c:f>
              <c:numCache>
                <c:formatCode>General</c:formatCode>
                <c:ptCount val="14"/>
                <c:pt idx="0">
                  <c:v>24.64</c:v>
                </c:pt>
                <c:pt idx="1">
                  <c:v>24.83</c:v>
                </c:pt>
                <c:pt idx="2">
                  <c:v>25.65</c:v>
                </c:pt>
                <c:pt idx="3">
                  <c:v>31.81</c:v>
                </c:pt>
                <c:pt idx="4">
                  <c:v>9.1</c:v>
                </c:pt>
                <c:pt idx="5">
                  <c:v>29.17</c:v>
                </c:pt>
                <c:pt idx="6">
                  <c:v>28.15</c:v>
                </c:pt>
                <c:pt idx="7">
                  <c:v>21.56</c:v>
                </c:pt>
                <c:pt idx="8">
                  <c:v>28.23</c:v>
                </c:pt>
                <c:pt idx="9">
                  <c:v>27.25</c:v>
                </c:pt>
                <c:pt idx="10">
                  <c:v>28.56</c:v>
                </c:pt>
                <c:pt idx="11">
                  <c:v>48.8</c:v>
                </c:pt>
                <c:pt idx="12">
                  <c:v>24.26</c:v>
                </c:pt>
                <c:pt idx="13">
                  <c:v>24.73</c:v>
                </c:pt>
              </c:numCache>
            </c:numRef>
          </c:val>
          <c:extLst>
            <c:ext xmlns:c16="http://schemas.microsoft.com/office/drawing/2014/chart" uri="{C3380CC4-5D6E-409C-BE32-E72D297353CC}">
              <c16:uniqueId val="{00000000-1FD9-4F33-BAA0-77A50D34A0EF}"/>
            </c:ext>
          </c:extLst>
        </c:ser>
        <c:dLbls>
          <c:dLblPos val="inEnd"/>
          <c:showLegendKey val="0"/>
          <c:showVal val="1"/>
          <c:showCatName val="0"/>
          <c:showSerName val="0"/>
          <c:showPercent val="0"/>
          <c:showBubbleSize val="0"/>
        </c:dLbls>
        <c:gapWidth val="65"/>
        <c:axId val="1973939199"/>
        <c:axId val="645736511"/>
      </c:barChart>
      <c:catAx>
        <c:axId val="1973939199"/>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645736511"/>
        <c:crosses val="autoZero"/>
        <c:auto val="1"/>
        <c:lblAlgn val="ctr"/>
        <c:lblOffset val="100"/>
        <c:noMultiLvlLbl val="0"/>
      </c:catAx>
      <c:valAx>
        <c:axId val="645736511"/>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1973939199"/>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r>
              <a:rPr lang="en-US" dirty="0"/>
              <a:t>2020-21-2021-22 Chronic Absences Data by</a:t>
            </a:r>
          </a:p>
          <a:p>
            <a:pPr>
              <a:defRPr/>
            </a:pPr>
            <a:r>
              <a:rPr lang="en-US" dirty="0"/>
              <a:t> Grade Level Data </a:t>
            </a:r>
          </a:p>
        </c:rich>
      </c:tx>
      <c:overlay val="0"/>
      <c:spPr>
        <a:noFill/>
        <a:ln>
          <a:noFill/>
        </a:ln>
        <a:effectLst/>
      </c:spPr>
      <c:txPr>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Sheet3!$A$2</c:f>
              <c:strCache>
                <c:ptCount val="1"/>
                <c:pt idx="0">
                  <c:v>2020-21 Chronic Absence Data</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Sheet3!$B$1:$N$1</c:f>
              <c:strCache>
                <c:ptCount val="13"/>
                <c:pt idx="0">
                  <c:v>Kindergarten</c:v>
                </c:pt>
                <c:pt idx="1">
                  <c:v>Grade 1</c:v>
                </c:pt>
                <c:pt idx="2">
                  <c:v>Grade 2</c:v>
                </c:pt>
                <c:pt idx="3">
                  <c:v>Grade 3</c:v>
                </c:pt>
                <c:pt idx="4">
                  <c:v>Grade 4</c:v>
                </c:pt>
                <c:pt idx="5">
                  <c:v>Grade 5 </c:v>
                </c:pt>
                <c:pt idx="6">
                  <c:v>Grade 6 </c:v>
                </c:pt>
                <c:pt idx="7">
                  <c:v>Grade 7 </c:v>
                </c:pt>
                <c:pt idx="8">
                  <c:v>Grade 8 </c:v>
                </c:pt>
                <c:pt idx="9">
                  <c:v>Grade 9 </c:v>
                </c:pt>
                <c:pt idx="10">
                  <c:v>Grade 10</c:v>
                </c:pt>
                <c:pt idx="11">
                  <c:v>Grade 11</c:v>
                </c:pt>
                <c:pt idx="12">
                  <c:v>Grade 12</c:v>
                </c:pt>
              </c:strCache>
            </c:strRef>
          </c:cat>
          <c:val>
            <c:numRef>
              <c:f>Sheet3!$B$2:$N$2</c:f>
              <c:numCache>
                <c:formatCode>#,##0</c:formatCode>
                <c:ptCount val="13"/>
                <c:pt idx="0">
                  <c:v>11520</c:v>
                </c:pt>
                <c:pt idx="1">
                  <c:v>10244</c:v>
                </c:pt>
                <c:pt idx="2">
                  <c:v>9397</c:v>
                </c:pt>
                <c:pt idx="3">
                  <c:v>9228</c:v>
                </c:pt>
                <c:pt idx="4">
                  <c:v>9499</c:v>
                </c:pt>
                <c:pt idx="5">
                  <c:v>9914</c:v>
                </c:pt>
                <c:pt idx="6">
                  <c:v>12606</c:v>
                </c:pt>
                <c:pt idx="7">
                  <c:v>14808</c:v>
                </c:pt>
                <c:pt idx="8">
                  <c:v>15143</c:v>
                </c:pt>
                <c:pt idx="9">
                  <c:v>20416</c:v>
                </c:pt>
                <c:pt idx="10">
                  <c:v>17438</c:v>
                </c:pt>
                <c:pt idx="11">
                  <c:v>14074</c:v>
                </c:pt>
                <c:pt idx="12">
                  <c:v>13157</c:v>
                </c:pt>
              </c:numCache>
            </c:numRef>
          </c:val>
          <c:extLst>
            <c:ext xmlns:c16="http://schemas.microsoft.com/office/drawing/2014/chart" uri="{C3380CC4-5D6E-409C-BE32-E72D297353CC}">
              <c16:uniqueId val="{00000000-60C7-400F-8911-84AC30FC7A14}"/>
            </c:ext>
          </c:extLst>
        </c:ser>
        <c:ser>
          <c:idx val="1"/>
          <c:order val="1"/>
          <c:tx>
            <c:strRef>
              <c:f>Sheet3!$A$3</c:f>
              <c:strCache>
                <c:ptCount val="1"/>
                <c:pt idx="0">
                  <c:v>2021-22 Chronic Absence Data</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Sheet3!$B$1:$N$1</c:f>
              <c:strCache>
                <c:ptCount val="13"/>
                <c:pt idx="0">
                  <c:v>Kindergarten</c:v>
                </c:pt>
                <c:pt idx="1">
                  <c:v>Grade 1</c:v>
                </c:pt>
                <c:pt idx="2">
                  <c:v>Grade 2</c:v>
                </c:pt>
                <c:pt idx="3">
                  <c:v>Grade 3</c:v>
                </c:pt>
                <c:pt idx="4">
                  <c:v>Grade 4</c:v>
                </c:pt>
                <c:pt idx="5">
                  <c:v>Grade 5 </c:v>
                </c:pt>
                <c:pt idx="6">
                  <c:v>Grade 6 </c:v>
                </c:pt>
                <c:pt idx="7">
                  <c:v>Grade 7 </c:v>
                </c:pt>
                <c:pt idx="8">
                  <c:v>Grade 8 </c:v>
                </c:pt>
                <c:pt idx="9">
                  <c:v>Grade 9 </c:v>
                </c:pt>
                <c:pt idx="10">
                  <c:v>Grade 10</c:v>
                </c:pt>
                <c:pt idx="11">
                  <c:v>Grade 11</c:v>
                </c:pt>
                <c:pt idx="12">
                  <c:v>Grade 12</c:v>
                </c:pt>
              </c:strCache>
            </c:strRef>
          </c:cat>
          <c:val>
            <c:numRef>
              <c:f>Sheet3!$B$3:$N$3</c:f>
              <c:numCache>
                <c:formatCode>#,##0</c:formatCode>
                <c:ptCount val="13"/>
                <c:pt idx="0">
                  <c:v>16397</c:v>
                </c:pt>
                <c:pt idx="1">
                  <c:v>13334</c:v>
                </c:pt>
                <c:pt idx="2">
                  <c:v>11891</c:v>
                </c:pt>
                <c:pt idx="3">
                  <c:v>11399</c:v>
                </c:pt>
                <c:pt idx="4">
                  <c:v>11307</c:v>
                </c:pt>
                <c:pt idx="5">
                  <c:v>11814</c:v>
                </c:pt>
                <c:pt idx="6">
                  <c:v>15127</c:v>
                </c:pt>
                <c:pt idx="7">
                  <c:v>18042</c:v>
                </c:pt>
                <c:pt idx="8">
                  <c:v>18909</c:v>
                </c:pt>
                <c:pt idx="9">
                  <c:v>26304</c:v>
                </c:pt>
                <c:pt idx="10">
                  <c:v>21085</c:v>
                </c:pt>
                <c:pt idx="11">
                  <c:v>16972</c:v>
                </c:pt>
                <c:pt idx="12">
                  <c:v>16772</c:v>
                </c:pt>
              </c:numCache>
            </c:numRef>
          </c:val>
          <c:extLst>
            <c:ext xmlns:c16="http://schemas.microsoft.com/office/drawing/2014/chart" uri="{C3380CC4-5D6E-409C-BE32-E72D297353CC}">
              <c16:uniqueId val="{00000001-60C7-400F-8911-84AC30FC7A14}"/>
            </c:ext>
          </c:extLst>
        </c:ser>
        <c:dLbls>
          <c:showLegendKey val="0"/>
          <c:showVal val="1"/>
          <c:showCatName val="0"/>
          <c:showSerName val="0"/>
          <c:showPercent val="0"/>
          <c:showBubbleSize val="0"/>
        </c:dLbls>
        <c:gapWidth val="50"/>
        <c:overlap val="100"/>
        <c:axId val="1605317856"/>
        <c:axId val="1605310784"/>
      </c:barChart>
      <c:catAx>
        <c:axId val="1605317856"/>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05310784"/>
        <c:crosses val="autoZero"/>
        <c:auto val="1"/>
        <c:lblAlgn val="ctr"/>
        <c:lblOffset val="100"/>
        <c:noMultiLvlLbl val="0"/>
      </c:catAx>
      <c:valAx>
        <c:axId val="1605310784"/>
        <c:scaling>
          <c:orientation val="minMax"/>
        </c:scaling>
        <c:delete val="0"/>
        <c:axPos val="l"/>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05317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935F52-0D2A-439D-BA4B-FA6160C19F09}"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09A5407B-C118-4BA1-ADDF-54D6C55985B4}">
      <dgm:prSet/>
      <dgm:spPr/>
      <dgm:t>
        <a:bodyPr/>
        <a:lstStyle/>
        <a:p>
          <a:r>
            <a:rPr lang="en-US" dirty="0"/>
            <a:t>The 10 percent is based on the individual student’s enrollment</a:t>
          </a:r>
        </a:p>
      </dgm:t>
    </dgm:pt>
    <dgm:pt modelId="{E1386C99-8572-41AF-9048-A064AB540879}" type="parTrans" cxnId="{614FF077-6F25-4D49-82B3-5793648B1075}">
      <dgm:prSet/>
      <dgm:spPr/>
      <dgm:t>
        <a:bodyPr/>
        <a:lstStyle/>
        <a:p>
          <a:endParaRPr lang="en-US"/>
        </a:p>
      </dgm:t>
    </dgm:pt>
    <dgm:pt modelId="{BEEDA33C-CACE-4BA7-9E2F-415EE557099E}" type="sibTrans" cxnId="{614FF077-6F25-4D49-82B3-5793648B1075}">
      <dgm:prSet/>
      <dgm:spPr/>
      <dgm:t>
        <a:bodyPr/>
        <a:lstStyle/>
        <a:p>
          <a:endParaRPr lang="en-US"/>
        </a:p>
      </dgm:t>
    </dgm:pt>
    <dgm:pt modelId="{A6378345-40E4-4401-AA59-CC5F1D2643EB}">
      <dgm:prSet/>
      <dgm:spPr/>
      <dgm:t>
        <a:bodyPr/>
        <a:lstStyle/>
        <a:p>
          <a:r>
            <a:rPr lang="en-US" dirty="0"/>
            <a:t>40 days enrolled= 4 days absent</a:t>
          </a:r>
        </a:p>
      </dgm:t>
    </dgm:pt>
    <dgm:pt modelId="{F2FDACA1-7ED3-4C37-A8A7-9FE6050ED51A}" type="parTrans" cxnId="{F929DC43-0FAA-4677-B5CC-60DC3AA559A4}">
      <dgm:prSet/>
      <dgm:spPr/>
      <dgm:t>
        <a:bodyPr/>
        <a:lstStyle/>
        <a:p>
          <a:endParaRPr lang="en-US"/>
        </a:p>
      </dgm:t>
    </dgm:pt>
    <dgm:pt modelId="{891072EA-F2E9-409A-B4CC-73CBA306A992}" type="sibTrans" cxnId="{F929DC43-0FAA-4677-B5CC-60DC3AA559A4}">
      <dgm:prSet/>
      <dgm:spPr/>
      <dgm:t>
        <a:bodyPr/>
        <a:lstStyle/>
        <a:p>
          <a:endParaRPr lang="en-US"/>
        </a:p>
      </dgm:t>
    </dgm:pt>
    <dgm:pt modelId="{458872D5-81AE-4244-8B78-FA960C5ECDE1}">
      <dgm:prSet/>
      <dgm:spPr/>
      <dgm:t>
        <a:bodyPr/>
        <a:lstStyle/>
        <a:p>
          <a:r>
            <a:rPr lang="en-US" dirty="0"/>
            <a:t>90 days enrolled= 9 days absent</a:t>
          </a:r>
        </a:p>
      </dgm:t>
    </dgm:pt>
    <dgm:pt modelId="{22944642-807B-4870-92EE-6EDE8F249C1A}" type="parTrans" cxnId="{9505E669-93C1-449B-9352-21CB9A984238}">
      <dgm:prSet/>
      <dgm:spPr/>
      <dgm:t>
        <a:bodyPr/>
        <a:lstStyle/>
        <a:p>
          <a:endParaRPr lang="en-US"/>
        </a:p>
      </dgm:t>
    </dgm:pt>
    <dgm:pt modelId="{7BC9769C-9E2F-423D-A397-795830D01ECF}" type="sibTrans" cxnId="{9505E669-93C1-449B-9352-21CB9A984238}">
      <dgm:prSet/>
      <dgm:spPr/>
      <dgm:t>
        <a:bodyPr/>
        <a:lstStyle/>
        <a:p>
          <a:endParaRPr lang="en-US"/>
        </a:p>
      </dgm:t>
    </dgm:pt>
    <dgm:pt modelId="{AF0E8C75-3A76-4381-AD5B-D470C87A7CEF}">
      <dgm:prSet/>
      <dgm:spPr/>
      <dgm:t>
        <a:bodyPr/>
        <a:lstStyle/>
        <a:p>
          <a:r>
            <a:rPr lang="en-US" dirty="0"/>
            <a:t>130 days enrolled= 13 days absent</a:t>
          </a:r>
        </a:p>
      </dgm:t>
    </dgm:pt>
    <dgm:pt modelId="{A15FB2D6-651E-4C67-9898-C18A27242D12}" type="parTrans" cxnId="{9283D18B-BFB0-4921-AB30-67C33A8B85C6}">
      <dgm:prSet/>
      <dgm:spPr/>
      <dgm:t>
        <a:bodyPr/>
        <a:lstStyle/>
        <a:p>
          <a:endParaRPr lang="en-US"/>
        </a:p>
      </dgm:t>
    </dgm:pt>
    <dgm:pt modelId="{CE54500F-AB35-473F-A542-233FDBFC6804}" type="sibTrans" cxnId="{9283D18B-BFB0-4921-AB30-67C33A8B85C6}">
      <dgm:prSet/>
      <dgm:spPr/>
      <dgm:t>
        <a:bodyPr/>
        <a:lstStyle/>
        <a:p>
          <a:endParaRPr lang="en-US"/>
        </a:p>
      </dgm:t>
    </dgm:pt>
    <dgm:pt modelId="{AD1CF2E5-7687-45C8-80F0-D7DF3887B09A}">
      <dgm:prSet/>
      <dgm:spPr/>
      <dgm:t>
        <a:bodyPr/>
        <a:lstStyle/>
        <a:p>
          <a:r>
            <a:rPr lang="en-US" dirty="0"/>
            <a:t>180 days enrolled =18 days absent</a:t>
          </a:r>
        </a:p>
      </dgm:t>
    </dgm:pt>
    <dgm:pt modelId="{C01ECD6E-13D5-4815-B084-0B5E4AE37774}" type="parTrans" cxnId="{514E6189-37CE-43A1-A3E0-FD6CAEA6C876}">
      <dgm:prSet/>
      <dgm:spPr/>
      <dgm:t>
        <a:bodyPr/>
        <a:lstStyle/>
        <a:p>
          <a:endParaRPr lang="en-US"/>
        </a:p>
      </dgm:t>
    </dgm:pt>
    <dgm:pt modelId="{69E8D7FF-CF69-46D6-B74D-6077D6594EE1}" type="sibTrans" cxnId="{514E6189-37CE-43A1-A3E0-FD6CAEA6C876}">
      <dgm:prSet/>
      <dgm:spPr/>
      <dgm:t>
        <a:bodyPr/>
        <a:lstStyle/>
        <a:p>
          <a:endParaRPr lang="en-US"/>
        </a:p>
      </dgm:t>
    </dgm:pt>
    <dgm:pt modelId="{5AA6E7BE-49D3-44E9-9626-787B9BF9DD8D}" type="pres">
      <dgm:prSet presAssocID="{9C935F52-0D2A-439D-BA4B-FA6160C19F09}" presName="diagram" presStyleCnt="0">
        <dgm:presLayoutVars>
          <dgm:dir/>
          <dgm:resizeHandles val="exact"/>
        </dgm:presLayoutVars>
      </dgm:prSet>
      <dgm:spPr/>
    </dgm:pt>
    <dgm:pt modelId="{E180645E-5BBD-4A09-BF79-8D5792AE0190}" type="pres">
      <dgm:prSet presAssocID="{09A5407B-C118-4BA1-ADDF-54D6C55985B4}" presName="node" presStyleLbl="node1" presStyleIdx="0" presStyleCnt="1" custScaleY="91660" custLinFactNeighborY="-2775">
        <dgm:presLayoutVars>
          <dgm:bulletEnabled val="1"/>
        </dgm:presLayoutVars>
      </dgm:prSet>
      <dgm:spPr/>
    </dgm:pt>
  </dgm:ptLst>
  <dgm:cxnLst>
    <dgm:cxn modelId="{F929DC43-0FAA-4677-B5CC-60DC3AA559A4}" srcId="{09A5407B-C118-4BA1-ADDF-54D6C55985B4}" destId="{A6378345-40E4-4401-AA59-CC5F1D2643EB}" srcOrd="0" destOrd="0" parTransId="{F2FDACA1-7ED3-4C37-A8A7-9FE6050ED51A}" sibTransId="{891072EA-F2E9-409A-B4CC-73CBA306A992}"/>
    <dgm:cxn modelId="{9DA69145-9E5F-4C65-92CD-481945F81CF8}" type="presOf" srcId="{9C935F52-0D2A-439D-BA4B-FA6160C19F09}" destId="{5AA6E7BE-49D3-44E9-9626-787B9BF9DD8D}" srcOrd="0" destOrd="0" presId="urn:microsoft.com/office/officeart/2005/8/layout/default"/>
    <dgm:cxn modelId="{13107F57-C894-4EDE-8226-B623B3D8D22F}" type="presOf" srcId="{458872D5-81AE-4244-8B78-FA960C5ECDE1}" destId="{E180645E-5BBD-4A09-BF79-8D5792AE0190}" srcOrd="0" destOrd="2" presId="urn:microsoft.com/office/officeart/2005/8/layout/default"/>
    <dgm:cxn modelId="{9505E669-93C1-449B-9352-21CB9A984238}" srcId="{09A5407B-C118-4BA1-ADDF-54D6C55985B4}" destId="{458872D5-81AE-4244-8B78-FA960C5ECDE1}" srcOrd="1" destOrd="0" parTransId="{22944642-807B-4870-92EE-6EDE8F249C1A}" sibTransId="{7BC9769C-9E2F-423D-A397-795830D01ECF}"/>
    <dgm:cxn modelId="{5F0BDA6F-94F6-4C87-A80F-6615F07AA80B}" type="presOf" srcId="{09A5407B-C118-4BA1-ADDF-54D6C55985B4}" destId="{E180645E-5BBD-4A09-BF79-8D5792AE0190}" srcOrd="0" destOrd="0" presId="urn:microsoft.com/office/officeart/2005/8/layout/default"/>
    <dgm:cxn modelId="{614FF077-6F25-4D49-82B3-5793648B1075}" srcId="{9C935F52-0D2A-439D-BA4B-FA6160C19F09}" destId="{09A5407B-C118-4BA1-ADDF-54D6C55985B4}" srcOrd="0" destOrd="0" parTransId="{E1386C99-8572-41AF-9048-A064AB540879}" sibTransId="{BEEDA33C-CACE-4BA7-9E2F-415EE557099E}"/>
    <dgm:cxn modelId="{514E6189-37CE-43A1-A3E0-FD6CAEA6C876}" srcId="{09A5407B-C118-4BA1-ADDF-54D6C55985B4}" destId="{AD1CF2E5-7687-45C8-80F0-D7DF3887B09A}" srcOrd="3" destOrd="0" parTransId="{C01ECD6E-13D5-4815-B084-0B5E4AE37774}" sibTransId="{69E8D7FF-CF69-46D6-B74D-6077D6594EE1}"/>
    <dgm:cxn modelId="{3A31328A-827B-4D60-81CE-ECDB3914ADCA}" type="presOf" srcId="{AF0E8C75-3A76-4381-AD5B-D470C87A7CEF}" destId="{E180645E-5BBD-4A09-BF79-8D5792AE0190}" srcOrd="0" destOrd="3" presId="urn:microsoft.com/office/officeart/2005/8/layout/default"/>
    <dgm:cxn modelId="{9283D18B-BFB0-4921-AB30-67C33A8B85C6}" srcId="{09A5407B-C118-4BA1-ADDF-54D6C55985B4}" destId="{AF0E8C75-3A76-4381-AD5B-D470C87A7CEF}" srcOrd="2" destOrd="0" parTransId="{A15FB2D6-651E-4C67-9898-C18A27242D12}" sibTransId="{CE54500F-AB35-473F-A542-233FDBFC6804}"/>
    <dgm:cxn modelId="{77594C99-34E5-4756-9898-F32B63BC6964}" type="presOf" srcId="{AD1CF2E5-7687-45C8-80F0-D7DF3887B09A}" destId="{E180645E-5BBD-4A09-BF79-8D5792AE0190}" srcOrd="0" destOrd="4" presId="urn:microsoft.com/office/officeart/2005/8/layout/default"/>
    <dgm:cxn modelId="{AA040FB8-B567-4AA5-8DF9-1E0B927ABBA8}" type="presOf" srcId="{A6378345-40E4-4401-AA59-CC5F1D2643EB}" destId="{E180645E-5BBD-4A09-BF79-8D5792AE0190}" srcOrd="0" destOrd="1" presId="urn:microsoft.com/office/officeart/2005/8/layout/default"/>
    <dgm:cxn modelId="{D41D03F4-95F2-4249-A671-A3FE6B4270A7}" type="presParOf" srcId="{5AA6E7BE-49D3-44E9-9626-787B9BF9DD8D}" destId="{E180645E-5BBD-4A09-BF79-8D5792AE0190}"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439B14-F56D-4D2B-A468-AAED2A5F8D94}"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CA0ADCBC-4187-4B8E-96CC-D281251957BD}">
      <dgm:prSet phldrT="[Text]"/>
      <dgm:spPr/>
      <dgm:t>
        <a:bodyPr/>
        <a:lstStyle/>
        <a:p>
          <a:r>
            <a:rPr lang="en-US" dirty="0"/>
            <a:t>Excused Absences</a:t>
          </a:r>
        </a:p>
      </dgm:t>
    </dgm:pt>
    <dgm:pt modelId="{698D3084-C984-42C9-90CC-367A236D1BC6}" type="parTrans" cxnId="{04E52D48-81F6-4BA4-9AFC-3018EFC5D694}">
      <dgm:prSet/>
      <dgm:spPr/>
      <dgm:t>
        <a:bodyPr/>
        <a:lstStyle/>
        <a:p>
          <a:endParaRPr lang="en-US"/>
        </a:p>
      </dgm:t>
    </dgm:pt>
    <dgm:pt modelId="{0ACA6299-8B4F-465D-9862-474624A21946}" type="sibTrans" cxnId="{04E52D48-81F6-4BA4-9AFC-3018EFC5D694}">
      <dgm:prSet/>
      <dgm:spPr/>
      <dgm:t>
        <a:bodyPr/>
        <a:lstStyle/>
        <a:p>
          <a:endParaRPr lang="en-US"/>
        </a:p>
      </dgm:t>
    </dgm:pt>
    <dgm:pt modelId="{1DC373B1-155A-4E4B-A7FE-CC65C7CB6302}">
      <dgm:prSet phldrT="[Text]"/>
      <dgm:spPr/>
      <dgm:t>
        <a:bodyPr/>
        <a:lstStyle/>
        <a:p>
          <a:r>
            <a:rPr lang="en-US" dirty="0"/>
            <a:t>Unexcused Absences</a:t>
          </a:r>
        </a:p>
      </dgm:t>
    </dgm:pt>
    <dgm:pt modelId="{B3ADD3F9-318E-4B76-A02F-C5FA8F202E93}" type="parTrans" cxnId="{454ED081-E31F-4722-982B-4337D3B731D1}">
      <dgm:prSet/>
      <dgm:spPr/>
      <dgm:t>
        <a:bodyPr/>
        <a:lstStyle/>
        <a:p>
          <a:endParaRPr lang="en-US"/>
        </a:p>
      </dgm:t>
    </dgm:pt>
    <dgm:pt modelId="{0E5D737A-A67D-4321-B763-782DFA0AA518}" type="sibTrans" cxnId="{454ED081-E31F-4722-982B-4337D3B731D1}">
      <dgm:prSet/>
      <dgm:spPr/>
      <dgm:t>
        <a:bodyPr/>
        <a:lstStyle/>
        <a:p>
          <a:endParaRPr lang="en-US"/>
        </a:p>
      </dgm:t>
    </dgm:pt>
    <dgm:pt modelId="{E7AD0459-0359-440D-9117-F76F7F65CFBF}">
      <dgm:prSet phldrT="[Text]"/>
      <dgm:spPr/>
      <dgm:t>
        <a:bodyPr/>
        <a:lstStyle/>
        <a:p>
          <a:r>
            <a:rPr lang="en-US" dirty="0"/>
            <a:t>Suspensions </a:t>
          </a:r>
        </a:p>
      </dgm:t>
    </dgm:pt>
    <dgm:pt modelId="{BDDD1065-42D5-42AA-8D0E-CB2161BE4DA3}" type="parTrans" cxnId="{6DDD9583-44FC-4CDD-B806-59CC9C3ABC49}">
      <dgm:prSet/>
      <dgm:spPr/>
      <dgm:t>
        <a:bodyPr/>
        <a:lstStyle/>
        <a:p>
          <a:endParaRPr lang="en-US"/>
        </a:p>
      </dgm:t>
    </dgm:pt>
    <dgm:pt modelId="{557561AF-41BA-469F-9456-EC7C5AE4ABF4}" type="sibTrans" cxnId="{6DDD9583-44FC-4CDD-B806-59CC9C3ABC49}">
      <dgm:prSet/>
      <dgm:spPr/>
      <dgm:t>
        <a:bodyPr/>
        <a:lstStyle/>
        <a:p>
          <a:endParaRPr lang="en-US"/>
        </a:p>
      </dgm:t>
    </dgm:pt>
    <dgm:pt modelId="{3161E6E6-A70D-4C39-8032-88D7A2E809EE}" type="pres">
      <dgm:prSet presAssocID="{FF439B14-F56D-4D2B-A468-AAED2A5F8D94}" presName="linear" presStyleCnt="0">
        <dgm:presLayoutVars>
          <dgm:animLvl val="lvl"/>
          <dgm:resizeHandles val="exact"/>
        </dgm:presLayoutVars>
      </dgm:prSet>
      <dgm:spPr/>
    </dgm:pt>
    <dgm:pt modelId="{4D8CB086-BDE7-48A2-A966-8BED0E3328D8}" type="pres">
      <dgm:prSet presAssocID="{CA0ADCBC-4187-4B8E-96CC-D281251957BD}" presName="parentText" presStyleLbl="node1" presStyleIdx="0" presStyleCnt="3">
        <dgm:presLayoutVars>
          <dgm:chMax val="0"/>
          <dgm:bulletEnabled val="1"/>
        </dgm:presLayoutVars>
      </dgm:prSet>
      <dgm:spPr/>
    </dgm:pt>
    <dgm:pt modelId="{CF7E5F8D-2E80-4C7E-A3CE-4421EF6B8FE9}" type="pres">
      <dgm:prSet presAssocID="{0ACA6299-8B4F-465D-9862-474624A21946}" presName="spacer" presStyleCnt="0"/>
      <dgm:spPr/>
    </dgm:pt>
    <dgm:pt modelId="{BC1D2A30-FD55-4094-B2A7-365BDE35E8F3}" type="pres">
      <dgm:prSet presAssocID="{1DC373B1-155A-4E4B-A7FE-CC65C7CB6302}" presName="parentText" presStyleLbl="node1" presStyleIdx="1" presStyleCnt="3">
        <dgm:presLayoutVars>
          <dgm:chMax val="0"/>
          <dgm:bulletEnabled val="1"/>
        </dgm:presLayoutVars>
      </dgm:prSet>
      <dgm:spPr/>
    </dgm:pt>
    <dgm:pt modelId="{1D081E82-8796-4626-A56C-996A4610F89C}" type="pres">
      <dgm:prSet presAssocID="{0E5D737A-A67D-4321-B763-782DFA0AA518}" presName="spacer" presStyleCnt="0"/>
      <dgm:spPr/>
    </dgm:pt>
    <dgm:pt modelId="{20965CF0-A218-4284-8D89-42B40962A262}" type="pres">
      <dgm:prSet presAssocID="{E7AD0459-0359-440D-9117-F76F7F65CFBF}" presName="parentText" presStyleLbl="node1" presStyleIdx="2" presStyleCnt="3">
        <dgm:presLayoutVars>
          <dgm:chMax val="0"/>
          <dgm:bulletEnabled val="1"/>
        </dgm:presLayoutVars>
      </dgm:prSet>
      <dgm:spPr/>
    </dgm:pt>
  </dgm:ptLst>
  <dgm:cxnLst>
    <dgm:cxn modelId="{04E52D48-81F6-4BA4-9AFC-3018EFC5D694}" srcId="{FF439B14-F56D-4D2B-A468-AAED2A5F8D94}" destId="{CA0ADCBC-4187-4B8E-96CC-D281251957BD}" srcOrd="0" destOrd="0" parTransId="{698D3084-C984-42C9-90CC-367A236D1BC6}" sibTransId="{0ACA6299-8B4F-465D-9862-474624A21946}"/>
    <dgm:cxn modelId="{454ED081-E31F-4722-982B-4337D3B731D1}" srcId="{FF439B14-F56D-4D2B-A468-AAED2A5F8D94}" destId="{1DC373B1-155A-4E4B-A7FE-CC65C7CB6302}" srcOrd="1" destOrd="0" parTransId="{B3ADD3F9-318E-4B76-A02F-C5FA8F202E93}" sibTransId="{0E5D737A-A67D-4321-B763-782DFA0AA518}"/>
    <dgm:cxn modelId="{6DDD9583-44FC-4CDD-B806-59CC9C3ABC49}" srcId="{FF439B14-F56D-4D2B-A468-AAED2A5F8D94}" destId="{E7AD0459-0359-440D-9117-F76F7F65CFBF}" srcOrd="2" destOrd="0" parTransId="{BDDD1065-42D5-42AA-8D0E-CB2161BE4DA3}" sibTransId="{557561AF-41BA-469F-9456-EC7C5AE4ABF4}"/>
    <dgm:cxn modelId="{4D2730B2-F38C-4B28-B791-2CBDC6900CF3}" type="presOf" srcId="{CA0ADCBC-4187-4B8E-96CC-D281251957BD}" destId="{4D8CB086-BDE7-48A2-A966-8BED0E3328D8}" srcOrd="0" destOrd="0" presId="urn:microsoft.com/office/officeart/2005/8/layout/vList2"/>
    <dgm:cxn modelId="{6F3DFBBD-0C09-4447-92FE-941AB0B77F32}" type="presOf" srcId="{E7AD0459-0359-440D-9117-F76F7F65CFBF}" destId="{20965CF0-A218-4284-8D89-42B40962A262}" srcOrd="0" destOrd="0" presId="urn:microsoft.com/office/officeart/2005/8/layout/vList2"/>
    <dgm:cxn modelId="{57260AEB-0B6C-4F13-ABC1-69B0BD314AF8}" type="presOf" srcId="{1DC373B1-155A-4E4B-A7FE-CC65C7CB6302}" destId="{BC1D2A30-FD55-4094-B2A7-365BDE35E8F3}" srcOrd="0" destOrd="0" presId="urn:microsoft.com/office/officeart/2005/8/layout/vList2"/>
    <dgm:cxn modelId="{70E123FB-73DE-45C4-9902-BCC505BE975B}" type="presOf" srcId="{FF439B14-F56D-4D2B-A468-AAED2A5F8D94}" destId="{3161E6E6-A70D-4C39-8032-88D7A2E809EE}" srcOrd="0" destOrd="0" presId="urn:microsoft.com/office/officeart/2005/8/layout/vList2"/>
    <dgm:cxn modelId="{382FA1E2-4D58-4A2A-834F-6009E07AAA39}" type="presParOf" srcId="{3161E6E6-A70D-4C39-8032-88D7A2E809EE}" destId="{4D8CB086-BDE7-48A2-A966-8BED0E3328D8}" srcOrd="0" destOrd="0" presId="urn:microsoft.com/office/officeart/2005/8/layout/vList2"/>
    <dgm:cxn modelId="{8137256D-7FCD-4430-A7D8-0CF5442C4461}" type="presParOf" srcId="{3161E6E6-A70D-4C39-8032-88D7A2E809EE}" destId="{CF7E5F8D-2E80-4C7E-A3CE-4421EF6B8FE9}" srcOrd="1" destOrd="0" presId="urn:microsoft.com/office/officeart/2005/8/layout/vList2"/>
    <dgm:cxn modelId="{32FE8DC5-32C6-431C-BAD4-0AD36B638F78}" type="presParOf" srcId="{3161E6E6-A70D-4C39-8032-88D7A2E809EE}" destId="{BC1D2A30-FD55-4094-B2A7-365BDE35E8F3}" srcOrd="2" destOrd="0" presId="urn:microsoft.com/office/officeart/2005/8/layout/vList2"/>
    <dgm:cxn modelId="{4E84F2B8-72C5-497A-A582-8F9C209DD832}" type="presParOf" srcId="{3161E6E6-A70D-4C39-8032-88D7A2E809EE}" destId="{1D081E82-8796-4626-A56C-996A4610F89C}" srcOrd="3" destOrd="0" presId="urn:microsoft.com/office/officeart/2005/8/layout/vList2"/>
    <dgm:cxn modelId="{5C3B69BE-1D67-483B-9D3D-CAC5FABCD7A3}" type="presParOf" srcId="{3161E6E6-A70D-4C39-8032-88D7A2E809EE}" destId="{20965CF0-A218-4284-8D89-42B40962A26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0F8405-08BC-4DCA-BEF9-BF29211E12E0}" type="doc">
      <dgm:prSet loTypeId="urn:microsoft.com/office/officeart/2005/8/layout/vList5" loCatId="list" qsTypeId="urn:microsoft.com/office/officeart/2005/8/quickstyle/simple2" qsCatId="simple" csTypeId="urn:microsoft.com/office/officeart/2005/8/colors/accent1_1" csCatId="accent1"/>
      <dgm:spPr/>
      <dgm:t>
        <a:bodyPr/>
        <a:lstStyle/>
        <a:p>
          <a:endParaRPr lang="en-US"/>
        </a:p>
      </dgm:t>
    </dgm:pt>
    <dgm:pt modelId="{123D9FA1-87FA-43CA-B47E-25C286C1FA0B}">
      <dgm:prSet/>
      <dgm:spPr/>
      <dgm:t>
        <a:bodyPr/>
        <a:lstStyle/>
        <a:p>
          <a:r>
            <a:rPr lang="en-US" b="1" dirty="0"/>
            <a:t>How should a student who enrolled at two schools, who is chronically absent at both during a school year be reported?</a:t>
          </a:r>
          <a:endParaRPr lang="en-US" dirty="0"/>
        </a:p>
      </dgm:t>
    </dgm:pt>
    <dgm:pt modelId="{FA1782A0-D9DA-4DBE-9515-E3578E601151}" type="parTrans" cxnId="{0AB7CF56-EAFB-4458-8A2A-44FA3D5A4C92}">
      <dgm:prSet/>
      <dgm:spPr/>
      <dgm:t>
        <a:bodyPr/>
        <a:lstStyle/>
        <a:p>
          <a:endParaRPr lang="en-US"/>
        </a:p>
      </dgm:t>
    </dgm:pt>
    <dgm:pt modelId="{AFD1F934-6B31-4ED2-A145-A0AF9A7953A3}" type="sibTrans" cxnId="{0AB7CF56-EAFB-4458-8A2A-44FA3D5A4C92}">
      <dgm:prSet/>
      <dgm:spPr/>
      <dgm:t>
        <a:bodyPr/>
        <a:lstStyle/>
        <a:p>
          <a:endParaRPr lang="en-US"/>
        </a:p>
      </dgm:t>
    </dgm:pt>
    <dgm:pt modelId="{1FF4B58C-7FD3-4D8F-B619-3F2AAE58A2FA}">
      <dgm:prSet/>
      <dgm:spPr/>
      <dgm:t>
        <a:bodyPr/>
        <a:lstStyle/>
        <a:p>
          <a:r>
            <a:rPr lang="en-US" dirty="0"/>
            <a:t>Students are reported once at each school. Example: If a student is enrolled in school A for half the school year (90 days) and school B for the other half of the school year (90 days). The student is counted at both school A and B as chronically absent.</a:t>
          </a:r>
        </a:p>
      </dgm:t>
    </dgm:pt>
    <dgm:pt modelId="{B667E175-801C-4955-B54A-57EBED5CF390}" type="parTrans" cxnId="{06949C11-E891-4A69-A554-EF44E1511412}">
      <dgm:prSet/>
      <dgm:spPr/>
      <dgm:t>
        <a:bodyPr/>
        <a:lstStyle/>
        <a:p>
          <a:endParaRPr lang="en-US"/>
        </a:p>
      </dgm:t>
    </dgm:pt>
    <dgm:pt modelId="{507CBFE6-B992-49EE-A981-5FBFB1DFDCD7}" type="sibTrans" cxnId="{06949C11-E891-4A69-A554-EF44E1511412}">
      <dgm:prSet/>
      <dgm:spPr/>
      <dgm:t>
        <a:bodyPr/>
        <a:lstStyle/>
        <a:p>
          <a:endParaRPr lang="en-US"/>
        </a:p>
      </dgm:t>
    </dgm:pt>
    <dgm:pt modelId="{881E7AAE-BA17-48B3-A7D1-85FEEA06CB25}">
      <dgm:prSet/>
      <dgm:spPr/>
      <dgm:t>
        <a:bodyPr/>
        <a:lstStyle/>
        <a:p>
          <a:r>
            <a:rPr lang="en-US" b="1" dirty="0"/>
            <a:t>How should a student who is absent that attends school part-time be reported?</a:t>
          </a:r>
          <a:endParaRPr lang="en-US" dirty="0"/>
        </a:p>
      </dgm:t>
    </dgm:pt>
    <dgm:pt modelId="{3A351F92-02A5-4274-8E3E-6E8E3446B7F1}" type="parTrans" cxnId="{12BF0AC5-12CA-426D-BBD7-E0A89D864D7F}">
      <dgm:prSet/>
      <dgm:spPr/>
      <dgm:t>
        <a:bodyPr/>
        <a:lstStyle/>
        <a:p>
          <a:endParaRPr lang="en-US"/>
        </a:p>
      </dgm:t>
    </dgm:pt>
    <dgm:pt modelId="{E0902F4F-D2C1-4514-8957-1D0E3381EF5F}" type="sibTrans" cxnId="{12BF0AC5-12CA-426D-BBD7-E0A89D864D7F}">
      <dgm:prSet/>
      <dgm:spPr/>
      <dgm:t>
        <a:bodyPr/>
        <a:lstStyle/>
        <a:p>
          <a:endParaRPr lang="en-US"/>
        </a:p>
      </dgm:t>
    </dgm:pt>
    <dgm:pt modelId="{A9B6C060-5FBB-497F-BC67-D859F5106193}">
      <dgm:prSet/>
      <dgm:spPr/>
      <dgm:t>
        <a:bodyPr/>
        <a:lstStyle/>
        <a:p>
          <a:r>
            <a:rPr lang="en-US" dirty="0"/>
            <a:t>The absence for a part-time student should be based on the student’s schedule instead of the school day.  For example, if a student attends school normally for 4 hours daily, then an absence would be counted when a student is out of school two or more hours.</a:t>
          </a:r>
        </a:p>
      </dgm:t>
    </dgm:pt>
    <dgm:pt modelId="{201FFEF4-CD21-4310-BE02-00EC6A249787}" type="parTrans" cxnId="{6B6701F2-5383-4929-BFA8-8273C6F57367}">
      <dgm:prSet/>
      <dgm:spPr/>
      <dgm:t>
        <a:bodyPr/>
        <a:lstStyle/>
        <a:p>
          <a:endParaRPr lang="en-US"/>
        </a:p>
      </dgm:t>
    </dgm:pt>
    <dgm:pt modelId="{455A5EDC-F334-4884-B5FC-6F87D7F85155}" type="sibTrans" cxnId="{6B6701F2-5383-4929-BFA8-8273C6F57367}">
      <dgm:prSet/>
      <dgm:spPr/>
      <dgm:t>
        <a:bodyPr/>
        <a:lstStyle/>
        <a:p>
          <a:endParaRPr lang="en-US"/>
        </a:p>
      </dgm:t>
    </dgm:pt>
    <dgm:pt modelId="{CD0377A0-EC61-4A64-BD46-2DF163614EE6}" type="pres">
      <dgm:prSet presAssocID="{080F8405-08BC-4DCA-BEF9-BF29211E12E0}" presName="Name0" presStyleCnt="0">
        <dgm:presLayoutVars>
          <dgm:dir/>
          <dgm:animLvl val="lvl"/>
          <dgm:resizeHandles val="exact"/>
        </dgm:presLayoutVars>
      </dgm:prSet>
      <dgm:spPr/>
    </dgm:pt>
    <dgm:pt modelId="{E3A9DB6D-1B3B-4AD1-B18E-8E66F02B7747}" type="pres">
      <dgm:prSet presAssocID="{123D9FA1-87FA-43CA-B47E-25C286C1FA0B}" presName="linNode" presStyleCnt="0"/>
      <dgm:spPr/>
    </dgm:pt>
    <dgm:pt modelId="{AD241594-FE75-4469-B576-ED592B70B601}" type="pres">
      <dgm:prSet presAssocID="{123D9FA1-87FA-43CA-B47E-25C286C1FA0B}" presName="parentText" presStyleLbl="node1" presStyleIdx="0" presStyleCnt="2">
        <dgm:presLayoutVars>
          <dgm:chMax val="1"/>
          <dgm:bulletEnabled val="1"/>
        </dgm:presLayoutVars>
      </dgm:prSet>
      <dgm:spPr/>
    </dgm:pt>
    <dgm:pt modelId="{9BF2B70F-EBCC-4F5E-BB99-19942440E6F8}" type="pres">
      <dgm:prSet presAssocID="{123D9FA1-87FA-43CA-B47E-25C286C1FA0B}" presName="descendantText" presStyleLbl="alignAccFollowNode1" presStyleIdx="0" presStyleCnt="2">
        <dgm:presLayoutVars>
          <dgm:bulletEnabled val="1"/>
        </dgm:presLayoutVars>
      </dgm:prSet>
      <dgm:spPr/>
    </dgm:pt>
    <dgm:pt modelId="{379D5F8B-F16D-4F68-A80D-3715D49DC55E}" type="pres">
      <dgm:prSet presAssocID="{AFD1F934-6B31-4ED2-A145-A0AF9A7953A3}" presName="sp" presStyleCnt="0"/>
      <dgm:spPr/>
    </dgm:pt>
    <dgm:pt modelId="{4F4534D6-750F-4467-B03D-69A3B3EE5286}" type="pres">
      <dgm:prSet presAssocID="{881E7AAE-BA17-48B3-A7D1-85FEEA06CB25}" presName="linNode" presStyleCnt="0"/>
      <dgm:spPr/>
    </dgm:pt>
    <dgm:pt modelId="{2485AD5B-2A41-476D-AF0D-B35DC2FA658A}" type="pres">
      <dgm:prSet presAssocID="{881E7AAE-BA17-48B3-A7D1-85FEEA06CB25}" presName="parentText" presStyleLbl="node1" presStyleIdx="1" presStyleCnt="2">
        <dgm:presLayoutVars>
          <dgm:chMax val="1"/>
          <dgm:bulletEnabled val="1"/>
        </dgm:presLayoutVars>
      </dgm:prSet>
      <dgm:spPr/>
    </dgm:pt>
    <dgm:pt modelId="{B8C9FE9F-E3B3-4DEF-A00D-3D50C1AFB61F}" type="pres">
      <dgm:prSet presAssocID="{881E7AAE-BA17-48B3-A7D1-85FEEA06CB25}" presName="descendantText" presStyleLbl="alignAccFollowNode1" presStyleIdx="1" presStyleCnt="2">
        <dgm:presLayoutVars>
          <dgm:bulletEnabled val="1"/>
        </dgm:presLayoutVars>
      </dgm:prSet>
      <dgm:spPr/>
    </dgm:pt>
  </dgm:ptLst>
  <dgm:cxnLst>
    <dgm:cxn modelId="{50E3890F-2E0D-4281-8C6D-D98F0208445E}" type="presOf" srcId="{123D9FA1-87FA-43CA-B47E-25C286C1FA0B}" destId="{AD241594-FE75-4469-B576-ED592B70B601}" srcOrd="0" destOrd="0" presId="urn:microsoft.com/office/officeart/2005/8/layout/vList5"/>
    <dgm:cxn modelId="{06949C11-E891-4A69-A554-EF44E1511412}" srcId="{123D9FA1-87FA-43CA-B47E-25C286C1FA0B}" destId="{1FF4B58C-7FD3-4D8F-B619-3F2AAE58A2FA}" srcOrd="0" destOrd="0" parTransId="{B667E175-801C-4955-B54A-57EBED5CF390}" sibTransId="{507CBFE6-B992-49EE-A981-5FBFB1DFDCD7}"/>
    <dgm:cxn modelId="{0DCD8936-67D4-42C3-A603-F960E0C59361}" type="presOf" srcId="{881E7AAE-BA17-48B3-A7D1-85FEEA06CB25}" destId="{2485AD5B-2A41-476D-AF0D-B35DC2FA658A}" srcOrd="0" destOrd="0" presId="urn:microsoft.com/office/officeart/2005/8/layout/vList5"/>
    <dgm:cxn modelId="{0AB7CF56-EAFB-4458-8A2A-44FA3D5A4C92}" srcId="{080F8405-08BC-4DCA-BEF9-BF29211E12E0}" destId="{123D9FA1-87FA-43CA-B47E-25C286C1FA0B}" srcOrd="0" destOrd="0" parTransId="{FA1782A0-D9DA-4DBE-9515-E3578E601151}" sibTransId="{AFD1F934-6B31-4ED2-A145-A0AF9A7953A3}"/>
    <dgm:cxn modelId="{A6A66486-A469-40D1-B497-F0D2E73EEF2C}" type="presOf" srcId="{080F8405-08BC-4DCA-BEF9-BF29211E12E0}" destId="{CD0377A0-EC61-4A64-BD46-2DF163614EE6}" srcOrd="0" destOrd="0" presId="urn:microsoft.com/office/officeart/2005/8/layout/vList5"/>
    <dgm:cxn modelId="{12BF0AC5-12CA-426D-BBD7-E0A89D864D7F}" srcId="{080F8405-08BC-4DCA-BEF9-BF29211E12E0}" destId="{881E7AAE-BA17-48B3-A7D1-85FEEA06CB25}" srcOrd="1" destOrd="0" parTransId="{3A351F92-02A5-4274-8E3E-6E8E3446B7F1}" sibTransId="{E0902F4F-D2C1-4514-8957-1D0E3381EF5F}"/>
    <dgm:cxn modelId="{E32300CC-C13B-491A-A6A2-62FC047EB8EB}" type="presOf" srcId="{1FF4B58C-7FD3-4D8F-B619-3F2AAE58A2FA}" destId="{9BF2B70F-EBCC-4F5E-BB99-19942440E6F8}" srcOrd="0" destOrd="0" presId="urn:microsoft.com/office/officeart/2005/8/layout/vList5"/>
    <dgm:cxn modelId="{F9F0FAEF-03BD-4284-A8AC-5407A136942D}" type="presOf" srcId="{A9B6C060-5FBB-497F-BC67-D859F5106193}" destId="{B8C9FE9F-E3B3-4DEF-A00D-3D50C1AFB61F}" srcOrd="0" destOrd="0" presId="urn:microsoft.com/office/officeart/2005/8/layout/vList5"/>
    <dgm:cxn modelId="{6B6701F2-5383-4929-BFA8-8273C6F57367}" srcId="{881E7AAE-BA17-48B3-A7D1-85FEEA06CB25}" destId="{A9B6C060-5FBB-497F-BC67-D859F5106193}" srcOrd="0" destOrd="0" parTransId="{201FFEF4-CD21-4310-BE02-00EC6A249787}" sibTransId="{455A5EDC-F334-4884-B5FC-6F87D7F85155}"/>
    <dgm:cxn modelId="{2AC9388F-C27D-4DE8-89C7-250BD8B33290}" type="presParOf" srcId="{CD0377A0-EC61-4A64-BD46-2DF163614EE6}" destId="{E3A9DB6D-1B3B-4AD1-B18E-8E66F02B7747}" srcOrd="0" destOrd="0" presId="urn:microsoft.com/office/officeart/2005/8/layout/vList5"/>
    <dgm:cxn modelId="{DCEFD085-3446-4F6A-8240-1AB9B38302EF}" type="presParOf" srcId="{E3A9DB6D-1B3B-4AD1-B18E-8E66F02B7747}" destId="{AD241594-FE75-4469-B576-ED592B70B601}" srcOrd="0" destOrd="0" presId="urn:microsoft.com/office/officeart/2005/8/layout/vList5"/>
    <dgm:cxn modelId="{F0B11333-5EA7-44FF-9FC0-2AD43991AD8A}" type="presParOf" srcId="{E3A9DB6D-1B3B-4AD1-B18E-8E66F02B7747}" destId="{9BF2B70F-EBCC-4F5E-BB99-19942440E6F8}" srcOrd="1" destOrd="0" presId="urn:microsoft.com/office/officeart/2005/8/layout/vList5"/>
    <dgm:cxn modelId="{10A9F22B-6F8C-400A-89E0-AF5D0CB21D6B}" type="presParOf" srcId="{CD0377A0-EC61-4A64-BD46-2DF163614EE6}" destId="{379D5F8B-F16D-4F68-A80D-3715D49DC55E}" srcOrd="1" destOrd="0" presId="urn:microsoft.com/office/officeart/2005/8/layout/vList5"/>
    <dgm:cxn modelId="{02C7F5BB-F09A-47EC-9EA2-17F701AACF8B}" type="presParOf" srcId="{CD0377A0-EC61-4A64-BD46-2DF163614EE6}" destId="{4F4534D6-750F-4467-B03D-69A3B3EE5286}" srcOrd="2" destOrd="0" presId="urn:microsoft.com/office/officeart/2005/8/layout/vList5"/>
    <dgm:cxn modelId="{73680070-7C51-4ABA-91CF-2D57446A32F1}" type="presParOf" srcId="{4F4534D6-750F-4467-B03D-69A3B3EE5286}" destId="{2485AD5B-2A41-476D-AF0D-B35DC2FA658A}" srcOrd="0" destOrd="0" presId="urn:microsoft.com/office/officeart/2005/8/layout/vList5"/>
    <dgm:cxn modelId="{30B03FCF-61B6-4FBB-B065-1CA33E9A020E}" type="presParOf" srcId="{4F4534D6-750F-4467-B03D-69A3B3EE5286}" destId="{B8C9FE9F-E3B3-4DEF-A00D-3D50C1AFB61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80645E-5BBD-4A09-BF79-8D5792AE0190}">
      <dsp:nvSpPr>
        <dsp:cNvPr id="0" name=""/>
        <dsp:cNvSpPr/>
      </dsp:nvSpPr>
      <dsp:spPr>
        <a:xfrm>
          <a:off x="0" y="0"/>
          <a:ext cx="8229600" cy="452595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6690" tIns="186690" rIns="186690" bIns="186690" numCol="1" spcCol="1270" anchor="t" anchorCtr="0">
          <a:noAutofit/>
        </a:bodyPr>
        <a:lstStyle/>
        <a:p>
          <a:pPr marL="0" lvl="0" indent="0" algn="l" defTabSz="2178050">
            <a:lnSpc>
              <a:spcPct val="90000"/>
            </a:lnSpc>
            <a:spcBef>
              <a:spcPct val="0"/>
            </a:spcBef>
            <a:spcAft>
              <a:spcPct val="35000"/>
            </a:spcAft>
            <a:buNone/>
          </a:pPr>
          <a:r>
            <a:rPr lang="en-US" sz="4900" kern="1200" dirty="0"/>
            <a:t>The 10 percent is based on the individual student’s enrollment</a:t>
          </a:r>
        </a:p>
        <a:p>
          <a:pPr marL="285750" lvl="1" indent="-285750" algn="l" defTabSz="1689100">
            <a:lnSpc>
              <a:spcPct val="90000"/>
            </a:lnSpc>
            <a:spcBef>
              <a:spcPct val="0"/>
            </a:spcBef>
            <a:spcAft>
              <a:spcPct val="15000"/>
            </a:spcAft>
            <a:buChar char="•"/>
          </a:pPr>
          <a:r>
            <a:rPr lang="en-US" sz="3800" kern="1200" dirty="0"/>
            <a:t>40 days enrolled= 4 days absent</a:t>
          </a:r>
        </a:p>
        <a:p>
          <a:pPr marL="285750" lvl="1" indent="-285750" algn="l" defTabSz="1689100">
            <a:lnSpc>
              <a:spcPct val="90000"/>
            </a:lnSpc>
            <a:spcBef>
              <a:spcPct val="0"/>
            </a:spcBef>
            <a:spcAft>
              <a:spcPct val="15000"/>
            </a:spcAft>
            <a:buChar char="•"/>
          </a:pPr>
          <a:r>
            <a:rPr lang="en-US" sz="3800" kern="1200" dirty="0"/>
            <a:t>90 days enrolled= 9 days absent</a:t>
          </a:r>
        </a:p>
        <a:p>
          <a:pPr marL="285750" lvl="1" indent="-285750" algn="l" defTabSz="1689100">
            <a:lnSpc>
              <a:spcPct val="90000"/>
            </a:lnSpc>
            <a:spcBef>
              <a:spcPct val="0"/>
            </a:spcBef>
            <a:spcAft>
              <a:spcPct val="15000"/>
            </a:spcAft>
            <a:buChar char="•"/>
          </a:pPr>
          <a:r>
            <a:rPr lang="en-US" sz="3800" kern="1200" dirty="0"/>
            <a:t>130 days enrolled= 13 days absent</a:t>
          </a:r>
        </a:p>
        <a:p>
          <a:pPr marL="285750" lvl="1" indent="-285750" algn="l" defTabSz="1689100">
            <a:lnSpc>
              <a:spcPct val="90000"/>
            </a:lnSpc>
            <a:spcBef>
              <a:spcPct val="0"/>
            </a:spcBef>
            <a:spcAft>
              <a:spcPct val="15000"/>
            </a:spcAft>
            <a:buChar char="•"/>
          </a:pPr>
          <a:r>
            <a:rPr lang="en-US" sz="3800" kern="1200" dirty="0"/>
            <a:t>180 days enrolled =18 days absent</a:t>
          </a:r>
        </a:p>
      </dsp:txBody>
      <dsp:txXfrm>
        <a:off x="0" y="0"/>
        <a:ext cx="8229600" cy="45259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8CB086-BDE7-48A2-A966-8BED0E3328D8}">
      <dsp:nvSpPr>
        <dsp:cNvPr id="0" name=""/>
        <dsp:cNvSpPr/>
      </dsp:nvSpPr>
      <dsp:spPr>
        <a:xfrm>
          <a:off x="0" y="437822"/>
          <a:ext cx="6504166" cy="131917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l" defTabSz="2444750">
            <a:lnSpc>
              <a:spcPct val="90000"/>
            </a:lnSpc>
            <a:spcBef>
              <a:spcPct val="0"/>
            </a:spcBef>
            <a:spcAft>
              <a:spcPct val="35000"/>
            </a:spcAft>
            <a:buNone/>
          </a:pPr>
          <a:r>
            <a:rPr lang="en-US" sz="5500" kern="1200" dirty="0"/>
            <a:t>Excused Absences</a:t>
          </a:r>
        </a:p>
      </dsp:txBody>
      <dsp:txXfrm>
        <a:off x="64397" y="502219"/>
        <a:ext cx="6375372" cy="1190381"/>
      </dsp:txXfrm>
    </dsp:sp>
    <dsp:sp modelId="{BC1D2A30-FD55-4094-B2A7-365BDE35E8F3}">
      <dsp:nvSpPr>
        <dsp:cNvPr id="0" name=""/>
        <dsp:cNvSpPr/>
      </dsp:nvSpPr>
      <dsp:spPr>
        <a:xfrm>
          <a:off x="0" y="1915397"/>
          <a:ext cx="6504166" cy="131917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l" defTabSz="2444750">
            <a:lnSpc>
              <a:spcPct val="90000"/>
            </a:lnSpc>
            <a:spcBef>
              <a:spcPct val="0"/>
            </a:spcBef>
            <a:spcAft>
              <a:spcPct val="35000"/>
            </a:spcAft>
            <a:buNone/>
          </a:pPr>
          <a:r>
            <a:rPr lang="en-US" sz="5500" kern="1200" dirty="0"/>
            <a:t>Unexcused Absences</a:t>
          </a:r>
        </a:p>
      </dsp:txBody>
      <dsp:txXfrm>
        <a:off x="64397" y="1979794"/>
        <a:ext cx="6375372" cy="1190381"/>
      </dsp:txXfrm>
    </dsp:sp>
    <dsp:sp modelId="{20965CF0-A218-4284-8D89-42B40962A262}">
      <dsp:nvSpPr>
        <dsp:cNvPr id="0" name=""/>
        <dsp:cNvSpPr/>
      </dsp:nvSpPr>
      <dsp:spPr>
        <a:xfrm>
          <a:off x="0" y="3392972"/>
          <a:ext cx="6504166" cy="131917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l" defTabSz="2444750">
            <a:lnSpc>
              <a:spcPct val="90000"/>
            </a:lnSpc>
            <a:spcBef>
              <a:spcPct val="0"/>
            </a:spcBef>
            <a:spcAft>
              <a:spcPct val="35000"/>
            </a:spcAft>
            <a:buNone/>
          </a:pPr>
          <a:r>
            <a:rPr lang="en-US" sz="5500" kern="1200" dirty="0"/>
            <a:t>Suspensions </a:t>
          </a:r>
        </a:p>
      </dsp:txBody>
      <dsp:txXfrm>
        <a:off x="64397" y="3457369"/>
        <a:ext cx="6375372" cy="11903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F2B70F-EBCC-4F5E-BB99-19942440E6F8}">
      <dsp:nvSpPr>
        <dsp:cNvPr id="0" name=""/>
        <dsp:cNvSpPr/>
      </dsp:nvSpPr>
      <dsp:spPr>
        <a:xfrm rot="5400000">
          <a:off x="6685658" y="-2541440"/>
          <a:ext cx="1551691" cy="7022592"/>
        </a:xfrm>
        <a:prstGeom prst="round2Same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Students are reported once at each school. Example: If a student is enrolled in school A for half the school year (90 days) and school B for the other half of the school year (90 days). The student is counted at both school A and B as chronically absent.</a:t>
          </a:r>
        </a:p>
      </dsp:txBody>
      <dsp:txXfrm rot="-5400000">
        <a:off x="3950208" y="269757"/>
        <a:ext cx="6946845" cy="1400197"/>
      </dsp:txXfrm>
    </dsp:sp>
    <dsp:sp modelId="{AD241594-FE75-4469-B576-ED592B70B601}">
      <dsp:nvSpPr>
        <dsp:cNvPr id="0" name=""/>
        <dsp:cNvSpPr/>
      </dsp:nvSpPr>
      <dsp:spPr>
        <a:xfrm>
          <a:off x="0" y="48"/>
          <a:ext cx="3950208" cy="1939614"/>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b="1" kern="1200" dirty="0"/>
            <a:t>How should a student who enrolled at two schools, who is chronically absent at both during a school year be reported?</a:t>
          </a:r>
          <a:endParaRPr lang="en-US" sz="2300" kern="1200" dirty="0"/>
        </a:p>
      </dsp:txBody>
      <dsp:txXfrm>
        <a:off x="94684" y="94732"/>
        <a:ext cx="3760840" cy="1750246"/>
      </dsp:txXfrm>
    </dsp:sp>
    <dsp:sp modelId="{B8C9FE9F-E3B3-4DEF-A00D-3D50C1AFB61F}">
      <dsp:nvSpPr>
        <dsp:cNvPr id="0" name=""/>
        <dsp:cNvSpPr/>
      </dsp:nvSpPr>
      <dsp:spPr>
        <a:xfrm rot="5400000">
          <a:off x="6685658" y="-504845"/>
          <a:ext cx="1551691" cy="7022592"/>
        </a:xfrm>
        <a:prstGeom prst="round2Same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The absence for a part-time student should be based on the student’s schedule instead of the school day.  For example, if a student attends school normally for 4 hours daily, then an absence would be counted when a student is out of school two or more hours.</a:t>
          </a:r>
        </a:p>
      </dsp:txBody>
      <dsp:txXfrm rot="-5400000">
        <a:off x="3950208" y="2306352"/>
        <a:ext cx="6946845" cy="1400197"/>
      </dsp:txXfrm>
    </dsp:sp>
    <dsp:sp modelId="{2485AD5B-2A41-476D-AF0D-B35DC2FA658A}">
      <dsp:nvSpPr>
        <dsp:cNvPr id="0" name=""/>
        <dsp:cNvSpPr/>
      </dsp:nvSpPr>
      <dsp:spPr>
        <a:xfrm>
          <a:off x="0" y="2036643"/>
          <a:ext cx="3950208" cy="1939614"/>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b="1" kern="1200" dirty="0"/>
            <a:t>How should a student who is absent that attends school part-time be reported?</a:t>
          </a:r>
          <a:endParaRPr lang="en-US" sz="2300" kern="1200" dirty="0"/>
        </a:p>
      </dsp:txBody>
      <dsp:txXfrm>
        <a:off x="94684" y="2131327"/>
        <a:ext cx="3760840" cy="175024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0BB8B525-E8CE-425B-ADF5-5BE7333EAA5A}" type="datetimeFigureOut">
              <a:rPr lang="en-US" smtClean="0"/>
              <a:t>6/19/24</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7D31CE96-81FA-4C03-87CC-F53CE344BC75}" type="slidenum">
              <a:rPr lang="en-US" smtClean="0"/>
              <a:t>‹#›</a:t>
            </a:fld>
            <a:endParaRPr lang="en-US" dirty="0"/>
          </a:p>
        </p:txBody>
      </p:sp>
    </p:spTree>
    <p:extLst>
      <p:ext uri="{BB962C8B-B14F-4D97-AF65-F5344CB8AC3E}">
        <p14:creationId xmlns:p14="http://schemas.microsoft.com/office/powerpoint/2010/main" val="2534920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type in the content placeholder to add your title. </a:t>
            </a:r>
          </a:p>
        </p:txBody>
      </p:sp>
      <p:sp>
        <p:nvSpPr>
          <p:cNvPr id="4" name="Slide Number Placeholder 3"/>
          <p:cNvSpPr>
            <a:spLocks noGrp="1"/>
          </p:cNvSpPr>
          <p:nvPr>
            <p:ph type="sldNum" sz="quarter" idx="5"/>
          </p:nvPr>
        </p:nvSpPr>
        <p:spPr/>
        <p:txBody>
          <a:bodyPr/>
          <a:lstStyle/>
          <a:p>
            <a:fld id="{7D31CE96-81FA-4C03-87CC-F53CE344BC75}" type="slidenum">
              <a:rPr lang="en-US" smtClean="0"/>
              <a:t>1</a:t>
            </a:fld>
            <a:endParaRPr lang="en-US" dirty="0"/>
          </a:p>
        </p:txBody>
      </p:sp>
    </p:spTree>
    <p:extLst>
      <p:ext uri="{BB962C8B-B14F-4D97-AF65-F5344CB8AC3E}">
        <p14:creationId xmlns:p14="http://schemas.microsoft.com/office/powerpoint/2010/main" val="972754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2475" y="1184275"/>
            <a:ext cx="5688013" cy="3198813"/>
          </a:xfrm>
        </p:spPr>
      </p:sp>
      <p:sp>
        <p:nvSpPr>
          <p:cNvPr id="3" name="Notes Placeholder 2"/>
          <p:cNvSpPr>
            <a:spLocks noGrp="1"/>
          </p:cNvSpPr>
          <p:nvPr>
            <p:ph type="body" idx="1"/>
          </p:nvPr>
        </p:nvSpPr>
        <p:spPr/>
        <p:txBody>
          <a:bodyPr/>
          <a:lstStyle/>
          <a:p>
            <a:r>
              <a:rPr lang="en-US" dirty="0"/>
              <a:t>The student arrives at school at 8:00 am and leaves school at 10:00 am. Enter the Clock in and Clock out Time</a:t>
            </a:r>
          </a:p>
        </p:txBody>
      </p:sp>
      <p:sp>
        <p:nvSpPr>
          <p:cNvPr id="4" name="Slide Number Placeholder 3"/>
          <p:cNvSpPr>
            <a:spLocks noGrp="1"/>
          </p:cNvSpPr>
          <p:nvPr>
            <p:ph type="sldNum" sz="quarter" idx="5"/>
          </p:nvPr>
        </p:nvSpPr>
        <p:spPr/>
        <p:txBody>
          <a:bodyPr/>
          <a:lstStyle/>
          <a:p>
            <a:fld id="{8C404ACF-BD56-4F3C-8510-5696E50B97A2}" type="slidenum">
              <a:rPr lang="en-US" smtClean="0"/>
              <a:t>44</a:t>
            </a:fld>
            <a:endParaRPr lang="en-US" dirty="0"/>
          </a:p>
        </p:txBody>
      </p:sp>
    </p:spTree>
    <p:extLst>
      <p:ext uri="{BB962C8B-B14F-4D97-AF65-F5344CB8AC3E}">
        <p14:creationId xmlns:p14="http://schemas.microsoft.com/office/powerpoint/2010/main" val="3870785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xfrm>
            <a:off x="752475" y="1184275"/>
            <a:ext cx="5688013"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013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822692" indent="-316420" eaLnBrk="0" hangingPunct="0">
              <a:defRPr>
                <a:solidFill>
                  <a:schemeClr val="tx1"/>
                </a:solidFill>
                <a:latin typeface="Century Gothic" panose="020B0502020202020204" pitchFamily="34" charset="0"/>
                <a:cs typeface="Arial" panose="020B0604020202020204" pitchFamily="34" charset="0"/>
              </a:defRPr>
            </a:lvl2pPr>
            <a:lvl3pPr marL="1265681" indent="-253135" eaLnBrk="0" hangingPunct="0">
              <a:defRPr>
                <a:solidFill>
                  <a:schemeClr val="tx1"/>
                </a:solidFill>
                <a:latin typeface="Century Gothic" panose="020B0502020202020204" pitchFamily="34" charset="0"/>
                <a:cs typeface="Arial" panose="020B0604020202020204" pitchFamily="34" charset="0"/>
              </a:defRPr>
            </a:lvl3pPr>
            <a:lvl4pPr marL="1771952" indent="-253135" eaLnBrk="0" hangingPunct="0">
              <a:defRPr>
                <a:solidFill>
                  <a:schemeClr val="tx1"/>
                </a:solidFill>
                <a:latin typeface="Century Gothic" panose="020B0502020202020204" pitchFamily="34" charset="0"/>
                <a:cs typeface="Arial" panose="020B0604020202020204" pitchFamily="34" charset="0"/>
              </a:defRPr>
            </a:lvl4pPr>
            <a:lvl5pPr marL="2278225" indent="-253135" eaLnBrk="0" hangingPunct="0">
              <a:defRPr>
                <a:solidFill>
                  <a:schemeClr val="tx1"/>
                </a:solidFill>
                <a:latin typeface="Century Gothic" panose="020B0502020202020204" pitchFamily="34" charset="0"/>
                <a:cs typeface="Arial" panose="020B0604020202020204" pitchFamily="34" charset="0"/>
              </a:defRPr>
            </a:lvl5pPr>
            <a:lvl6pPr marL="2784497" indent="-253135"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3290769" indent="-253135"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797041" indent="-253135"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4303314" indent="-253135"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4C733C29-2347-4476-8038-7E93A7C40840}" type="slidenum">
              <a:rPr lang="en-US" altLang="en-US">
                <a:latin typeface="Calibri" panose="020F0502020204030204" pitchFamily="34" charset="0"/>
              </a:rPr>
              <a:pPr eaLnBrk="1" hangingPunct="1"/>
              <a:t>45</a:t>
            </a:fld>
            <a:endParaRPr lang="en-US" altLang="en-US" dirty="0">
              <a:latin typeface="Calibri" panose="020F0502020204030204" pitchFamily="34" charset="0"/>
            </a:endParaRPr>
          </a:p>
        </p:txBody>
      </p:sp>
    </p:spTree>
    <p:extLst>
      <p:ext uri="{BB962C8B-B14F-4D97-AF65-F5344CB8AC3E}">
        <p14:creationId xmlns:p14="http://schemas.microsoft.com/office/powerpoint/2010/main" val="3985255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2475" y="1184275"/>
            <a:ext cx="5688013" cy="31988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404ACF-BD56-4F3C-8510-5696E50B97A2}" type="slidenum">
              <a:rPr lang="en-US" smtClean="0"/>
              <a:t>49</a:t>
            </a:fld>
            <a:endParaRPr lang="en-US" dirty="0"/>
          </a:p>
        </p:txBody>
      </p:sp>
    </p:spTree>
    <p:extLst>
      <p:ext uri="{BB962C8B-B14F-4D97-AF65-F5344CB8AC3E}">
        <p14:creationId xmlns:p14="http://schemas.microsoft.com/office/powerpoint/2010/main" val="699563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2475" y="1184275"/>
            <a:ext cx="5688013" cy="3198813"/>
          </a:xfrm>
        </p:spPr>
      </p:sp>
      <p:sp>
        <p:nvSpPr>
          <p:cNvPr id="3" name="Notes Placeholder 2"/>
          <p:cNvSpPr>
            <a:spLocks noGrp="1"/>
          </p:cNvSpPr>
          <p:nvPr>
            <p:ph type="body" idx="1"/>
          </p:nvPr>
        </p:nvSpPr>
        <p:spPr/>
        <p:txBody>
          <a:bodyPr/>
          <a:lstStyle/>
          <a:p>
            <a:r>
              <a:rPr lang="en-US" dirty="0"/>
              <a:t>The student came to school at 8:00 am and left at 11:00 am for a Dental Appointment.  The attendance code was unexcused.</a:t>
            </a:r>
          </a:p>
          <a:p>
            <a:endParaRPr lang="en-US" dirty="0"/>
          </a:p>
          <a:p>
            <a:r>
              <a:rPr lang="en-US" dirty="0"/>
              <a:t>The student returned to school at 12:30 with an excused, the attendance code is updated to SC-CKIN and the Clock in and Clock time is updated. </a:t>
            </a:r>
          </a:p>
          <a:p>
            <a:endParaRPr lang="en-US" dirty="0"/>
          </a:p>
        </p:txBody>
      </p:sp>
      <p:sp>
        <p:nvSpPr>
          <p:cNvPr id="4" name="Slide Number Placeholder 3"/>
          <p:cNvSpPr>
            <a:spLocks noGrp="1"/>
          </p:cNvSpPr>
          <p:nvPr>
            <p:ph type="sldNum" sz="quarter" idx="5"/>
          </p:nvPr>
        </p:nvSpPr>
        <p:spPr/>
        <p:txBody>
          <a:bodyPr/>
          <a:lstStyle/>
          <a:p>
            <a:fld id="{8C404ACF-BD56-4F3C-8510-5696E50B97A2}" type="slidenum">
              <a:rPr lang="en-US" smtClean="0"/>
              <a:t>50</a:t>
            </a:fld>
            <a:endParaRPr lang="en-US" dirty="0"/>
          </a:p>
        </p:txBody>
      </p:sp>
    </p:spTree>
    <p:extLst>
      <p:ext uri="{BB962C8B-B14F-4D97-AF65-F5344CB8AC3E}">
        <p14:creationId xmlns:p14="http://schemas.microsoft.com/office/powerpoint/2010/main" val="4008105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2475" y="1184275"/>
            <a:ext cx="5688013" cy="3198813"/>
          </a:xfrm>
        </p:spPr>
      </p:sp>
      <p:sp>
        <p:nvSpPr>
          <p:cNvPr id="3" name="Notes Placeholder 2"/>
          <p:cNvSpPr>
            <a:spLocks noGrp="1"/>
          </p:cNvSpPr>
          <p:nvPr>
            <p:ph type="body" idx="1"/>
          </p:nvPr>
        </p:nvSpPr>
        <p:spPr/>
        <p:txBody>
          <a:bodyPr/>
          <a:lstStyle/>
          <a:p>
            <a:pPr marL="185997" indent="-185997">
              <a:buFont typeface="Arial" panose="020B0604020202020204" pitchFamily="34" charset="0"/>
              <a:buChar char="•"/>
            </a:pPr>
            <a:r>
              <a:rPr lang="en-US" dirty="0"/>
              <a:t>Output of the report</a:t>
            </a:r>
          </a:p>
          <a:p>
            <a:pPr marL="185997" indent="-185997">
              <a:buFont typeface="Arial" panose="020B0604020202020204" pitchFamily="34" charset="0"/>
              <a:buChar char="•"/>
            </a:pPr>
            <a:endParaRPr lang="en-US" dirty="0"/>
          </a:p>
          <a:p>
            <a:pPr marL="185997" indent="-185997">
              <a:buFont typeface="Arial" panose="020B0604020202020204" pitchFamily="34" charset="0"/>
              <a:buChar char="•"/>
            </a:pPr>
            <a:r>
              <a:rPr lang="en-US" dirty="0"/>
              <a:t>Parenthesis</a:t>
            </a:r>
            <a:r>
              <a:rPr lang="en-US" baseline="0" dirty="0"/>
              <a:t> around a student’s name identify them as being inactive students.</a:t>
            </a:r>
            <a:endParaRPr lang="en-US" dirty="0"/>
          </a:p>
          <a:p>
            <a:endParaRPr lang="en-US" dirty="0"/>
          </a:p>
        </p:txBody>
      </p:sp>
      <p:sp>
        <p:nvSpPr>
          <p:cNvPr id="4" name="Footer Placeholder 3"/>
          <p:cNvSpPr>
            <a:spLocks noGrp="1"/>
          </p:cNvSpPr>
          <p:nvPr>
            <p:ph type="ftr" sz="quarter" idx="10"/>
          </p:nvPr>
        </p:nvSpPr>
        <p:spPr/>
        <p:txBody>
          <a:bodyPr/>
          <a:lstStyle/>
          <a:p>
            <a:r>
              <a:rPr lang="en-US" dirty="0"/>
              <a:t>South Carolina Department of Education</a:t>
            </a:r>
          </a:p>
        </p:txBody>
      </p:sp>
      <p:sp>
        <p:nvSpPr>
          <p:cNvPr id="5" name="Slide Number Placeholder 4"/>
          <p:cNvSpPr>
            <a:spLocks noGrp="1"/>
          </p:cNvSpPr>
          <p:nvPr>
            <p:ph type="sldNum" sz="quarter" idx="11"/>
          </p:nvPr>
        </p:nvSpPr>
        <p:spPr/>
        <p:txBody>
          <a:bodyPr/>
          <a:lstStyle/>
          <a:p>
            <a:fld id="{9091D14C-FD63-4621-8F63-9ECEE9A5DEDE}" type="slidenum">
              <a:rPr lang="en-US" smtClean="0"/>
              <a:pPr/>
              <a:t>71</a:t>
            </a:fld>
            <a:endParaRPr lang="en-US" dirty="0"/>
          </a:p>
        </p:txBody>
      </p:sp>
    </p:spTree>
    <p:extLst>
      <p:ext uri="{BB962C8B-B14F-4D97-AF65-F5344CB8AC3E}">
        <p14:creationId xmlns:p14="http://schemas.microsoft.com/office/powerpoint/2010/main" val="34529433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31CE96-81FA-4C03-87CC-F53CE344BC75}" type="slidenum">
              <a:rPr lang="en-US" smtClean="0"/>
              <a:t>80</a:t>
            </a:fld>
            <a:endParaRPr lang="en-US" dirty="0"/>
          </a:p>
        </p:txBody>
      </p:sp>
    </p:spTree>
    <p:extLst>
      <p:ext uri="{BB962C8B-B14F-4D97-AF65-F5344CB8AC3E}">
        <p14:creationId xmlns:p14="http://schemas.microsoft.com/office/powerpoint/2010/main" val="2066634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31CE96-81FA-4C03-87CC-F53CE344BC75}" type="slidenum">
              <a:rPr lang="en-US" smtClean="0"/>
              <a:t>84</a:t>
            </a:fld>
            <a:endParaRPr lang="en-US" dirty="0"/>
          </a:p>
        </p:txBody>
      </p:sp>
    </p:spTree>
    <p:extLst>
      <p:ext uri="{BB962C8B-B14F-4D97-AF65-F5344CB8AC3E}">
        <p14:creationId xmlns:p14="http://schemas.microsoft.com/office/powerpoint/2010/main" val="18148605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31CE96-81FA-4C03-87CC-F53CE344BC75}" type="slidenum">
              <a:rPr lang="en-US" smtClean="0"/>
              <a:t>85</a:t>
            </a:fld>
            <a:endParaRPr lang="en-US" dirty="0"/>
          </a:p>
        </p:txBody>
      </p:sp>
    </p:spTree>
    <p:extLst>
      <p:ext uri="{BB962C8B-B14F-4D97-AF65-F5344CB8AC3E}">
        <p14:creationId xmlns:p14="http://schemas.microsoft.com/office/powerpoint/2010/main" val="3591715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2475" y="1184275"/>
            <a:ext cx="5688013" cy="3198813"/>
          </a:xfrm>
        </p:spPr>
      </p:sp>
      <p:sp>
        <p:nvSpPr>
          <p:cNvPr id="3" name="Notes Placeholder 2"/>
          <p:cNvSpPr>
            <a:spLocks noGrp="1"/>
          </p:cNvSpPr>
          <p:nvPr>
            <p:ph type="body" idx="1"/>
          </p:nvPr>
        </p:nvSpPr>
        <p:spPr/>
        <p:txBody>
          <a:bodyPr/>
          <a:lstStyle/>
          <a:p>
            <a:endParaRPr lang="en-US" dirty="0"/>
          </a:p>
          <a:p>
            <a:r>
              <a:rPr lang="en-US" dirty="0"/>
              <a:t>Note that the numbers are still trending higher for this year.</a:t>
            </a:r>
          </a:p>
        </p:txBody>
      </p:sp>
      <p:sp>
        <p:nvSpPr>
          <p:cNvPr id="4" name="Slide Number Placeholder 3"/>
          <p:cNvSpPr>
            <a:spLocks noGrp="1"/>
          </p:cNvSpPr>
          <p:nvPr>
            <p:ph type="sldNum" sz="quarter" idx="5"/>
          </p:nvPr>
        </p:nvSpPr>
        <p:spPr/>
        <p:txBody>
          <a:bodyPr/>
          <a:lstStyle/>
          <a:p>
            <a:fld id="{B21CCC63-242A-4926-B2A8-1546A6A63AB4}" type="slidenum">
              <a:rPr lang="en-US" smtClean="0"/>
              <a:t>3</a:t>
            </a:fld>
            <a:endParaRPr lang="en-US" dirty="0"/>
          </a:p>
        </p:txBody>
      </p:sp>
    </p:spTree>
    <p:extLst>
      <p:ext uri="{BB962C8B-B14F-4D97-AF65-F5344CB8AC3E}">
        <p14:creationId xmlns:p14="http://schemas.microsoft.com/office/powerpoint/2010/main" val="1231254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2475" y="1184275"/>
            <a:ext cx="5688013" cy="3198813"/>
          </a:xfrm>
        </p:spPr>
      </p:sp>
      <p:sp>
        <p:nvSpPr>
          <p:cNvPr id="3" name="Notes Placeholder 2"/>
          <p:cNvSpPr>
            <a:spLocks noGrp="1"/>
          </p:cNvSpPr>
          <p:nvPr>
            <p:ph type="body" idx="1"/>
          </p:nvPr>
        </p:nvSpPr>
        <p:spPr/>
        <p:txBody>
          <a:bodyPr/>
          <a:lstStyle/>
          <a:p>
            <a:endParaRPr lang="en-US" dirty="0"/>
          </a:p>
          <a:p>
            <a:r>
              <a:rPr lang="en-US" dirty="0"/>
              <a:t>Note that the numbers are still trending higher for this year.</a:t>
            </a:r>
          </a:p>
        </p:txBody>
      </p:sp>
      <p:sp>
        <p:nvSpPr>
          <p:cNvPr id="4" name="Slide Number Placeholder 3"/>
          <p:cNvSpPr>
            <a:spLocks noGrp="1"/>
          </p:cNvSpPr>
          <p:nvPr>
            <p:ph type="sldNum" sz="quarter" idx="5"/>
          </p:nvPr>
        </p:nvSpPr>
        <p:spPr/>
        <p:txBody>
          <a:bodyPr/>
          <a:lstStyle/>
          <a:p>
            <a:fld id="{B21CCC63-242A-4926-B2A8-1546A6A63AB4}" type="slidenum">
              <a:rPr lang="en-US" smtClean="0"/>
              <a:t>4</a:t>
            </a:fld>
            <a:endParaRPr lang="en-US" dirty="0"/>
          </a:p>
        </p:txBody>
      </p:sp>
    </p:spTree>
    <p:extLst>
      <p:ext uri="{BB962C8B-B14F-4D97-AF65-F5344CB8AC3E}">
        <p14:creationId xmlns:p14="http://schemas.microsoft.com/office/powerpoint/2010/main" val="3726296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31CE96-81FA-4C03-87CC-F53CE344BC75}" type="slidenum">
              <a:rPr lang="en-US" smtClean="0"/>
              <a:t>5</a:t>
            </a:fld>
            <a:endParaRPr lang="en-US" dirty="0"/>
          </a:p>
        </p:txBody>
      </p:sp>
    </p:spTree>
    <p:extLst>
      <p:ext uri="{BB962C8B-B14F-4D97-AF65-F5344CB8AC3E}">
        <p14:creationId xmlns:p14="http://schemas.microsoft.com/office/powerpoint/2010/main" val="2892606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423f047d74_0_5:notes"/>
          <p:cNvSpPr>
            <a:spLocks noGrp="1" noRot="1" noChangeAspect="1"/>
          </p:cNvSpPr>
          <p:nvPr>
            <p:ph type="sldImg" idx="2"/>
          </p:nvPr>
        </p:nvSpPr>
        <p:spPr>
          <a:xfrm>
            <a:off x="496888" y="736600"/>
            <a:ext cx="6550025" cy="36845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423f047d74_0_5:notes"/>
          <p:cNvSpPr txBox="1">
            <a:spLocks noGrp="1"/>
          </p:cNvSpPr>
          <p:nvPr>
            <p:ph type="body" idx="1"/>
          </p:nvPr>
        </p:nvSpPr>
        <p:spPr>
          <a:xfrm>
            <a:off x="754262" y="4665691"/>
            <a:ext cx="6034107" cy="4420125"/>
          </a:xfrm>
          <a:prstGeom prst="rect">
            <a:avLst/>
          </a:prstGeom>
        </p:spPr>
        <p:txBody>
          <a:bodyPr spcFirstLastPara="1" wrap="square" lIns="99194" tIns="99194" rIns="99194" bIns="99194" anchor="t" anchorCtr="0">
            <a:noAutofit/>
          </a:bodyPr>
          <a:lstStyle/>
          <a:p>
            <a:endParaRPr dirty="0"/>
          </a:p>
        </p:txBody>
      </p:sp>
    </p:spTree>
    <p:extLst>
      <p:ext uri="{BB962C8B-B14F-4D97-AF65-F5344CB8AC3E}">
        <p14:creationId xmlns:p14="http://schemas.microsoft.com/office/powerpoint/2010/main" val="847146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31CE96-81FA-4C03-87CC-F53CE344BC75}" type="slidenum">
              <a:rPr lang="en-US" smtClean="0"/>
              <a:t>27</a:t>
            </a:fld>
            <a:endParaRPr lang="en-US" dirty="0"/>
          </a:p>
        </p:txBody>
      </p:sp>
    </p:spTree>
    <p:extLst>
      <p:ext uri="{BB962C8B-B14F-4D97-AF65-F5344CB8AC3E}">
        <p14:creationId xmlns:p14="http://schemas.microsoft.com/office/powerpoint/2010/main" val="1378026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423f047d74_0_0:notes"/>
          <p:cNvSpPr>
            <a:spLocks noGrp="1" noRot="1" noChangeAspect="1"/>
          </p:cNvSpPr>
          <p:nvPr>
            <p:ph type="sldImg" idx="2"/>
          </p:nvPr>
        </p:nvSpPr>
        <p:spPr>
          <a:xfrm>
            <a:off x="496888" y="736600"/>
            <a:ext cx="6550025" cy="36845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423f047d74_0_0:notes"/>
          <p:cNvSpPr txBox="1">
            <a:spLocks noGrp="1"/>
          </p:cNvSpPr>
          <p:nvPr>
            <p:ph type="body" idx="1"/>
          </p:nvPr>
        </p:nvSpPr>
        <p:spPr>
          <a:xfrm>
            <a:off x="754262" y="4665691"/>
            <a:ext cx="6034107" cy="4420125"/>
          </a:xfrm>
          <a:prstGeom prst="rect">
            <a:avLst/>
          </a:prstGeom>
        </p:spPr>
        <p:txBody>
          <a:bodyPr spcFirstLastPara="1" wrap="square" lIns="99194" tIns="99194" rIns="99194" bIns="99194" anchor="t" anchorCtr="0">
            <a:noAutofit/>
          </a:bodyPr>
          <a:lstStyle/>
          <a:p>
            <a:endParaRPr dirty="0"/>
          </a:p>
        </p:txBody>
      </p:sp>
    </p:spTree>
    <p:extLst>
      <p:ext uri="{BB962C8B-B14F-4D97-AF65-F5344CB8AC3E}">
        <p14:creationId xmlns:p14="http://schemas.microsoft.com/office/powerpoint/2010/main" val="1222082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423f047d74_0_0:notes"/>
          <p:cNvSpPr>
            <a:spLocks noGrp="1" noRot="1" noChangeAspect="1"/>
          </p:cNvSpPr>
          <p:nvPr>
            <p:ph type="sldImg" idx="2"/>
          </p:nvPr>
        </p:nvSpPr>
        <p:spPr>
          <a:xfrm>
            <a:off x="496888" y="736600"/>
            <a:ext cx="6550025" cy="36845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423f047d74_0_0:notes"/>
          <p:cNvSpPr txBox="1">
            <a:spLocks noGrp="1"/>
          </p:cNvSpPr>
          <p:nvPr>
            <p:ph type="body" idx="1"/>
          </p:nvPr>
        </p:nvSpPr>
        <p:spPr>
          <a:xfrm>
            <a:off x="754262" y="4665691"/>
            <a:ext cx="6034107" cy="4420125"/>
          </a:xfrm>
          <a:prstGeom prst="rect">
            <a:avLst/>
          </a:prstGeom>
        </p:spPr>
        <p:txBody>
          <a:bodyPr spcFirstLastPara="1" wrap="square" lIns="99194" tIns="99194" rIns="99194" bIns="99194" anchor="t" anchorCtr="0">
            <a:noAutofit/>
          </a:bodyPr>
          <a:lstStyle/>
          <a:p>
            <a:endParaRPr dirty="0"/>
          </a:p>
        </p:txBody>
      </p:sp>
    </p:spTree>
    <p:extLst>
      <p:ext uri="{BB962C8B-B14F-4D97-AF65-F5344CB8AC3E}">
        <p14:creationId xmlns:p14="http://schemas.microsoft.com/office/powerpoint/2010/main" val="1222082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31CE96-81FA-4C03-87CC-F53CE344BC75}" type="slidenum">
              <a:rPr lang="en-US" smtClean="0"/>
              <a:t>42</a:t>
            </a:fld>
            <a:endParaRPr lang="en-US" dirty="0"/>
          </a:p>
        </p:txBody>
      </p:sp>
    </p:spTree>
    <p:extLst>
      <p:ext uri="{BB962C8B-B14F-4D97-AF65-F5344CB8AC3E}">
        <p14:creationId xmlns:p14="http://schemas.microsoft.com/office/powerpoint/2010/main" val="2329521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6595" y="365125"/>
            <a:ext cx="10972800" cy="1097280"/>
          </a:xfrm>
        </p:spPr>
        <p:txBody>
          <a:bodyPr/>
          <a:lstStyle/>
          <a:p>
            <a:r>
              <a:rPr lang="en-US"/>
              <a:t>Click to edit Master title style</a:t>
            </a:r>
            <a:endParaRPr lang="en-US" dirty="0"/>
          </a:p>
        </p:txBody>
      </p:sp>
      <p:sp>
        <p:nvSpPr>
          <p:cNvPr id="3" name="Content Placeholder 2"/>
          <p:cNvSpPr>
            <a:spLocks noGrp="1"/>
          </p:cNvSpPr>
          <p:nvPr>
            <p:ph idx="1"/>
          </p:nvPr>
        </p:nvSpPr>
        <p:spPr>
          <a:xfrm>
            <a:off x="586596" y="1665369"/>
            <a:ext cx="10972800" cy="39763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209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B94EDB-2FA8-4999-82B0-17840D023A1D}" type="datetimeFigureOut">
              <a:rPr lang="en-US" smtClean="0"/>
              <a:t>6/19/24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638198E-7845-4843-8114-6B9DA8FD3EF6}" type="slidenum">
              <a:rPr lang="en-US" smtClean="0"/>
              <a:t>‹#›</a:t>
            </a:fld>
            <a:endParaRPr lang="en-US" dirty="0"/>
          </a:p>
        </p:txBody>
      </p:sp>
    </p:spTree>
    <p:extLst>
      <p:ext uri="{BB962C8B-B14F-4D97-AF65-F5344CB8AC3E}">
        <p14:creationId xmlns:p14="http://schemas.microsoft.com/office/powerpoint/2010/main" val="3158299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lstStyle>
            <a:lvl1pPr marL="457189" lvl="0" indent="-317492">
              <a:spcBef>
                <a:spcPts val="0"/>
              </a:spcBef>
              <a:spcAft>
                <a:spcPts val="0"/>
              </a:spcAft>
              <a:buSzPts val="1400"/>
              <a:buChar char="●"/>
              <a:defRPr sz="1400"/>
            </a:lvl1pPr>
            <a:lvl2pPr marL="914378" lvl="1" indent="-304793">
              <a:spcBef>
                <a:spcPts val="1600"/>
              </a:spcBef>
              <a:spcAft>
                <a:spcPts val="0"/>
              </a:spcAft>
              <a:buSzPts val="1200"/>
              <a:buChar char="○"/>
              <a:defRPr sz="1200"/>
            </a:lvl2pPr>
            <a:lvl3pPr marL="1371566" lvl="2" indent="-304793">
              <a:spcBef>
                <a:spcPts val="1600"/>
              </a:spcBef>
              <a:spcAft>
                <a:spcPts val="0"/>
              </a:spcAft>
              <a:buSzPts val="1200"/>
              <a:buChar char="■"/>
              <a:defRPr sz="1200"/>
            </a:lvl3pPr>
            <a:lvl4pPr marL="1828754" lvl="3" indent="-304793">
              <a:spcBef>
                <a:spcPts val="1600"/>
              </a:spcBef>
              <a:spcAft>
                <a:spcPts val="0"/>
              </a:spcAft>
              <a:buSzPts val="1200"/>
              <a:buChar char="●"/>
              <a:defRPr sz="1200"/>
            </a:lvl4pPr>
            <a:lvl5pPr marL="2285943" lvl="4" indent="-304793">
              <a:spcBef>
                <a:spcPts val="1600"/>
              </a:spcBef>
              <a:spcAft>
                <a:spcPts val="0"/>
              </a:spcAft>
              <a:buSzPts val="1200"/>
              <a:buChar char="○"/>
              <a:defRPr sz="1200"/>
            </a:lvl5pPr>
            <a:lvl6pPr marL="2743132" lvl="5" indent="-304793">
              <a:spcBef>
                <a:spcPts val="1600"/>
              </a:spcBef>
              <a:spcAft>
                <a:spcPts val="0"/>
              </a:spcAft>
              <a:buSzPts val="1200"/>
              <a:buChar char="■"/>
              <a:defRPr sz="1200"/>
            </a:lvl6pPr>
            <a:lvl7pPr marL="3200320" lvl="6" indent="-304793">
              <a:spcBef>
                <a:spcPts val="1600"/>
              </a:spcBef>
              <a:spcAft>
                <a:spcPts val="0"/>
              </a:spcAft>
              <a:buSzPts val="1200"/>
              <a:buChar char="●"/>
              <a:defRPr sz="1200"/>
            </a:lvl7pPr>
            <a:lvl8pPr marL="3657509" lvl="7" indent="-304793">
              <a:spcBef>
                <a:spcPts val="1600"/>
              </a:spcBef>
              <a:spcAft>
                <a:spcPts val="0"/>
              </a:spcAft>
              <a:buSzPts val="1200"/>
              <a:buChar char="○"/>
              <a:defRPr sz="1200"/>
            </a:lvl8pPr>
            <a:lvl9pPr marL="4114697" lvl="8" indent="-304793">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lstStyle>
            <a:lvl1pPr marL="457189" lvl="0" indent="-317492">
              <a:spcBef>
                <a:spcPts val="0"/>
              </a:spcBef>
              <a:spcAft>
                <a:spcPts val="0"/>
              </a:spcAft>
              <a:buSzPts val="1400"/>
              <a:buChar char="●"/>
              <a:defRPr sz="1400"/>
            </a:lvl1pPr>
            <a:lvl2pPr marL="914378" lvl="1" indent="-304793">
              <a:spcBef>
                <a:spcPts val="1600"/>
              </a:spcBef>
              <a:spcAft>
                <a:spcPts val="0"/>
              </a:spcAft>
              <a:buSzPts val="1200"/>
              <a:buChar char="○"/>
              <a:defRPr sz="1200"/>
            </a:lvl2pPr>
            <a:lvl3pPr marL="1371566" lvl="2" indent="-304793">
              <a:spcBef>
                <a:spcPts val="1600"/>
              </a:spcBef>
              <a:spcAft>
                <a:spcPts val="0"/>
              </a:spcAft>
              <a:buSzPts val="1200"/>
              <a:buChar char="■"/>
              <a:defRPr sz="1200"/>
            </a:lvl3pPr>
            <a:lvl4pPr marL="1828754" lvl="3" indent="-304793">
              <a:spcBef>
                <a:spcPts val="1600"/>
              </a:spcBef>
              <a:spcAft>
                <a:spcPts val="0"/>
              </a:spcAft>
              <a:buSzPts val="1200"/>
              <a:buChar char="●"/>
              <a:defRPr sz="1200"/>
            </a:lvl4pPr>
            <a:lvl5pPr marL="2285943" lvl="4" indent="-304793">
              <a:spcBef>
                <a:spcPts val="1600"/>
              </a:spcBef>
              <a:spcAft>
                <a:spcPts val="0"/>
              </a:spcAft>
              <a:buSzPts val="1200"/>
              <a:buChar char="○"/>
              <a:defRPr sz="1200"/>
            </a:lvl5pPr>
            <a:lvl6pPr marL="2743132" lvl="5" indent="-304793">
              <a:spcBef>
                <a:spcPts val="1600"/>
              </a:spcBef>
              <a:spcAft>
                <a:spcPts val="0"/>
              </a:spcAft>
              <a:buSzPts val="1200"/>
              <a:buChar char="■"/>
              <a:defRPr sz="1200"/>
            </a:lvl6pPr>
            <a:lvl7pPr marL="3200320" lvl="6" indent="-304793">
              <a:spcBef>
                <a:spcPts val="1600"/>
              </a:spcBef>
              <a:spcAft>
                <a:spcPts val="0"/>
              </a:spcAft>
              <a:buSzPts val="1200"/>
              <a:buChar char="●"/>
              <a:defRPr sz="1200"/>
            </a:lvl7pPr>
            <a:lvl8pPr marL="3657509" lvl="7" indent="-304793">
              <a:spcBef>
                <a:spcPts val="1600"/>
              </a:spcBef>
              <a:spcAft>
                <a:spcPts val="0"/>
              </a:spcAft>
              <a:buSzPts val="1200"/>
              <a:buChar char="○"/>
              <a:defRPr sz="1200"/>
            </a:lvl8pPr>
            <a:lvl9pPr marL="4114697" lvl="8" indent="-304793">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57085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6E738-A164-4484-AE38-17AF8CE2D4ED}"/>
              </a:ext>
            </a:extLst>
          </p:cNvPr>
          <p:cNvSpPr>
            <a:spLocks noGrp="1"/>
          </p:cNvSpPr>
          <p:nvPr>
            <p:ph type="title"/>
          </p:nvPr>
        </p:nvSpPr>
        <p:spPr>
          <a:xfrm>
            <a:off x="5593080" y="1395542"/>
            <a:ext cx="6035040" cy="1543050"/>
          </a:xfrm>
        </p:spPr>
        <p:txBody>
          <a:bodyPr>
            <a:normAutofit/>
          </a:bodyPr>
          <a:lstStyle>
            <a:lvl1pPr algn="ct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E5BA1D8A-181A-4959-85BF-DD70BAE5F9B5}"/>
              </a:ext>
            </a:extLst>
          </p:cNvPr>
          <p:cNvSpPr>
            <a:spLocks noGrp="1"/>
          </p:cNvSpPr>
          <p:nvPr>
            <p:ph idx="1"/>
          </p:nvPr>
        </p:nvSpPr>
        <p:spPr>
          <a:xfrm>
            <a:off x="5593080" y="3104421"/>
            <a:ext cx="6035040" cy="1543050"/>
          </a:xfrm>
        </p:spPr>
        <p:txBody>
          <a:bodyPr anchor="ctr"/>
          <a:lstStyle>
            <a:lvl1pPr algn="ctr">
              <a:defRPr>
                <a:latin typeface="Trebuchet MS" panose="020B0603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423971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610" y="457200"/>
            <a:ext cx="4114800" cy="1600200"/>
          </a:xfrm>
        </p:spPr>
        <p:txBody>
          <a:bodyPr anchor="b">
            <a:normAutofit/>
          </a:bodyPr>
          <a:lstStyle>
            <a:lvl1pPr>
              <a:defRPr sz="3600"/>
            </a:lvl1pPr>
          </a:lstStyle>
          <a:p>
            <a:r>
              <a:rPr lang="en-US"/>
              <a:t>Click to edit Master title style</a:t>
            </a:r>
            <a:endParaRPr lang="en-US" dirty="0"/>
          </a:p>
        </p:txBody>
      </p:sp>
      <p:sp>
        <p:nvSpPr>
          <p:cNvPr id="3" name="Content Placeholder 2"/>
          <p:cNvSpPr>
            <a:spLocks noGrp="1"/>
          </p:cNvSpPr>
          <p:nvPr>
            <p:ph idx="1" hasCustomPrompt="1"/>
          </p:nvPr>
        </p:nvSpPr>
        <p:spPr>
          <a:xfrm>
            <a:off x="5167223" y="457200"/>
            <a:ext cx="6504166" cy="5149970"/>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p:txBody>
      </p:sp>
      <p:sp>
        <p:nvSpPr>
          <p:cNvPr id="4" name="Text Placeholder 3"/>
          <p:cNvSpPr>
            <a:spLocks noGrp="1"/>
          </p:cNvSpPr>
          <p:nvPr>
            <p:ph type="body" sz="half" idx="2"/>
          </p:nvPr>
        </p:nvSpPr>
        <p:spPr>
          <a:xfrm>
            <a:off x="520611" y="2057400"/>
            <a:ext cx="4114799" cy="354977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58799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6595" y="365125"/>
            <a:ext cx="10972800" cy="1097280"/>
          </a:xfrm>
        </p:spPr>
        <p:txBody>
          <a:bodyPr/>
          <a:lstStyle/>
          <a:p>
            <a:r>
              <a:rPr lang="en-US"/>
              <a:t>Click to edit Master title style</a:t>
            </a:r>
            <a:endParaRPr lang="en-US" dirty="0"/>
          </a:p>
        </p:txBody>
      </p:sp>
      <p:sp>
        <p:nvSpPr>
          <p:cNvPr id="3" name="Content Placeholder 2"/>
          <p:cNvSpPr>
            <a:spLocks noGrp="1"/>
          </p:cNvSpPr>
          <p:nvPr>
            <p:ph idx="1"/>
          </p:nvPr>
        </p:nvSpPr>
        <p:spPr>
          <a:xfrm>
            <a:off x="586596" y="1665369"/>
            <a:ext cx="10972800" cy="39763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209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907481"/>
            <a:ext cx="10972800" cy="2852737"/>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09600" y="3760218"/>
            <a:ext cx="10972800" cy="1743435"/>
          </a:xfrm>
        </p:spPr>
        <p:txBody>
          <a:bodyPr>
            <a:normAutofit/>
          </a:bodyPr>
          <a:lstStyle>
            <a:lvl1pPr marL="0" indent="0">
              <a:buNone/>
              <a:defRPr sz="28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33825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603850" y="1592712"/>
            <a:ext cx="5303520" cy="4005831"/>
          </a:xfrm>
        </p:spPr>
        <p:txBody>
          <a:bodyPr/>
          <a:lstStyle>
            <a:lvl1pPr>
              <a:defRPr sz="2800"/>
            </a:lvl1pPr>
            <a:lvl2pPr>
              <a:defRPr sz="2400"/>
            </a:lvl2pPr>
            <a:lvl3pPr>
              <a:defRPr sz="2000"/>
            </a:lvl3pPr>
            <a:lvl4pPr>
              <a:defRPr sz="1800"/>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hasCustomPrompt="1"/>
          </p:nvPr>
        </p:nvSpPr>
        <p:spPr>
          <a:xfrm>
            <a:off x="6284632" y="1580911"/>
            <a:ext cx="5303520" cy="4005831"/>
          </a:xfrm>
        </p:spPr>
        <p:txBody>
          <a:bodyPr/>
          <a:lstStyle>
            <a:lvl1pPr>
              <a:defRPr sz="2800"/>
            </a:lvl1pPr>
            <a:lvl2pPr>
              <a:defRPr sz="2400"/>
            </a:lvl2pPr>
            <a:lvl3pPr>
              <a:defRPr sz="2000"/>
            </a:lvl3pPr>
            <a:lvl4pPr>
              <a:defRPr sz="1800"/>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056908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325756"/>
            <a:ext cx="10972800" cy="1188720"/>
          </a:xfrm>
        </p:spPr>
        <p:txBody>
          <a:bodyPr/>
          <a:lstStyle/>
          <a:p>
            <a:r>
              <a:rPr lang="en-US"/>
              <a:t>Click to edit Master title style</a:t>
            </a:r>
            <a:endParaRPr lang="en-US" dirty="0"/>
          </a:p>
        </p:txBody>
      </p:sp>
      <p:sp>
        <p:nvSpPr>
          <p:cNvPr id="3" name="Text Placeholder 2"/>
          <p:cNvSpPr>
            <a:spLocks noGrp="1"/>
          </p:cNvSpPr>
          <p:nvPr>
            <p:ph type="body" idx="1"/>
          </p:nvPr>
        </p:nvSpPr>
        <p:spPr>
          <a:xfrm>
            <a:off x="609600" y="1597819"/>
            <a:ext cx="5303518"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hasCustomPrompt="1"/>
          </p:nvPr>
        </p:nvSpPr>
        <p:spPr>
          <a:xfrm>
            <a:off x="609598" y="2505075"/>
            <a:ext cx="5303520" cy="3122760"/>
          </a:xfrm>
        </p:spPr>
        <p:txBody>
          <a:bodyPr/>
          <a:lstStyle>
            <a:lvl1pPr>
              <a:defRPr sz="2400"/>
            </a:lvl1pPr>
            <a:lvl2pPr>
              <a:defRPr sz="2000"/>
            </a:lvl2pPr>
            <a:lvl3pPr>
              <a:defRPr sz="1800"/>
            </a:lvl3pPr>
          </a:lstStyle>
          <a:p>
            <a:pPr lvl="0"/>
            <a:r>
              <a:rPr lang="en-US" dirty="0"/>
              <a:t>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6278880" y="1597819"/>
            <a:ext cx="5303520"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hasCustomPrompt="1"/>
          </p:nvPr>
        </p:nvSpPr>
        <p:spPr>
          <a:xfrm>
            <a:off x="6278880" y="2494648"/>
            <a:ext cx="5303520" cy="3127974"/>
          </a:xfrm>
        </p:spPr>
        <p:txBody>
          <a:bodyPr/>
          <a:lstStyle>
            <a:lvl1pPr>
              <a:defRPr sz="2400"/>
            </a:lvl1pPr>
            <a:lvl2pPr>
              <a:defRPr sz="2000"/>
            </a:lvl2pPr>
            <a:lvl3pPr>
              <a:defRPr sz="1800"/>
            </a:lvl3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239069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338377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610" y="457200"/>
            <a:ext cx="4114800" cy="1600200"/>
          </a:xfrm>
        </p:spPr>
        <p:txBody>
          <a:bodyPr anchor="b">
            <a:normAutofit/>
          </a:bodyPr>
          <a:lstStyle>
            <a:lvl1pPr>
              <a:defRPr sz="3600"/>
            </a:lvl1pPr>
          </a:lstStyle>
          <a:p>
            <a:r>
              <a:rPr lang="en-US"/>
              <a:t>Click to edit Master title style</a:t>
            </a:r>
            <a:endParaRPr lang="en-US" dirty="0"/>
          </a:p>
        </p:txBody>
      </p:sp>
      <p:sp>
        <p:nvSpPr>
          <p:cNvPr id="3" name="Content Placeholder 2"/>
          <p:cNvSpPr>
            <a:spLocks noGrp="1"/>
          </p:cNvSpPr>
          <p:nvPr>
            <p:ph idx="1" hasCustomPrompt="1"/>
          </p:nvPr>
        </p:nvSpPr>
        <p:spPr>
          <a:xfrm>
            <a:off x="5167223" y="457200"/>
            <a:ext cx="6504166" cy="5149970"/>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p:txBody>
      </p:sp>
      <p:sp>
        <p:nvSpPr>
          <p:cNvPr id="4" name="Text Placeholder 3"/>
          <p:cNvSpPr>
            <a:spLocks noGrp="1"/>
          </p:cNvSpPr>
          <p:nvPr>
            <p:ph type="body" sz="half" idx="2"/>
          </p:nvPr>
        </p:nvSpPr>
        <p:spPr>
          <a:xfrm>
            <a:off x="520611" y="2057400"/>
            <a:ext cx="4114799" cy="354977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58799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383" y="457200"/>
            <a:ext cx="4114800" cy="1600200"/>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480383" y="2057400"/>
            <a:ext cx="4114800" cy="354977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Picture Placeholder 2">
            <a:extLst>
              <a:ext uri="{FF2B5EF4-FFF2-40B4-BE49-F238E27FC236}">
                <a16:creationId xmlns:a16="http://schemas.microsoft.com/office/drawing/2014/main" id="{3788B863-0F80-47C0-AD79-4E40A9E4656E}"/>
              </a:ext>
            </a:extLst>
          </p:cNvPr>
          <p:cNvSpPr>
            <a:spLocks noGrp="1"/>
          </p:cNvSpPr>
          <p:nvPr>
            <p:ph type="pic" idx="1"/>
          </p:nvPr>
        </p:nvSpPr>
        <p:spPr>
          <a:xfrm>
            <a:off x="5131429" y="457200"/>
            <a:ext cx="6539960" cy="514997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250683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20558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69957" y="365125"/>
            <a:ext cx="2628900" cy="519891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93143" y="365125"/>
            <a:ext cx="7734300" cy="5198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73495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3850" y="313366"/>
            <a:ext cx="10972800" cy="118872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3850" y="1663855"/>
            <a:ext cx="10972800" cy="390721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descr="Blue footer bar with SCDE logo">
            <a:extLst>
              <a:ext uri="{FF2B5EF4-FFF2-40B4-BE49-F238E27FC236}">
                <a16:creationId xmlns:a16="http://schemas.microsoft.com/office/drawing/2014/main" id="{62442358-C38F-4B24-A444-2C64ABDA2DC4}"/>
              </a:ext>
              <a:ext uri="{C183D7F6-B498-43B3-948B-1728B52AA6E4}">
                <adec:decorative xmlns:adec="http://schemas.microsoft.com/office/drawing/2017/decorative" val="0"/>
              </a:ext>
            </a:extLst>
          </p:cNvPr>
          <p:cNvSpPr/>
          <p:nvPr userDrawn="1"/>
        </p:nvSpPr>
        <p:spPr>
          <a:xfrm>
            <a:off x="0" y="5753953"/>
            <a:ext cx="12192000" cy="914400"/>
          </a:xfrm>
          <a:prstGeom prst="rect">
            <a:avLst/>
          </a:prstGeom>
          <a:solidFill>
            <a:srgbClr val="565B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Blue SCDE logo in footer">
            <a:extLst>
              <a:ext uri="{FF2B5EF4-FFF2-40B4-BE49-F238E27FC236}">
                <a16:creationId xmlns:a16="http://schemas.microsoft.com/office/drawing/2014/main" id="{EE99E7F9-0318-4194-AB0A-1FA5AF799B63}"/>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506366" y="5662513"/>
            <a:ext cx="1118153" cy="1097280"/>
          </a:xfrm>
          <a:prstGeom prst="rect">
            <a:avLst/>
          </a:prstGeom>
        </p:spPr>
      </p:pic>
    </p:spTree>
    <p:extLst>
      <p:ext uri="{BB962C8B-B14F-4D97-AF65-F5344CB8AC3E}">
        <p14:creationId xmlns:p14="http://schemas.microsoft.com/office/powerpoint/2010/main" val="215265405"/>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6" r:id="rId6"/>
    <p:sldLayoutId id="2147483657" r:id="rId7"/>
    <p:sldLayoutId id="2147483658" r:id="rId8"/>
    <p:sldLayoutId id="2147483659" r:id="rId9"/>
    <p:sldLayoutId id="2147483663" r:id="rId10"/>
    <p:sldLayoutId id="2147483664" r:id="rId11"/>
  </p:sldLayoutIdLst>
  <p:txStyles>
    <p:titleStyle>
      <a:lvl1pPr algn="l" defTabSz="914400" rtl="0" eaLnBrk="1" latinLnBrk="0" hangingPunct="1">
        <a:lnSpc>
          <a:spcPct val="90000"/>
        </a:lnSpc>
        <a:spcBef>
          <a:spcPct val="0"/>
        </a:spcBef>
        <a:buNone/>
        <a:defRPr sz="4000" kern="1200">
          <a:solidFill>
            <a:schemeClr val="tx1"/>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49864D-019A-4B12-BF90-B1D07F90B920}"/>
              </a:ext>
            </a:extLst>
          </p:cNvPr>
          <p:cNvSpPr>
            <a:spLocks noGrp="1"/>
          </p:cNvSpPr>
          <p:nvPr>
            <p:ph type="title"/>
          </p:nvPr>
        </p:nvSpPr>
        <p:spPr>
          <a:xfrm>
            <a:off x="5829300" y="1370126"/>
            <a:ext cx="5486400" cy="1543050"/>
          </a:xfrm>
          <a:prstGeom prst="rect">
            <a:avLst/>
          </a:prstGeom>
        </p:spPr>
        <p:txBody>
          <a:bodyPr vert="horz" lIns="91440" tIns="45720" rIns="91440" bIns="45720" rtlCol="0" anchor="ctr">
            <a:normAutofit/>
          </a:bodyPr>
          <a:lstStyle/>
          <a:p>
            <a:pPr marL="0" indent="0" algn="ctr">
              <a:buNone/>
            </a:pPr>
            <a:r>
              <a:rPr lang="en-US" sz="3600" dirty="0">
                <a:latin typeface="Rockwell" panose="02060603020205020403" pitchFamily="18" charset="0"/>
              </a:rPr>
              <a:t>&lt;Title Here&gt;</a:t>
            </a:r>
          </a:p>
        </p:txBody>
      </p:sp>
      <p:sp>
        <p:nvSpPr>
          <p:cNvPr id="3" name="Text Placeholder 2">
            <a:extLst>
              <a:ext uri="{FF2B5EF4-FFF2-40B4-BE49-F238E27FC236}">
                <a16:creationId xmlns:a16="http://schemas.microsoft.com/office/drawing/2014/main" id="{8AB7142B-3665-4E5C-A890-9019553719D7}"/>
              </a:ext>
            </a:extLst>
          </p:cNvPr>
          <p:cNvSpPr>
            <a:spLocks noGrp="1"/>
          </p:cNvSpPr>
          <p:nvPr>
            <p:ph type="body" idx="1"/>
          </p:nvPr>
        </p:nvSpPr>
        <p:spPr>
          <a:xfrm>
            <a:off x="5829300" y="3104421"/>
            <a:ext cx="5524500" cy="1543050"/>
          </a:xfrm>
          <a:prstGeom prst="rect">
            <a:avLst/>
          </a:prstGeom>
        </p:spPr>
        <p:txBody>
          <a:bodyPr vert="horz" lIns="91440" tIns="45720" rIns="91440" bIns="45720" rtlCol="0">
            <a:normAutofit/>
          </a:bodyPr>
          <a:lstStyle/>
          <a:p>
            <a:pPr marL="0" indent="0" algn="ctr">
              <a:buNone/>
            </a:pPr>
            <a:r>
              <a:rPr lang="en-US" sz="2400" dirty="0">
                <a:latin typeface="Trebuchet MS" panose="020B0603020202020204" pitchFamily="34" charset="0"/>
              </a:rPr>
              <a:t>&lt;Date Here&gt;</a:t>
            </a:r>
          </a:p>
          <a:p>
            <a:pPr marL="0" indent="0" algn="ctr">
              <a:buNone/>
            </a:pPr>
            <a:r>
              <a:rPr lang="en-US" sz="2400" dirty="0">
                <a:latin typeface="Trebuchet MS" panose="020B0603020202020204" pitchFamily="34" charset="0"/>
              </a:rPr>
              <a:t>Molly M. Spearman</a:t>
            </a:r>
          </a:p>
          <a:p>
            <a:pPr marL="0" indent="0" algn="ctr">
              <a:buNone/>
            </a:pPr>
            <a:r>
              <a:rPr lang="en-US" sz="2400" dirty="0">
                <a:latin typeface="Trebuchet MS" panose="020B0603020202020204" pitchFamily="34" charset="0"/>
              </a:rPr>
              <a:t>State Superintendent of Education</a:t>
            </a:r>
          </a:p>
        </p:txBody>
      </p:sp>
      <p:sp>
        <p:nvSpPr>
          <p:cNvPr id="7" name="Rectangle 6">
            <a:extLst>
              <a:ext uri="{FF2B5EF4-FFF2-40B4-BE49-F238E27FC236}">
                <a16:creationId xmlns:a16="http://schemas.microsoft.com/office/drawing/2014/main" id="{30B9D6AF-6F27-4A55-9DE2-9F658E5EE480}"/>
              </a:ext>
              <a:ext uri="{C183D7F6-B498-43B3-948B-1728B52AA6E4}">
                <adec:decorative xmlns:adec="http://schemas.microsoft.com/office/drawing/2017/decorative" val="1"/>
              </a:ext>
            </a:extLst>
          </p:cNvPr>
          <p:cNvSpPr/>
          <p:nvPr userDrawn="1"/>
        </p:nvSpPr>
        <p:spPr>
          <a:xfrm>
            <a:off x="0" y="5852160"/>
            <a:ext cx="12192000" cy="1005840"/>
          </a:xfrm>
          <a:prstGeom prst="rect">
            <a:avLst/>
          </a:prstGeom>
          <a:solidFill>
            <a:srgbClr val="4E5F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Content Placeholder 10" descr="Blue SCDE logo 2022">
            <a:extLst>
              <a:ext uri="{FF2B5EF4-FFF2-40B4-BE49-F238E27FC236}">
                <a16:creationId xmlns:a16="http://schemas.microsoft.com/office/drawing/2014/main" id="{94B02678-2417-4FF6-8B34-F6AFF979557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03832" y="1375776"/>
            <a:ext cx="3333928" cy="3271695"/>
          </a:xfrm>
          <a:prstGeom prst="rect">
            <a:avLst/>
          </a:prstGeom>
        </p:spPr>
      </p:pic>
    </p:spTree>
    <p:extLst>
      <p:ext uri="{BB962C8B-B14F-4D97-AF65-F5344CB8AC3E}">
        <p14:creationId xmlns:p14="http://schemas.microsoft.com/office/powerpoint/2010/main" val="3695642851"/>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latinLnBrk="0" hangingPunct="1">
        <a:lnSpc>
          <a:spcPct val="100000"/>
        </a:lnSpc>
        <a:spcBef>
          <a:spcPct val="0"/>
        </a:spcBef>
        <a:buNone/>
        <a:defRPr sz="4000" kern="1200">
          <a:solidFill>
            <a:schemeClr val="tx1"/>
          </a:solidFill>
          <a:latin typeface="Rockwell" panose="02060603020205020403" pitchFamily="18" charset="0"/>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3850" y="313366"/>
            <a:ext cx="10972800" cy="118872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3850" y="1663855"/>
            <a:ext cx="10972800" cy="390721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descr="Blue footer bar with SCDE logo">
            <a:extLst>
              <a:ext uri="{FF2B5EF4-FFF2-40B4-BE49-F238E27FC236}">
                <a16:creationId xmlns:a16="http://schemas.microsoft.com/office/drawing/2014/main" id="{62442358-C38F-4B24-A444-2C64ABDA2DC4}"/>
              </a:ext>
              <a:ext uri="{C183D7F6-B498-43B3-948B-1728B52AA6E4}">
                <adec:decorative xmlns:adec="http://schemas.microsoft.com/office/drawing/2017/decorative" val="0"/>
              </a:ext>
            </a:extLst>
          </p:cNvPr>
          <p:cNvSpPr/>
          <p:nvPr userDrawn="1"/>
        </p:nvSpPr>
        <p:spPr>
          <a:xfrm>
            <a:off x="0" y="5753953"/>
            <a:ext cx="12192000" cy="914400"/>
          </a:xfrm>
          <a:prstGeom prst="rect">
            <a:avLst/>
          </a:prstGeom>
          <a:solidFill>
            <a:srgbClr val="565B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Blue SCDE logo in footer">
            <a:extLst>
              <a:ext uri="{FF2B5EF4-FFF2-40B4-BE49-F238E27FC236}">
                <a16:creationId xmlns:a16="http://schemas.microsoft.com/office/drawing/2014/main" id="{EE99E7F9-0318-4194-AB0A-1FA5AF799B6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06366" y="5662513"/>
            <a:ext cx="1118153" cy="1097280"/>
          </a:xfrm>
          <a:prstGeom prst="rect">
            <a:avLst/>
          </a:prstGeom>
        </p:spPr>
      </p:pic>
    </p:spTree>
    <p:extLst>
      <p:ext uri="{BB962C8B-B14F-4D97-AF65-F5344CB8AC3E}">
        <p14:creationId xmlns:p14="http://schemas.microsoft.com/office/powerpoint/2010/main" val="215265405"/>
      </p:ext>
    </p:extLst>
  </p:cSld>
  <p:clrMap bg1="lt1" tx1="dk1" bg2="lt2" tx2="dk2" accent1="accent1" accent2="accent2" accent3="accent3" accent4="accent4" accent5="accent5" accent6="accent6" hlink="hlink" folHlink="folHlink"/>
  <p:sldLayoutIdLst>
    <p:sldLayoutId id="2147483669" r:id="rId1"/>
    <p:sldLayoutId id="2147483667" r:id="rId2"/>
  </p:sldLayoutIdLst>
  <p:txStyles>
    <p:titleStyle>
      <a:lvl1pPr algn="l" defTabSz="914400" rtl="0" eaLnBrk="1" latinLnBrk="0" hangingPunct="1">
        <a:lnSpc>
          <a:spcPct val="90000"/>
        </a:lnSpc>
        <a:spcBef>
          <a:spcPct val="0"/>
        </a:spcBef>
        <a:buNone/>
        <a:defRPr sz="4000" kern="1200">
          <a:solidFill>
            <a:schemeClr val="tx1"/>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s://ed.sc.gov/state-board/state-board-of-education/about-state-board/regulations-table-of-contents/sbe-regulation-43-274-student-attendance-absences-and-excuses/"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cdhec.gov/sites/default/files/Library/CR-010752.pdf"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hyperlink" Target="https://www.ed.sc.gov/newsroom/school-district-memoranda-archive/cerdep-and-kindergarten-start-date-waiver/cerdep-and-kindergarten-start-date-waiver-memo/"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hyperlink" Target="https://www.ed.sc.gov/newsroom/school-district-memoranda-archive/discipline-and-attendance-data-collection-training-opportunities2/discipline-and-attendance-data-collection-training-opportunities-memo/" TargetMode="External"/><Relationship Id="rId2" Type="http://schemas.openxmlformats.org/officeDocument/2006/relationships/hyperlink" Target="https://forms.office.com/pages/responsepage.aspx?id=xeIEJ_Upfk-5HL1W8GhZlcAUraU-_edNpKHegIztCLRUMVBaMk5OUUdZQjZYRjRQQ0VBV0cxNFROQy4u" TargetMode="External"/><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0.xml.rels><?xml version="1.0" encoding="UTF-8" standalone="yes"?>
<Relationships xmlns="http://schemas.openxmlformats.org/package/2006/relationships"><Relationship Id="rId3" Type="http://schemas.openxmlformats.org/officeDocument/2006/relationships/hyperlink" Target="https://forms.office.com/r/CZNCmHj29i"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81.xml.rels><?xml version="1.0" encoding="UTF-8" standalone="yes"?>
<Relationships xmlns="http://schemas.openxmlformats.org/package/2006/relationships"><Relationship Id="rId2" Type="http://schemas.openxmlformats.org/officeDocument/2006/relationships/hyperlink" Target="https://us06web.zoom.us/meeting/register/tZ0ucO2vrj4vG9zuottUnrQlpOt8IEvX0TJZ" TargetMode="Externa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hyperlink" Target="https://www.ed.sc.gov/newsroom/school-district-memoranda-archive/blended-diploma-planning-institutes/blended-diploma-planning-institutes-memo/" TargetMode="External"/><Relationship Id="rId2" Type="http://schemas.openxmlformats.org/officeDocument/2006/relationships/image" Target="../media/image44.png"/><Relationship Id="rId1" Type="http://schemas.openxmlformats.org/officeDocument/2006/relationships/slideLayout" Target="../slideLayouts/slideLayout6.xml"/><Relationship Id="rId4" Type="http://schemas.openxmlformats.org/officeDocument/2006/relationships/hyperlink" Target="https://dropoutprevention.org/the-south-carolina-diploma-planning-institute/" TargetMode="External"/></Relationships>
</file>

<file path=ppt/slides/_rels/slide83.xml.rels><?xml version="1.0" encoding="UTF-8" standalone="yes"?>
<Relationships xmlns="http://schemas.openxmlformats.org/package/2006/relationships"><Relationship Id="rId3" Type="http://schemas.openxmlformats.org/officeDocument/2006/relationships/hyperlink" Target="https://www.attendanceworks.org/" TargetMode="External"/><Relationship Id="rId2" Type="http://schemas.openxmlformats.org/officeDocument/2006/relationships/hyperlink" Target="https://awareness.attendanceworks.org/resources/promotional-materials/2020-badges/" TargetMode="External"/><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45.png"/></Relationships>
</file>

<file path=ppt/slides/_rels/slide84.xml.rels><?xml version="1.0" encoding="UTF-8" standalone="yes"?>
<Relationships xmlns="http://schemas.openxmlformats.org/package/2006/relationships"><Relationship Id="rId8" Type="http://schemas.openxmlformats.org/officeDocument/2006/relationships/hyperlink" Target="https://new.every1graduates.org/" TargetMode="External"/><Relationship Id="rId3" Type="http://schemas.openxmlformats.org/officeDocument/2006/relationships/hyperlink" Target="Attendance_Works_Using_Chronic_Absence_ExSumm_091919.pdf%20(attendanceworks.org)" TargetMode="External"/><Relationship Id="rId7" Type="http://schemas.openxmlformats.org/officeDocument/2006/relationships/hyperlink" Target="https://www.attendanceworks.org/"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hyperlink" Target="https://new.every1graduates.org/wp-content/uploads/2020/06/20190918_EGC_EWSManual_Final2.pdf" TargetMode="External"/><Relationship Id="rId5" Type="http://schemas.openxmlformats.org/officeDocument/2006/relationships/hyperlink" Target="https://www.attendanceworks.org/wp-content/uploads/2019/06/Blank-tiered-pyramid-worksheet-9.23.20.pdf" TargetMode="External"/><Relationship Id="rId4" Type="http://schemas.openxmlformats.org/officeDocument/2006/relationships/hyperlink" Target="https://www.attendanceworks.org/chronic-absence/addressing-chronic-absence/examples-of-tiered-practices/" TargetMode="External"/><Relationship Id="rId9" Type="http://schemas.openxmlformats.org/officeDocument/2006/relationships/hyperlink" Target="https://dropoutprevention.org/webcast/student-attendance-build-districtwide-trauma-informed-care/" TargetMode="External"/></Relationships>
</file>

<file path=ppt/slides/_rels/slide8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hyperlink" Target="Attendance-Playbook.5.23.pdf%20(future-ed.org)" TargetMode="External"/></Relationships>
</file>

<file path=ppt/slides/_rels/slide86.xml.rels><?xml version="1.0" encoding="UTF-8" standalone="yes"?>
<Relationships xmlns="http://schemas.openxmlformats.org/package/2006/relationships"><Relationship Id="rId3" Type="http://schemas.openxmlformats.org/officeDocument/2006/relationships/hyperlink" Target="https://nam10.safelinks.protection.outlook.com/?url=https%3A%2F%2Fwww.attendanceworks.org%2Fwp-content%2Fuploads%2F2019%2F06%2FList-of-Partners-2.16-22.docx&amp;data=04%7C01%7CAColeman%40ed.sc.gov%7C5c184005730b40ab0ad908da0cc4accf%7C2704e2c529f54f7eb91cbd56f0685995%7C0%7C0%7C637836337462161037%7CUnknown%7CTWFpbGZsb3d8eyJWIjoiMC4wLjAwMDAiLCJQIjoiV2luMzIiLCJBTiI6Ik1haWwiLCJXVCI6Mn0%3D%7C3000&amp;sdata=Pb6%2BLhODK9ktAgxO8Sy0wp1Bp4KtsGrmKccwsDdlwkg%3D&amp;reserved=0" TargetMode="External"/><Relationship Id="rId7" Type="http://schemas.openxmlformats.org/officeDocument/2006/relationships/hyperlink" Target="https://www.attendanceworks.org/resources/attendance-playbook/" TargetMode="External"/><Relationship Id="rId2" Type="http://schemas.openxmlformats.org/officeDocument/2006/relationships/hyperlink" Target="https://nam10.safelinks.protection.outlook.com/?url=https%3A%2F%2Fwww.attendanceworks.org%2Fresources%2Fyear-long-planning%2F&amp;data=04%7C01%7CAColeman%40ed.sc.gov%7C5c184005730b40ab0ad908da0cc4accf%7C2704e2c529f54f7eb91cbd56f0685995%7C0%7C0%7C637836337462161037%7CUnknown%7CTWFpbGZsb3d8eyJWIjoiMC4wLjAwMDAiLCJQIjoiV2luMzIiLCJBTiI6Ik1haWwiLCJXVCI6Mn0%3D%7C3000&amp;sdata=R88XRL1M%2FXefM1dmEIsLwv%2FSqw0QB0spmVtVHfq%2Bf%2FU%3D&amp;reserved=0" TargetMode="External"/><Relationship Id="rId1" Type="http://schemas.openxmlformats.org/officeDocument/2006/relationships/slideLayout" Target="../slideLayouts/slideLayout1.xml"/><Relationship Id="rId6" Type="http://schemas.openxmlformats.org/officeDocument/2006/relationships/hyperlink" Target="https://nam10.safelinks.protection.outlook.com/?url=https%3A%2F%2Fwww.attendanceworks.org%2Fwp-content%2Fuploads%2F2019%2F06%2FStrategies-for-Connecting-with-Students-and-Families-rev-8-27-20.pdf&amp;data=04%7C01%7CAColeman%40ed.sc.gov%7C5c184005730b40ab0ad908da0cc4accf%7C2704e2c529f54f7eb91cbd56f0685995%7C0%7C0%7C637836337462161037%7CUnknown%7CTWFpbGZsb3d8eyJWIjoiMC4wLjAwMDAiLCJQIjoiV2luMzIiLCJBTiI6Ik1haWwiLCJXVCI6Mn0%3D%7C3000&amp;sdata=k8mq1vVpH0Zimv1LMN%2B%2FhedGM2mJ7RdxT2bNHDrvPHQ%3D&amp;reserved=0" TargetMode="External"/><Relationship Id="rId5" Type="http://schemas.openxmlformats.org/officeDocument/2006/relationships/hyperlink" Target="https://nam10.safelinks.protection.outlook.com/?url=https%3A%2F%2Fwww.attendanceworks.org%2Fwp-content%2Fuploads%2F2019%2F06%2FPDSA-Plan-Do-Study-Act-worksheet-BLANK-v1.pdf&amp;data=04%7C01%7CAColeman%40ed.sc.gov%7C5c184005730b40ab0ad908da0cc4accf%7C2704e2c529f54f7eb91cbd56f0685995%7C0%7C0%7C637836337462161037%7CUnknown%7CTWFpbGZsb3d8eyJWIjoiMC4wLjAwMDAiLCJQIjoiV2luMzIiLCJBTiI6Ik1haWwiLCJXVCI6Mn0%3D%7C3000&amp;sdata=MwdzwN98AiTXDUhjQmcqDNcQHpwISNf1va02RBsretk%3D&amp;reserved=0" TargetMode="External"/><Relationship Id="rId4" Type="http://schemas.openxmlformats.org/officeDocument/2006/relationships/hyperlink" Target="https://nam10.safelinks.protection.outlook.com/?url=https%3A%2F%2Fwww.attendanceworks.org%2Fwp-content%2Fuploads%2F2019%2F06%2FPDSA-Plan-Do-Study-Act-worksheet-EXAMPLE-v1.pdf&amp;data=04%7C01%7CAColeman%40ed.sc.gov%7C5c184005730b40ab0ad908da0cc4accf%7C2704e2c529f54f7eb91cbd56f0685995%7C0%7C0%7C637836337462161037%7CUnknown%7CTWFpbGZsb3d8eyJWIjoiMC4wLjAwMDAiLCJQIjoiV2luMzIiLCJBTiI6Ik1haWwiLCJXVCI6Mn0%3D%7C3000&amp;sdata=USMYYYRgdKqXon%2FGMVowx%2FjXDPh6zOofmP2PI3ngi9M%3D&amp;reserved=0" TargetMode="External"/></Relationships>
</file>

<file path=ppt/slides/_rels/slide87.xml.rels><?xml version="1.0" encoding="UTF-8" standalone="yes"?>
<Relationships xmlns="http://schemas.openxmlformats.org/package/2006/relationships"><Relationship Id="rId3" Type="http://schemas.openxmlformats.org/officeDocument/2006/relationships/hyperlink" Target="https://www.attendanceworks.org/resources/toolkits/showing-up-matters-for-real/" TargetMode="External"/><Relationship Id="rId7" Type="http://schemas.openxmlformats.org/officeDocument/2006/relationships/hyperlink" Target="https://www.ojp.gov/pdffiles1/pr/217271.pdf" TargetMode="External"/><Relationship Id="rId2" Type="http://schemas.openxmlformats.org/officeDocument/2006/relationships/hyperlink" Target="https://assets-global.website-files.com/5d3725188825e071f1670246/5e50280ac2fdfdca9fdeeba0_Improving%20Attendance%20and%20Reducing%20Chronic%20Absenteeism.pdf" TargetMode="External"/><Relationship Id="rId1" Type="http://schemas.openxmlformats.org/officeDocument/2006/relationships/slideLayout" Target="../slideLayouts/slideLayout1.xml"/><Relationship Id="rId6" Type="http://schemas.openxmlformats.org/officeDocument/2006/relationships/hyperlink" Target="https://sc.edu/study/colleges_schools/law/centers/childrens_law/publications_and_resources/truancy_intervention_guide/" TargetMode="External"/><Relationship Id="rId5" Type="http://schemas.openxmlformats.org/officeDocument/2006/relationships/hyperlink" Target="https://www.attendanceworks.org/resources/attendance-playbook/" TargetMode="External"/><Relationship Id="rId4" Type="http://schemas.openxmlformats.org/officeDocument/2006/relationships/hyperlink" Target="https://www.future-ed.org/attendance-playbook/" TargetMode="External"/></Relationships>
</file>

<file path=ppt/slides/_rels/slide8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hyperlink" Target="mailto:attendance@ed.sc.gov" TargetMode="External"/><Relationship Id="rId2" Type="http://schemas.openxmlformats.org/officeDocument/2006/relationships/hyperlink" Target="mailto:discipline@ed.sc.gov" TargetMode="Externa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gif"/><Relationship Id="rId1" Type="http://schemas.openxmlformats.org/officeDocument/2006/relationships/slideLayout" Target="../slideLayouts/slideLayout5.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83B4AB93-D917-4A04-8C52-6AC72521C397}"/>
              </a:ext>
            </a:extLst>
          </p:cNvPr>
          <p:cNvSpPr>
            <a:spLocks noGrp="1"/>
          </p:cNvSpPr>
          <p:nvPr>
            <p:ph type="title"/>
          </p:nvPr>
        </p:nvSpPr>
        <p:spPr/>
        <p:txBody>
          <a:bodyPr/>
          <a:lstStyle/>
          <a:p>
            <a:r>
              <a:rPr lang="en-US" dirty="0"/>
              <a:t>Chronic Absenteeism</a:t>
            </a:r>
          </a:p>
        </p:txBody>
      </p:sp>
      <p:sp>
        <p:nvSpPr>
          <p:cNvPr id="10" name="Content Placeholder 9"/>
          <p:cNvSpPr>
            <a:spLocks noGrp="1"/>
          </p:cNvSpPr>
          <p:nvPr>
            <p:ph idx="1"/>
          </p:nvPr>
        </p:nvSpPr>
        <p:spPr>
          <a:xfrm>
            <a:off x="5276193" y="3104421"/>
            <a:ext cx="6351927" cy="1543050"/>
          </a:xfrm>
        </p:spPr>
        <p:txBody>
          <a:bodyPr>
            <a:normAutofit/>
          </a:bodyPr>
          <a:lstStyle/>
          <a:p>
            <a:pPr marL="0" indent="0" algn="ctr">
              <a:buNone/>
            </a:pPr>
            <a:r>
              <a:rPr lang="en-US" sz="2400" dirty="0">
                <a:latin typeface="Trebuchet MS" panose="020B0603020202020204" pitchFamily="34" charset="0"/>
              </a:rPr>
              <a:t>Aveene Coleman, Office of Student Support</a:t>
            </a:r>
          </a:p>
          <a:p>
            <a:pPr marL="0" indent="0" algn="ctr">
              <a:buNone/>
            </a:pPr>
            <a:r>
              <a:rPr lang="en-US" dirty="0"/>
              <a:t>September 5, 2023</a:t>
            </a:r>
            <a:endParaRPr lang="en-US" sz="2400" dirty="0">
              <a:latin typeface="Trebuchet MS" panose="020B0603020202020204" pitchFamily="34" charset="0"/>
            </a:endParaRPr>
          </a:p>
        </p:txBody>
      </p:sp>
    </p:spTree>
    <p:extLst>
      <p:ext uri="{BB962C8B-B14F-4D97-AF65-F5344CB8AC3E}">
        <p14:creationId xmlns:p14="http://schemas.microsoft.com/office/powerpoint/2010/main" val="2368745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38528-9589-4751-9BC2-FBFAAA7D25F5}"/>
              </a:ext>
            </a:extLst>
          </p:cNvPr>
          <p:cNvSpPr>
            <a:spLocks noGrp="1"/>
          </p:cNvSpPr>
          <p:nvPr>
            <p:ph type="title"/>
          </p:nvPr>
        </p:nvSpPr>
        <p:spPr/>
        <p:txBody>
          <a:bodyPr>
            <a:noAutofit/>
          </a:bodyPr>
          <a:lstStyle/>
          <a:p>
            <a:r>
              <a:rPr lang="en-US" dirty="0"/>
              <a:t>Chronic Absenteeism-Report Card</a:t>
            </a:r>
          </a:p>
        </p:txBody>
      </p:sp>
      <p:sp>
        <p:nvSpPr>
          <p:cNvPr id="3" name="Content Placeholder 2">
            <a:extLst>
              <a:ext uri="{FF2B5EF4-FFF2-40B4-BE49-F238E27FC236}">
                <a16:creationId xmlns:a16="http://schemas.microsoft.com/office/drawing/2014/main" id="{6D7D02BB-F696-4714-998D-93A85D4E3D62}"/>
              </a:ext>
            </a:extLst>
          </p:cNvPr>
          <p:cNvSpPr>
            <a:spLocks noGrp="1"/>
          </p:cNvSpPr>
          <p:nvPr>
            <p:ph idx="1"/>
          </p:nvPr>
        </p:nvSpPr>
        <p:spPr/>
        <p:txBody>
          <a:bodyPr>
            <a:normAutofit/>
          </a:bodyPr>
          <a:lstStyle/>
          <a:p>
            <a:pPr marL="0" indent="0">
              <a:buNone/>
            </a:pPr>
            <a:r>
              <a:rPr lang="en-US" sz="2000" dirty="0"/>
              <a:t>Additional Reporting Elements on the School Report Card for Chronic Absenteeism</a:t>
            </a:r>
          </a:p>
          <a:p>
            <a:pPr lvl="1"/>
            <a:r>
              <a:rPr lang="en-US" sz="2000" dirty="0"/>
              <a:t>Non-Economically Disadvantaged</a:t>
            </a:r>
          </a:p>
          <a:p>
            <a:pPr lvl="1"/>
            <a:r>
              <a:rPr lang="en-US" sz="2000" dirty="0"/>
              <a:t>Economically Disadvantaged</a:t>
            </a:r>
          </a:p>
          <a:p>
            <a:pPr lvl="1"/>
            <a:r>
              <a:rPr lang="en-US" sz="2000" dirty="0"/>
              <a:t>Migrant</a:t>
            </a:r>
          </a:p>
          <a:p>
            <a:pPr lvl="1"/>
            <a:r>
              <a:rPr lang="en-US" sz="2000" dirty="0"/>
              <a:t>Non-Disabled</a:t>
            </a:r>
          </a:p>
          <a:p>
            <a:pPr lvl="1"/>
            <a:r>
              <a:rPr lang="en-US" sz="2000" dirty="0"/>
              <a:t>Military Connected</a:t>
            </a:r>
          </a:p>
          <a:p>
            <a:pPr lvl="1"/>
            <a:r>
              <a:rPr lang="en-US" sz="2000" dirty="0"/>
              <a:t>Foster </a:t>
            </a:r>
          </a:p>
          <a:p>
            <a:endParaRPr lang="en-US" dirty="0"/>
          </a:p>
        </p:txBody>
      </p:sp>
    </p:spTree>
    <p:extLst>
      <p:ext uri="{BB962C8B-B14F-4D97-AF65-F5344CB8AC3E}">
        <p14:creationId xmlns:p14="http://schemas.microsoft.com/office/powerpoint/2010/main" val="1617182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595" y="365125"/>
            <a:ext cx="10972800" cy="1097280"/>
          </a:xfrm>
        </p:spPr>
        <p:txBody>
          <a:bodyPr anchor="ctr">
            <a:normAutofit/>
          </a:bodyPr>
          <a:lstStyle/>
          <a:p>
            <a:r>
              <a:rPr lang="en-US" dirty="0"/>
              <a:t>Chronic Absenteeism-Reporting</a:t>
            </a:r>
          </a:p>
        </p:txBody>
      </p:sp>
      <p:sp>
        <p:nvSpPr>
          <p:cNvPr id="9" name="Slide Number Placeholder 3">
            <a:extLst>
              <a:ext uri="{FF2B5EF4-FFF2-40B4-BE49-F238E27FC236}">
                <a16:creationId xmlns:a16="http://schemas.microsoft.com/office/drawing/2014/main" id="{9D2F1655-BD8F-4B03-AC55-92EB06142758}"/>
              </a:ext>
            </a:extLst>
          </p:cNvPr>
          <p:cNvSpPr>
            <a:spLocks noGrp="1"/>
          </p:cNvSpPr>
          <p:nvPr>
            <p:ph type="sldNum" sz="quarter" idx="12"/>
          </p:nvPr>
        </p:nvSpPr>
        <p:spPr/>
        <p:txBody>
          <a:bodyPr anchor="ctr">
            <a:normAutofit fontScale="25000" lnSpcReduction="20000"/>
          </a:bodyPr>
          <a:lstStyle/>
          <a:p>
            <a:pPr>
              <a:lnSpc>
                <a:spcPct val="90000"/>
              </a:lnSpc>
              <a:spcAft>
                <a:spcPts val="600"/>
              </a:spcAft>
            </a:pPr>
            <a:fld id="{2638198E-7845-4843-8114-6B9DA8FD3EF6}" type="slidenum">
              <a:rPr lang="en-US" sz="500" smtClean="0"/>
              <a:pPr>
                <a:lnSpc>
                  <a:spcPct val="90000"/>
                </a:lnSpc>
                <a:spcAft>
                  <a:spcPts val="600"/>
                </a:spcAft>
              </a:pPr>
              <a:t>11</a:t>
            </a:fld>
            <a:endParaRPr lang="en-US" sz="500" dirty="0"/>
          </a:p>
        </p:txBody>
      </p:sp>
      <p:graphicFrame>
        <p:nvGraphicFramePr>
          <p:cNvPr id="5" name="Content Placeholder 2" descr="Reporting students who are chronically absent at more than one school.">
            <a:extLst>
              <a:ext uri="{FF2B5EF4-FFF2-40B4-BE49-F238E27FC236}">
                <a16:creationId xmlns:a16="http://schemas.microsoft.com/office/drawing/2014/main" id="{2CFB7EDC-D48D-439F-8133-C025FED0BDCE}"/>
              </a:ext>
            </a:extLst>
          </p:cNvPr>
          <p:cNvGraphicFramePr>
            <a:graphicFrameLocks noGrp="1"/>
          </p:cNvGraphicFramePr>
          <p:nvPr>
            <p:ph idx="1"/>
            <p:extLst>
              <p:ext uri="{D42A27DB-BD31-4B8C-83A1-F6EECF244321}">
                <p14:modId xmlns:p14="http://schemas.microsoft.com/office/powerpoint/2010/main" val="1266587907"/>
              </p:ext>
            </p:extLst>
          </p:nvPr>
        </p:nvGraphicFramePr>
        <p:xfrm>
          <a:off x="586596" y="1665369"/>
          <a:ext cx="10972800" cy="39763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311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D2D8E6-1D36-C54E-3A18-FFA2207CAA34}"/>
              </a:ext>
            </a:extLst>
          </p:cNvPr>
          <p:cNvSpPr>
            <a:spLocks noGrp="1"/>
          </p:cNvSpPr>
          <p:nvPr>
            <p:ph type="title"/>
          </p:nvPr>
        </p:nvSpPr>
        <p:spPr/>
        <p:txBody>
          <a:bodyPr/>
          <a:lstStyle/>
          <a:p>
            <a:r>
              <a:rPr lang="en-US" dirty="0"/>
              <a:t>Attendance Codes Update	</a:t>
            </a:r>
          </a:p>
        </p:txBody>
      </p:sp>
      <p:sp>
        <p:nvSpPr>
          <p:cNvPr id="5" name="Content Placeholder 4">
            <a:extLst>
              <a:ext uri="{FF2B5EF4-FFF2-40B4-BE49-F238E27FC236}">
                <a16:creationId xmlns:a16="http://schemas.microsoft.com/office/drawing/2014/main" id="{1C2EA202-E45E-9EC7-1A14-94468822DF91}"/>
              </a:ext>
            </a:extLst>
          </p:cNvPr>
          <p:cNvSpPr>
            <a:spLocks noGrp="1"/>
          </p:cNvSpPr>
          <p:nvPr>
            <p:ph idx="1"/>
          </p:nvPr>
        </p:nvSpPr>
        <p:spPr/>
        <p:txBody>
          <a:bodyPr>
            <a:normAutofit lnSpcReduction="10000"/>
          </a:bodyPr>
          <a:lstStyle/>
          <a:p>
            <a:r>
              <a:rPr lang="en-US" dirty="0"/>
              <a:t>No New Attendance Codes for 2023-24</a:t>
            </a:r>
          </a:p>
          <a:p>
            <a:r>
              <a:rPr lang="en-US" dirty="0"/>
              <a:t>No changes to the following codes for the 2023-24 school year</a:t>
            </a:r>
          </a:p>
          <a:p>
            <a:pPr lvl="1"/>
            <a:r>
              <a:rPr lang="en-US" dirty="0"/>
              <a:t>SC-COVD</a:t>
            </a:r>
          </a:p>
          <a:p>
            <a:pPr lvl="1"/>
            <a:r>
              <a:rPr lang="en-US" dirty="0"/>
              <a:t>SC-VTP</a:t>
            </a:r>
          </a:p>
          <a:p>
            <a:r>
              <a:rPr lang="en-US" dirty="0"/>
              <a:t>Attendance Code Review</a:t>
            </a:r>
          </a:p>
          <a:p>
            <a:pPr lvl="1"/>
            <a:r>
              <a:rPr lang="en-US" dirty="0"/>
              <a:t>Medical Homebound Attendance Code-SC-HMBD</a:t>
            </a:r>
          </a:p>
          <a:p>
            <a:pPr lvl="1"/>
            <a:r>
              <a:rPr lang="en-US" dirty="0"/>
              <a:t>Homebased Attendance Code-SC-HBSD</a:t>
            </a:r>
          </a:p>
          <a:p>
            <a:pPr lvl="1"/>
            <a:r>
              <a:rPr lang="en-US" dirty="0"/>
              <a:t>Attendance Recovery Code-SC-REC</a:t>
            </a:r>
          </a:p>
        </p:txBody>
      </p:sp>
    </p:spTree>
    <p:extLst>
      <p:ext uri="{BB962C8B-B14F-4D97-AF65-F5344CB8AC3E}">
        <p14:creationId xmlns:p14="http://schemas.microsoft.com/office/powerpoint/2010/main" val="1591057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379186-EBA3-EC78-F569-5E34C4403A52}"/>
              </a:ext>
            </a:extLst>
          </p:cNvPr>
          <p:cNvSpPr>
            <a:spLocks noGrp="1"/>
          </p:cNvSpPr>
          <p:nvPr>
            <p:ph type="title"/>
          </p:nvPr>
        </p:nvSpPr>
        <p:spPr/>
        <p:txBody>
          <a:bodyPr/>
          <a:lstStyle/>
          <a:p>
            <a:r>
              <a:rPr lang="en-US" dirty="0"/>
              <a:t>Attendance Codes	</a:t>
            </a:r>
          </a:p>
        </p:txBody>
      </p:sp>
      <p:sp>
        <p:nvSpPr>
          <p:cNvPr id="5" name="Content Placeholder 4">
            <a:extLst>
              <a:ext uri="{FF2B5EF4-FFF2-40B4-BE49-F238E27FC236}">
                <a16:creationId xmlns:a16="http://schemas.microsoft.com/office/drawing/2014/main" id="{00263E5A-052D-A123-6FA5-87522C614979}"/>
              </a:ext>
            </a:extLst>
          </p:cNvPr>
          <p:cNvSpPr>
            <a:spLocks noGrp="1"/>
          </p:cNvSpPr>
          <p:nvPr>
            <p:ph idx="1"/>
          </p:nvPr>
        </p:nvSpPr>
        <p:spPr/>
        <p:txBody>
          <a:bodyPr/>
          <a:lstStyle/>
          <a:p>
            <a:r>
              <a:rPr lang="en-US" dirty="0"/>
              <a:t>Excused Parent Note-SC-PN</a:t>
            </a:r>
          </a:p>
          <a:p>
            <a:r>
              <a:rPr lang="en-US" dirty="0"/>
              <a:t>Unexcused Parent Note-SC-UEPN</a:t>
            </a:r>
          </a:p>
        </p:txBody>
      </p:sp>
    </p:spTree>
    <p:extLst>
      <p:ext uri="{BB962C8B-B14F-4D97-AF65-F5344CB8AC3E}">
        <p14:creationId xmlns:p14="http://schemas.microsoft.com/office/powerpoint/2010/main" val="480461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FC38FC-C1EE-4B97-DFEB-4A05B7AA06E4}"/>
              </a:ext>
            </a:extLst>
          </p:cNvPr>
          <p:cNvSpPr>
            <a:spLocks noGrp="1"/>
          </p:cNvSpPr>
          <p:nvPr>
            <p:ph type="title"/>
          </p:nvPr>
        </p:nvSpPr>
        <p:spPr/>
        <p:txBody>
          <a:bodyPr>
            <a:normAutofit/>
          </a:bodyPr>
          <a:lstStyle/>
          <a:p>
            <a:r>
              <a:rPr lang="en-US" dirty="0"/>
              <a:t>Approval of Absences in Excess of Ten Days</a:t>
            </a:r>
          </a:p>
        </p:txBody>
      </p:sp>
      <p:sp>
        <p:nvSpPr>
          <p:cNvPr id="5" name="Content Placeholder 4">
            <a:extLst>
              <a:ext uri="{FF2B5EF4-FFF2-40B4-BE49-F238E27FC236}">
                <a16:creationId xmlns:a16="http://schemas.microsoft.com/office/drawing/2014/main" id="{857F34F5-9FE0-8BBC-8B0C-87FD542C8517}"/>
              </a:ext>
            </a:extLst>
          </p:cNvPr>
          <p:cNvSpPr>
            <a:spLocks noGrp="1"/>
          </p:cNvSpPr>
          <p:nvPr>
            <p:ph idx="1"/>
          </p:nvPr>
        </p:nvSpPr>
        <p:spPr/>
        <p:txBody>
          <a:bodyPr>
            <a:normAutofit fontScale="92500" lnSpcReduction="20000"/>
          </a:bodyPr>
          <a:lstStyle/>
          <a:p>
            <a:pPr marL="0" indent="0">
              <a:buNone/>
            </a:pPr>
            <a:r>
              <a:rPr lang="en-US" dirty="0"/>
              <a:t>Approval of Absences in Excess of Ten Days and Approval of Credit (A) Approval or Disapproval of Absences The district board of trustees, or its designee, shall approve or disapprove any student’s absence in excess of ten days, </a:t>
            </a:r>
            <a:r>
              <a:rPr lang="en-US" dirty="0">
                <a:highlight>
                  <a:srgbClr val="FFFF00"/>
                </a:highlight>
              </a:rPr>
              <a:t>whether lawful</a:t>
            </a:r>
            <a:r>
              <a:rPr lang="en-US" dirty="0"/>
              <a:t>, </a:t>
            </a:r>
            <a:r>
              <a:rPr lang="en-US" dirty="0">
                <a:highlight>
                  <a:srgbClr val="FFFF00"/>
                </a:highlight>
              </a:rPr>
              <a:t>unlawful, or a combination thereof</a:t>
            </a:r>
            <a:r>
              <a:rPr lang="en-US" dirty="0"/>
              <a:t>, </a:t>
            </a:r>
            <a:r>
              <a:rPr lang="en-US" dirty="0">
                <a:highlight>
                  <a:srgbClr val="FFFF00"/>
                </a:highlight>
              </a:rPr>
              <a:t>for students in grades K-12.</a:t>
            </a:r>
            <a:r>
              <a:rPr lang="en-US" dirty="0"/>
              <a:t> For the purpose of awarding credit for the year, school districts must approve or disapprove absences in excess of ten days regardless as to whether those absences are lawful, unlawful, or a combination of the two.</a:t>
            </a:r>
            <a:r>
              <a:rPr lang="en-US" dirty="0">
                <a:hlinkClick r:id="rId2"/>
              </a:rPr>
              <a:t> </a:t>
            </a:r>
          </a:p>
          <a:p>
            <a:pPr marL="0" indent="0">
              <a:buNone/>
            </a:pPr>
            <a:r>
              <a:rPr lang="en-US" dirty="0">
                <a:hlinkClick r:id="rId2"/>
              </a:rPr>
              <a:t>SBE Regulation 43-274:Student Attendance (Absences and Excuses) (sc.gov)</a:t>
            </a:r>
            <a:endParaRPr lang="en-US" dirty="0"/>
          </a:p>
          <a:p>
            <a:pPr marL="0" indent="0">
              <a:buNone/>
            </a:pPr>
            <a:endParaRPr lang="en-US" dirty="0"/>
          </a:p>
        </p:txBody>
      </p:sp>
    </p:spTree>
    <p:extLst>
      <p:ext uri="{BB962C8B-B14F-4D97-AF65-F5344CB8AC3E}">
        <p14:creationId xmlns:p14="http://schemas.microsoft.com/office/powerpoint/2010/main" val="543996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EF2E2A-6AC0-AFFD-F13A-018E438C2B4B}"/>
              </a:ext>
            </a:extLst>
          </p:cNvPr>
          <p:cNvSpPr>
            <a:spLocks noGrp="1"/>
          </p:cNvSpPr>
          <p:nvPr>
            <p:ph type="title"/>
          </p:nvPr>
        </p:nvSpPr>
        <p:spPr/>
        <p:txBody>
          <a:bodyPr/>
          <a:lstStyle/>
          <a:p>
            <a:r>
              <a:rPr lang="en-US" dirty="0"/>
              <a:t>Student Attendance-High School Credit</a:t>
            </a:r>
          </a:p>
        </p:txBody>
      </p:sp>
      <p:sp>
        <p:nvSpPr>
          <p:cNvPr id="5" name="Content Placeholder 4">
            <a:extLst>
              <a:ext uri="{FF2B5EF4-FFF2-40B4-BE49-F238E27FC236}">
                <a16:creationId xmlns:a16="http://schemas.microsoft.com/office/drawing/2014/main" id="{55714A91-9E1E-31BC-532A-D9031C31296C}"/>
              </a:ext>
            </a:extLst>
          </p:cNvPr>
          <p:cNvSpPr>
            <a:spLocks noGrp="1"/>
          </p:cNvSpPr>
          <p:nvPr>
            <p:ph idx="1"/>
          </p:nvPr>
        </p:nvSpPr>
        <p:spPr/>
        <p:txBody>
          <a:bodyPr>
            <a:normAutofit fontScale="70000" lnSpcReduction="20000"/>
          </a:bodyPr>
          <a:lstStyle/>
          <a:p>
            <a:pPr marL="0" indent="0">
              <a:buNone/>
            </a:pPr>
            <a:r>
              <a:rPr lang="en-US" dirty="0"/>
              <a:t>(B) High School Credit In order to receive one Carnegie unit of credit, a student must be in attendance at least 120 hours, per unit, regardless of the number of days missed, or must demonstrate proficiency as determined by the local school district. This exception to the 120-hour requirement is to be administered by local school districts on a case-by-case basis and only for students who have </a:t>
            </a:r>
            <a:r>
              <a:rPr lang="en-US" dirty="0">
                <a:highlight>
                  <a:srgbClr val="FFFF00"/>
                </a:highlight>
              </a:rPr>
              <a:t>excessive</a:t>
            </a:r>
            <a:r>
              <a:rPr lang="en-US" dirty="0"/>
              <a:t> </a:t>
            </a:r>
            <a:r>
              <a:rPr lang="en-US" dirty="0">
                <a:highlight>
                  <a:srgbClr val="FFFF00"/>
                </a:highlight>
              </a:rPr>
              <a:t>absences</a:t>
            </a:r>
            <a:r>
              <a:rPr lang="en-US" dirty="0"/>
              <a:t> that have </a:t>
            </a:r>
            <a:r>
              <a:rPr lang="en-US" dirty="0">
                <a:highlight>
                  <a:srgbClr val="FFFF00"/>
                </a:highlight>
              </a:rPr>
              <a:t>been approved by the local school board</a:t>
            </a:r>
            <a:r>
              <a:rPr lang="en-US" dirty="0"/>
              <a:t>. General request for proficiency-based credit must be made through the process described in Regulation 43-234. </a:t>
            </a:r>
            <a:r>
              <a:rPr lang="en-US" dirty="0">
                <a:highlight>
                  <a:srgbClr val="FFFF00"/>
                </a:highlight>
              </a:rPr>
              <a:t>Students whose absences are approved should be allowed to make up any work missed in order to satisfy this requirement. Local school boards should develop policies governing student absences giving appropriate consideration to unique situations that may arise within their districts when students do not meet the minimum attendance requirements. </a:t>
            </a:r>
            <a:r>
              <a:rPr lang="en-US" dirty="0"/>
              <a:t>Therefore, districts should allow students, whose excessive absences are approved in part 1 of this section, to make-up work missed to satisfy this requirement.</a:t>
            </a:r>
          </a:p>
        </p:txBody>
      </p:sp>
    </p:spTree>
    <p:extLst>
      <p:ext uri="{BB962C8B-B14F-4D97-AF65-F5344CB8AC3E}">
        <p14:creationId xmlns:p14="http://schemas.microsoft.com/office/powerpoint/2010/main" val="423882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13D10-D2F6-48CC-ABFA-7C5076EE291A}"/>
              </a:ext>
            </a:extLst>
          </p:cNvPr>
          <p:cNvSpPr>
            <a:spLocks noGrp="1"/>
          </p:cNvSpPr>
          <p:nvPr>
            <p:ph type="title"/>
          </p:nvPr>
        </p:nvSpPr>
        <p:spPr>
          <a:xfrm>
            <a:off x="536713" y="523612"/>
            <a:ext cx="9616382" cy="1188720"/>
          </a:xfrm>
        </p:spPr>
        <p:txBody>
          <a:bodyPr/>
          <a:lstStyle/>
          <a:p>
            <a:r>
              <a:rPr lang="en-US" dirty="0"/>
              <a:t>Chronic Absenteeism Scenario</a:t>
            </a:r>
          </a:p>
        </p:txBody>
      </p:sp>
      <p:sp>
        <p:nvSpPr>
          <p:cNvPr id="3" name="Content Placeholder 2">
            <a:extLst>
              <a:ext uri="{FF2B5EF4-FFF2-40B4-BE49-F238E27FC236}">
                <a16:creationId xmlns:a16="http://schemas.microsoft.com/office/drawing/2014/main" id="{A1A3D0BB-2739-4317-A5A1-B35C988F2E1A}"/>
              </a:ext>
            </a:extLst>
          </p:cNvPr>
          <p:cNvSpPr>
            <a:spLocks noGrp="1"/>
          </p:cNvSpPr>
          <p:nvPr>
            <p:ph idx="1"/>
          </p:nvPr>
        </p:nvSpPr>
        <p:spPr>
          <a:xfrm>
            <a:off x="739355" y="1712332"/>
            <a:ext cx="9616382" cy="4212625"/>
          </a:xfrm>
        </p:spPr>
        <p:txBody>
          <a:bodyPr>
            <a:normAutofit lnSpcReduction="10000"/>
          </a:bodyPr>
          <a:lstStyle/>
          <a:p>
            <a:pPr marL="0" indent="0">
              <a:buNone/>
            </a:pPr>
            <a:r>
              <a:rPr lang="en-US" dirty="0"/>
              <a:t>The student misses the following days:</a:t>
            </a:r>
          </a:p>
          <a:p>
            <a:pPr lvl="1"/>
            <a:r>
              <a:rPr lang="en-US" dirty="0"/>
              <a:t>5 days unexcused </a:t>
            </a:r>
          </a:p>
          <a:p>
            <a:pPr lvl="1"/>
            <a:r>
              <a:rPr lang="en-US" dirty="0"/>
              <a:t>5 days out of school suspension</a:t>
            </a:r>
          </a:p>
          <a:p>
            <a:pPr lvl="1"/>
            <a:r>
              <a:rPr lang="en-US" dirty="0"/>
              <a:t>5 days excused </a:t>
            </a:r>
          </a:p>
          <a:p>
            <a:pPr lvl="1"/>
            <a:r>
              <a:rPr lang="en-US" dirty="0"/>
              <a:t>3 days the student did not attend 50 percent of their scheduled school day </a:t>
            </a:r>
          </a:p>
          <a:p>
            <a:pPr marL="0" indent="0">
              <a:buNone/>
            </a:pPr>
            <a:r>
              <a:rPr lang="en-US" dirty="0"/>
              <a:t>Will the student be reported as chronically absent?</a:t>
            </a:r>
          </a:p>
          <a:p>
            <a:pPr marL="514350" indent="-514350">
              <a:buAutoNum type="alphaUcPeriod"/>
            </a:pPr>
            <a:r>
              <a:rPr lang="en-US" dirty="0"/>
              <a:t>Yes</a:t>
            </a:r>
          </a:p>
          <a:p>
            <a:pPr marL="514350" indent="-514350">
              <a:buAutoNum type="alphaUcPeriod"/>
            </a:pPr>
            <a:r>
              <a:rPr lang="en-US" dirty="0"/>
              <a:t> No</a:t>
            </a:r>
          </a:p>
        </p:txBody>
      </p:sp>
    </p:spTree>
    <p:extLst>
      <p:ext uri="{BB962C8B-B14F-4D97-AF65-F5344CB8AC3E}">
        <p14:creationId xmlns:p14="http://schemas.microsoft.com/office/powerpoint/2010/main" val="349060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595" y="365125"/>
            <a:ext cx="10972800" cy="1097280"/>
          </a:xfrm>
        </p:spPr>
        <p:txBody>
          <a:bodyPr vert="horz" lIns="91440" tIns="45720" rIns="91440" bIns="45720" rtlCol="0" anchor="ctr">
            <a:normAutofit/>
          </a:bodyPr>
          <a:lstStyle/>
          <a:p>
            <a:pPr>
              <a:defRPr/>
            </a:pPr>
            <a:r>
              <a:rPr lang="en-US" altLang="en-US" dirty="0"/>
              <a:t>SCDE Standardized Attendance Codes</a:t>
            </a:r>
            <a:endParaRPr lang="en-US" dirty="0"/>
          </a:p>
        </p:txBody>
      </p:sp>
      <p:graphicFrame>
        <p:nvGraphicFramePr>
          <p:cNvPr id="4" name="Table 3"/>
          <p:cNvGraphicFramePr>
            <a:graphicFrameLocks noGrp="1"/>
          </p:cNvGraphicFramePr>
          <p:nvPr/>
        </p:nvGraphicFramePr>
        <p:xfrm>
          <a:off x="923462" y="1665369"/>
          <a:ext cx="10299070" cy="3976316"/>
        </p:xfrm>
        <a:graphic>
          <a:graphicData uri="http://schemas.openxmlformats.org/drawingml/2006/table">
            <a:tbl>
              <a:tblPr firstRow="1" firstCol="1" bandRow="1">
                <a:tableStyleId>{9D7B26C5-4107-4FEC-AEDC-1716B250A1EF}</a:tableStyleId>
              </a:tblPr>
              <a:tblGrid>
                <a:gridCol w="3748530">
                  <a:extLst>
                    <a:ext uri="{9D8B030D-6E8A-4147-A177-3AD203B41FA5}">
                      <a16:colId xmlns:a16="http://schemas.microsoft.com/office/drawing/2014/main" val="20000"/>
                    </a:ext>
                  </a:extLst>
                </a:gridCol>
                <a:gridCol w="1544349">
                  <a:extLst>
                    <a:ext uri="{9D8B030D-6E8A-4147-A177-3AD203B41FA5}">
                      <a16:colId xmlns:a16="http://schemas.microsoft.com/office/drawing/2014/main" val="20001"/>
                    </a:ext>
                  </a:extLst>
                </a:gridCol>
                <a:gridCol w="2094038">
                  <a:extLst>
                    <a:ext uri="{9D8B030D-6E8A-4147-A177-3AD203B41FA5}">
                      <a16:colId xmlns:a16="http://schemas.microsoft.com/office/drawing/2014/main" val="20002"/>
                    </a:ext>
                  </a:extLst>
                </a:gridCol>
                <a:gridCol w="2912153">
                  <a:extLst>
                    <a:ext uri="{9D8B030D-6E8A-4147-A177-3AD203B41FA5}">
                      <a16:colId xmlns:a16="http://schemas.microsoft.com/office/drawing/2014/main" val="20003"/>
                    </a:ext>
                  </a:extLst>
                </a:gridCol>
              </a:tblGrid>
              <a:tr h="224112">
                <a:tc>
                  <a:txBody>
                    <a:bodyPr/>
                    <a:lstStyle/>
                    <a:p>
                      <a:pPr marL="0" marR="0">
                        <a:spcBef>
                          <a:spcPts val="0"/>
                        </a:spcBef>
                        <a:spcAft>
                          <a:spcPts val="0"/>
                        </a:spcAft>
                      </a:pPr>
                      <a:r>
                        <a:rPr lang="en-US" sz="1200" dirty="0">
                          <a:solidFill>
                            <a:schemeClr val="tx1"/>
                          </a:solidFill>
                          <a:effectLst/>
                        </a:rPr>
                        <a:t>Description</a:t>
                      </a:r>
                      <a:endParaRPr lang="en-US" sz="1200" dirty="0">
                        <a:solidFill>
                          <a:schemeClr val="tx1"/>
                        </a:solidFill>
                        <a:effectLst/>
                        <a:latin typeface="Times New Roman"/>
                        <a:ea typeface="Calibri"/>
                        <a:cs typeface="Times New Roman"/>
                      </a:endParaRPr>
                    </a:p>
                  </a:txBody>
                  <a:tcPr marL="73716" marR="73716" marT="0" marB="0"/>
                </a:tc>
                <a:tc>
                  <a:txBody>
                    <a:bodyPr/>
                    <a:lstStyle/>
                    <a:p>
                      <a:pPr marL="0" marR="0">
                        <a:spcBef>
                          <a:spcPts val="0"/>
                        </a:spcBef>
                        <a:spcAft>
                          <a:spcPts val="0"/>
                        </a:spcAft>
                      </a:pPr>
                      <a:r>
                        <a:rPr lang="en-US" sz="1200" dirty="0">
                          <a:solidFill>
                            <a:schemeClr val="tx1"/>
                          </a:solidFill>
                          <a:effectLst/>
                        </a:rPr>
                        <a:t>Presence Status</a:t>
                      </a:r>
                      <a:endParaRPr lang="en-US" sz="1200" dirty="0">
                        <a:solidFill>
                          <a:schemeClr val="tx1"/>
                        </a:solidFill>
                        <a:effectLst/>
                        <a:latin typeface="Times New Roman"/>
                        <a:ea typeface="Calibri"/>
                        <a:cs typeface="Times New Roman"/>
                      </a:endParaRPr>
                    </a:p>
                  </a:txBody>
                  <a:tcPr marL="73716" marR="73716" marT="0" marB="0"/>
                </a:tc>
                <a:tc>
                  <a:txBody>
                    <a:bodyPr/>
                    <a:lstStyle/>
                    <a:p>
                      <a:pPr marL="0" marR="0">
                        <a:spcBef>
                          <a:spcPts val="0"/>
                        </a:spcBef>
                        <a:spcAft>
                          <a:spcPts val="0"/>
                        </a:spcAft>
                      </a:pPr>
                      <a:r>
                        <a:rPr lang="en-US" sz="1200" dirty="0">
                          <a:solidFill>
                            <a:schemeClr val="tx1"/>
                          </a:solidFill>
                          <a:effectLst/>
                        </a:rPr>
                        <a:t>Code</a:t>
                      </a:r>
                      <a:endParaRPr lang="en-US" sz="1200" dirty="0">
                        <a:solidFill>
                          <a:schemeClr val="tx1"/>
                        </a:solidFill>
                        <a:effectLst/>
                        <a:latin typeface="Times New Roman"/>
                        <a:ea typeface="Calibri"/>
                        <a:cs typeface="Times New Roman"/>
                      </a:endParaRPr>
                    </a:p>
                  </a:txBody>
                  <a:tcPr marL="73716" marR="73716" marT="0" marB="0"/>
                </a:tc>
                <a:tc>
                  <a:txBody>
                    <a:bodyPr/>
                    <a:lstStyle/>
                    <a:p>
                      <a:pPr marL="0" marR="0">
                        <a:spcBef>
                          <a:spcPts val="0"/>
                        </a:spcBef>
                        <a:spcAft>
                          <a:spcPts val="0"/>
                        </a:spcAft>
                      </a:pPr>
                      <a:r>
                        <a:rPr lang="en-US" sz="1200" dirty="0">
                          <a:solidFill>
                            <a:schemeClr val="tx1"/>
                          </a:solidFill>
                          <a:effectLst/>
                        </a:rPr>
                        <a:t>Code Category</a:t>
                      </a:r>
                      <a:endParaRPr lang="en-US" sz="1200" dirty="0">
                        <a:solidFill>
                          <a:schemeClr val="tx1"/>
                        </a:solidFill>
                        <a:effectLst/>
                        <a:latin typeface="Times New Roman"/>
                        <a:ea typeface="Calibri"/>
                        <a:cs typeface="Times New Roman"/>
                      </a:endParaRPr>
                    </a:p>
                  </a:txBody>
                  <a:tcPr marL="73716" marR="73716" marT="0" marB="0"/>
                </a:tc>
                <a:extLst>
                  <a:ext uri="{0D108BD9-81ED-4DB2-BD59-A6C34878D82A}">
                    <a16:rowId xmlns:a16="http://schemas.microsoft.com/office/drawing/2014/main" val="10000"/>
                  </a:ext>
                </a:extLst>
              </a:tr>
              <a:tr h="234565">
                <a:tc>
                  <a:txBody>
                    <a:bodyPr/>
                    <a:lstStyle/>
                    <a:p>
                      <a:pPr marL="0" marR="0" lvl="0" indent="0">
                        <a:lnSpc>
                          <a:spcPct val="115000"/>
                        </a:lnSpc>
                        <a:spcBef>
                          <a:spcPts val="0"/>
                        </a:spcBef>
                        <a:spcAft>
                          <a:spcPts val="0"/>
                        </a:spcAft>
                        <a:buFont typeface="+mj-lt"/>
                        <a:buNone/>
                      </a:pPr>
                      <a:r>
                        <a:rPr lang="en-US" sz="1200" dirty="0">
                          <a:solidFill>
                            <a:schemeClr val="tx1"/>
                          </a:solidFill>
                          <a:effectLst/>
                        </a:rPr>
                        <a:t>Present</a:t>
                      </a:r>
                      <a:endParaRPr lang="en-US" sz="1200" dirty="0">
                        <a:solidFill>
                          <a:schemeClr val="tx1"/>
                        </a:solidFill>
                        <a:effectLst/>
                        <a:latin typeface="Times New Roman"/>
                        <a:ea typeface="Calibri"/>
                        <a:cs typeface="Times New Roman"/>
                      </a:endParaRPr>
                    </a:p>
                  </a:txBody>
                  <a:tcPr marL="73716" marR="73716" marT="0" marB="0"/>
                </a:tc>
                <a:tc>
                  <a:txBody>
                    <a:bodyPr/>
                    <a:lstStyle/>
                    <a:p>
                      <a:pPr marL="0" marR="0">
                        <a:spcBef>
                          <a:spcPts val="0"/>
                        </a:spcBef>
                        <a:spcAft>
                          <a:spcPts val="0"/>
                        </a:spcAft>
                      </a:pPr>
                      <a:r>
                        <a:rPr lang="en-US" sz="1200" dirty="0">
                          <a:solidFill>
                            <a:srgbClr val="C00000"/>
                          </a:solidFill>
                          <a:effectLst/>
                        </a:rPr>
                        <a:t>Present</a:t>
                      </a:r>
                      <a:endParaRPr lang="en-US" sz="1200" dirty="0">
                        <a:solidFill>
                          <a:srgbClr val="C00000"/>
                        </a:solidFill>
                        <a:effectLst/>
                        <a:latin typeface="Times New Roman"/>
                        <a:ea typeface="Calibri"/>
                        <a:cs typeface="Times New Roman"/>
                      </a:endParaRPr>
                    </a:p>
                  </a:txBody>
                  <a:tcPr marL="73716" marR="73716" marT="0" marB="0"/>
                </a:tc>
                <a:tc>
                  <a:txBody>
                    <a:bodyPr/>
                    <a:lstStyle/>
                    <a:p>
                      <a:pPr marL="0" marR="0">
                        <a:spcBef>
                          <a:spcPts val="0"/>
                        </a:spcBef>
                        <a:spcAft>
                          <a:spcPts val="0"/>
                        </a:spcAft>
                      </a:pPr>
                      <a:r>
                        <a:rPr lang="en-US" sz="1200" dirty="0">
                          <a:solidFill>
                            <a:schemeClr val="tx1"/>
                          </a:solidFill>
                          <a:effectLst/>
                        </a:rPr>
                        <a:t>Blank</a:t>
                      </a:r>
                      <a:endParaRPr lang="en-US" sz="1200" dirty="0">
                        <a:solidFill>
                          <a:schemeClr val="tx1"/>
                        </a:solidFill>
                        <a:effectLst/>
                        <a:latin typeface="Times New Roman"/>
                        <a:ea typeface="Calibri"/>
                        <a:cs typeface="Times New Roman"/>
                      </a:endParaRPr>
                    </a:p>
                  </a:txBody>
                  <a:tcPr marL="73716" marR="73716" marT="0" marB="0"/>
                </a:tc>
                <a:tc>
                  <a:txBody>
                    <a:bodyPr/>
                    <a:lstStyle/>
                    <a:p>
                      <a:pPr marL="0" marR="0">
                        <a:spcBef>
                          <a:spcPts val="0"/>
                        </a:spcBef>
                        <a:spcAft>
                          <a:spcPts val="0"/>
                        </a:spcAft>
                      </a:pPr>
                      <a:r>
                        <a:rPr lang="en-US" sz="1200" dirty="0">
                          <a:solidFill>
                            <a:schemeClr val="tx1"/>
                          </a:solidFill>
                          <a:effectLst/>
                        </a:rPr>
                        <a:t>Present</a:t>
                      </a:r>
                      <a:endParaRPr lang="en-US" sz="1200" dirty="0">
                        <a:solidFill>
                          <a:schemeClr val="tx1"/>
                        </a:solidFill>
                        <a:effectLst/>
                        <a:latin typeface="Times New Roman"/>
                        <a:ea typeface="Calibri"/>
                        <a:cs typeface="Times New Roman"/>
                      </a:endParaRPr>
                    </a:p>
                  </a:txBody>
                  <a:tcPr marL="73716" marR="73716" marT="0" marB="0"/>
                </a:tc>
                <a:extLst>
                  <a:ext uri="{0D108BD9-81ED-4DB2-BD59-A6C34878D82A}">
                    <a16:rowId xmlns:a16="http://schemas.microsoft.com/office/drawing/2014/main" val="10001"/>
                  </a:ext>
                </a:extLst>
              </a:tr>
              <a:tr h="234565">
                <a:tc>
                  <a:txBody>
                    <a:bodyPr/>
                    <a:lstStyle/>
                    <a:p>
                      <a:pPr marL="0" marR="0" lvl="0" indent="0">
                        <a:lnSpc>
                          <a:spcPct val="115000"/>
                        </a:lnSpc>
                        <a:spcBef>
                          <a:spcPts val="0"/>
                        </a:spcBef>
                        <a:spcAft>
                          <a:spcPts val="0"/>
                        </a:spcAft>
                        <a:buFont typeface="+mj-lt"/>
                        <a:buNone/>
                      </a:pPr>
                      <a:r>
                        <a:rPr lang="en-US" sz="1200" dirty="0">
                          <a:solidFill>
                            <a:schemeClr val="tx1"/>
                          </a:solidFill>
                          <a:effectLst/>
                        </a:rPr>
                        <a:t>Unexcused/Unverified</a:t>
                      </a:r>
                      <a:endParaRPr lang="en-US" sz="1200" dirty="0">
                        <a:solidFill>
                          <a:schemeClr val="tx1"/>
                        </a:solidFill>
                        <a:effectLst/>
                        <a:latin typeface="Times New Roman"/>
                        <a:ea typeface="Calibri"/>
                        <a:cs typeface="Times New Roman"/>
                      </a:endParaRPr>
                    </a:p>
                  </a:txBody>
                  <a:tcPr marL="73716" marR="73716" marT="0" marB="0"/>
                </a:tc>
                <a:tc>
                  <a:txBody>
                    <a:bodyPr/>
                    <a:lstStyle/>
                    <a:p>
                      <a:pPr marL="0" marR="0">
                        <a:spcBef>
                          <a:spcPts val="0"/>
                        </a:spcBef>
                        <a:spcAft>
                          <a:spcPts val="0"/>
                        </a:spcAft>
                      </a:pPr>
                      <a:r>
                        <a:rPr lang="en-US" sz="1200" dirty="0">
                          <a:solidFill>
                            <a:schemeClr val="tx1"/>
                          </a:solidFill>
                          <a:effectLst/>
                        </a:rPr>
                        <a:t>Absent</a:t>
                      </a:r>
                      <a:endParaRPr lang="en-US" sz="1200" dirty="0">
                        <a:solidFill>
                          <a:schemeClr val="tx1"/>
                        </a:solidFill>
                        <a:effectLst/>
                        <a:latin typeface="Times New Roman"/>
                        <a:ea typeface="Calibri"/>
                        <a:cs typeface="Times New Roman"/>
                      </a:endParaRPr>
                    </a:p>
                  </a:txBody>
                  <a:tcPr marL="73716" marR="73716" marT="0" marB="0"/>
                </a:tc>
                <a:tc>
                  <a:txBody>
                    <a:bodyPr/>
                    <a:lstStyle/>
                    <a:p>
                      <a:pPr marL="0" marR="0">
                        <a:spcBef>
                          <a:spcPts val="0"/>
                        </a:spcBef>
                        <a:spcAft>
                          <a:spcPts val="0"/>
                        </a:spcAft>
                      </a:pPr>
                      <a:r>
                        <a:rPr lang="en-US" sz="1200" dirty="0">
                          <a:solidFill>
                            <a:schemeClr val="tx1"/>
                          </a:solidFill>
                          <a:effectLst/>
                        </a:rPr>
                        <a:t>SC-UNEX</a:t>
                      </a:r>
                      <a:endParaRPr lang="en-US" sz="1200" dirty="0">
                        <a:solidFill>
                          <a:schemeClr val="tx1"/>
                        </a:solidFill>
                        <a:effectLst/>
                        <a:latin typeface="Times New Roman"/>
                        <a:ea typeface="Calibri"/>
                        <a:cs typeface="Times New Roman"/>
                      </a:endParaRPr>
                    </a:p>
                  </a:txBody>
                  <a:tcPr marL="73716" marR="73716" marT="0" marB="0"/>
                </a:tc>
                <a:tc>
                  <a:txBody>
                    <a:bodyPr/>
                    <a:lstStyle/>
                    <a:p>
                      <a:pPr marL="0" marR="0">
                        <a:spcBef>
                          <a:spcPts val="0"/>
                        </a:spcBef>
                        <a:spcAft>
                          <a:spcPts val="0"/>
                        </a:spcAft>
                      </a:pPr>
                      <a:r>
                        <a:rPr lang="en-US" sz="1200" dirty="0">
                          <a:solidFill>
                            <a:schemeClr val="tx1"/>
                          </a:solidFill>
                          <a:effectLst/>
                        </a:rPr>
                        <a:t>Unexcused</a:t>
                      </a:r>
                      <a:endParaRPr lang="en-US" sz="1200" dirty="0">
                        <a:solidFill>
                          <a:schemeClr val="tx1"/>
                        </a:solidFill>
                        <a:effectLst/>
                        <a:latin typeface="Times New Roman"/>
                        <a:ea typeface="Calibri"/>
                        <a:cs typeface="Times New Roman"/>
                      </a:endParaRPr>
                    </a:p>
                  </a:txBody>
                  <a:tcPr marL="73716" marR="73716" marT="0" marB="0"/>
                </a:tc>
                <a:extLst>
                  <a:ext uri="{0D108BD9-81ED-4DB2-BD59-A6C34878D82A}">
                    <a16:rowId xmlns:a16="http://schemas.microsoft.com/office/drawing/2014/main" val="10002"/>
                  </a:ext>
                </a:extLst>
              </a:tr>
              <a:tr h="234565">
                <a:tc>
                  <a:txBody>
                    <a:bodyPr/>
                    <a:lstStyle/>
                    <a:p>
                      <a:pPr marL="0" marR="0" lvl="0" indent="0">
                        <a:lnSpc>
                          <a:spcPct val="115000"/>
                        </a:lnSpc>
                        <a:spcBef>
                          <a:spcPts val="0"/>
                        </a:spcBef>
                        <a:spcAft>
                          <a:spcPts val="0"/>
                        </a:spcAft>
                        <a:buFont typeface="+mj-lt"/>
                        <a:buNone/>
                      </a:pPr>
                      <a:r>
                        <a:rPr lang="en-US" sz="1200" dirty="0">
                          <a:solidFill>
                            <a:schemeClr val="tx1"/>
                          </a:solidFill>
                          <a:effectLst/>
                        </a:rPr>
                        <a:t>Excused</a:t>
                      </a:r>
                      <a:endParaRPr lang="en-US" sz="1200" dirty="0">
                        <a:solidFill>
                          <a:schemeClr val="tx1"/>
                        </a:solidFill>
                        <a:effectLst/>
                        <a:latin typeface="Times New Roman"/>
                        <a:ea typeface="Calibri"/>
                        <a:cs typeface="Times New Roman"/>
                      </a:endParaRPr>
                    </a:p>
                  </a:txBody>
                  <a:tcPr marL="73716" marR="73716" marT="0" marB="0"/>
                </a:tc>
                <a:tc>
                  <a:txBody>
                    <a:bodyPr/>
                    <a:lstStyle/>
                    <a:p>
                      <a:pPr marL="0" marR="0">
                        <a:spcBef>
                          <a:spcPts val="0"/>
                        </a:spcBef>
                        <a:spcAft>
                          <a:spcPts val="0"/>
                        </a:spcAft>
                      </a:pPr>
                      <a:r>
                        <a:rPr lang="en-US" sz="1200" dirty="0">
                          <a:solidFill>
                            <a:schemeClr val="tx1"/>
                          </a:solidFill>
                          <a:effectLst/>
                        </a:rPr>
                        <a:t>Absent</a:t>
                      </a:r>
                      <a:endParaRPr lang="en-US" sz="1200" dirty="0">
                        <a:solidFill>
                          <a:schemeClr val="tx1"/>
                        </a:solidFill>
                        <a:effectLst/>
                        <a:latin typeface="Times New Roman"/>
                        <a:ea typeface="Calibri"/>
                        <a:cs typeface="Times New Roman"/>
                      </a:endParaRPr>
                    </a:p>
                  </a:txBody>
                  <a:tcPr marL="73716" marR="73716" marT="0" marB="0"/>
                </a:tc>
                <a:tc>
                  <a:txBody>
                    <a:bodyPr/>
                    <a:lstStyle/>
                    <a:p>
                      <a:pPr marL="0" marR="0">
                        <a:spcBef>
                          <a:spcPts val="0"/>
                        </a:spcBef>
                        <a:spcAft>
                          <a:spcPts val="0"/>
                        </a:spcAft>
                      </a:pPr>
                      <a:r>
                        <a:rPr lang="en-US" sz="1200" dirty="0">
                          <a:solidFill>
                            <a:schemeClr val="tx1"/>
                          </a:solidFill>
                          <a:effectLst/>
                        </a:rPr>
                        <a:t>SC-EX</a:t>
                      </a:r>
                      <a:endParaRPr lang="en-US" sz="1200" dirty="0">
                        <a:solidFill>
                          <a:schemeClr val="tx1"/>
                        </a:solidFill>
                        <a:effectLst/>
                        <a:latin typeface="Times New Roman"/>
                        <a:ea typeface="Calibri"/>
                        <a:cs typeface="Times New Roman"/>
                      </a:endParaRPr>
                    </a:p>
                  </a:txBody>
                  <a:tcPr marL="73716" marR="73716" marT="0" marB="0"/>
                </a:tc>
                <a:tc>
                  <a:txBody>
                    <a:bodyPr/>
                    <a:lstStyle/>
                    <a:p>
                      <a:pPr marL="0" marR="0">
                        <a:spcBef>
                          <a:spcPts val="0"/>
                        </a:spcBef>
                        <a:spcAft>
                          <a:spcPts val="0"/>
                        </a:spcAft>
                      </a:pPr>
                      <a:r>
                        <a:rPr lang="en-US" sz="1200" dirty="0">
                          <a:solidFill>
                            <a:schemeClr val="tx1"/>
                          </a:solidFill>
                          <a:effectLst/>
                        </a:rPr>
                        <a:t>Excused </a:t>
                      </a:r>
                      <a:endParaRPr lang="en-US" sz="1200" dirty="0">
                        <a:solidFill>
                          <a:schemeClr val="tx1"/>
                        </a:solidFill>
                        <a:effectLst/>
                        <a:latin typeface="Times New Roman"/>
                        <a:ea typeface="Calibri"/>
                        <a:cs typeface="Times New Roman"/>
                      </a:endParaRPr>
                    </a:p>
                  </a:txBody>
                  <a:tcPr marL="73716" marR="73716" marT="0" marB="0"/>
                </a:tc>
                <a:extLst>
                  <a:ext uri="{0D108BD9-81ED-4DB2-BD59-A6C34878D82A}">
                    <a16:rowId xmlns:a16="http://schemas.microsoft.com/office/drawing/2014/main" val="10003"/>
                  </a:ext>
                </a:extLst>
              </a:tr>
              <a:tr h="234565">
                <a:tc>
                  <a:txBody>
                    <a:bodyPr/>
                    <a:lstStyle/>
                    <a:p>
                      <a:pPr marL="0" marR="0" lvl="0" indent="0">
                        <a:lnSpc>
                          <a:spcPct val="115000"/>
                        </a:lnSpc>
                        <a:spcBef>
                          <a:spcPts val="0"/>
                        </a:spcBef>
                        <a:spcAft>
                          <a:spcPts val="0"/>
                        </a:spcAft>
                        <a:buFont typeface="+mj-lt"/>
                        <a:buNone/>
                      </a:pPr>
                      <a:r>
                        <a:rPr lang="en-US" sz="1200" dirty="0">
                          <a:solidFill>
                            <a:schemeClr val="tx1"/>
                          </a:solidFill>
                          <a:effectLst/>
                        </a:rPr>
                        <a:t>Principal Approved</a:t>
                      </a:r>
                      <a:endParaRPr lang="en-US" sz="1200" dirty="0">
                        <a:solidFill>
                          <a:schemeClr val="tx1"/>
                        </a:solidFill>
                        <a:effectLst/>
                        <a:latin typeface="Times New Roman"/>
                        <a:ea typeface="Calibri"/>
                        <a:cs typeface="Times New Roman"/>
                      </a:endParaRPr>
                    </a:p>
                  </a:txBody>
                  <a:tcPr marL="73716" marR="73716" marT="0" marB="0"/>
                </a:tc>
                <a:tc>
                  <a:txBody>
                    <a:bodyPr/>
                    <a:lstStyle/>
                    <a:p>
                      <a:pPr marL="0" marR="0">
                        <a:spcBef>
                          <a:spcPts val="0"/>
                        </a:spcBef>
                        <a:spcAft>
                          <a:spcPts val="0"/>
                        </a:spcAft>
                      </a:pPr>
                      <a:r>
                        <a:rPr lang="en-US" sz="1200" dirty="0">
                          <a:solidFill>
                            <a:schemeClr val="tx1"/>
                          </a:solidFill>
                          <a:effectLst/>
                        </a:rPr>
                        <a:t>Absent</a:t>
                      </a:r>
                      <a:endParaRPr lang="en-US" sz="1200" dirty="0">
                        <a:solidFill>
                          <a:schemeClr val="tx1"/>
                        </a:solidFill>
                        <a:effectLst/>
                        <a:latin typeface="Times New Roman"/>
                        <a:ea typeface="Calibri"/>
                        <a:cs typeface="Times New Roman"/>
                      </a:endParaRPr>
                    </a:p>
                  </a:txBody>
                  <a:tcPr marL="73716" marR="73716" marT="0" marB="0"/>
                </a:tc>
                <a:tc>
                  <a:txBody>
                    <a:bodyPr/>
                    <a:lstStyle/>
                    <a:p>
                      <a:pPr marL="0" marR="0">
                        <a:spcBef>
                          <a:spcPts val="0"/>
                        </a:spcBef>
                        <a:spcAft>
                          <a:spcPts val="0"/>
                        </a:spcAft>
                      </a:pPr>
                      <a:r>
                        <a:rPr lang="en-US" sz="1200" dirty="0">
                          <a:solidFill>
                            <a:schemeClr val="tx1"/>
                          </a:solidFill>
                          <a:effectLst/>
                        </a:rPr>
                        <a:t>SC-PA</a:t>
                      </a:r>
                      <a:endParaRPr lang="en-US" sz="1200" dirty="0">
                        <a:solidFill>
                          <a:schemeClr val="tx1"/>
                        </a:solidFill>
                        <a:effectLst/>
                        <a:latin typeface="Times New Roman"/>
                        <a:ea typeface="Calibri"/>
                        <a:cs typeface="Times New Roman"/>
                      </a:endParaRPr>
                    </a:p>
                  </a:txBody>
                  <a:tcPr marL="73716" marR="73716" marT="0" marB="0"/>
                </a:tc>
                <a:tc>
                  <a:txBody>
                    <a:bodyPr/>
                    <a:lstStyle/>
                    <a:p>
                      <a:pPr marL="0" marR="0">
                        <a:spcBef>
                          <a:spcPts val="0"/>
                        </a:spcBef>
                        <a:spcAft>
                          <a:spcPts val="0"/>
                        </a:spcAft>
                      </a:pPr>
                      <a:r>
                        <a:rPr lang="en-US" sz="1200" dirty="0">
                          <a:solidFill>
                            <a:schemeClr val="tx1"/>
                          </a:solidFill>
                          <a:effectLst/>
                        </a:rPr>
                        <a:t>Excused </a:t>
                      </a:r>
                      <a:endParaRPr lang="en-US" sz="1200" dirty="0">
                        <a:solidFill>
                          <a:schemeClr val="tx1"/>
                        </a:solidFill>
                        <a:effectLst/>
                        <a:latin typeface="Times New Roman"/>
                        <a:ea typeface="Calibri"/>
                        <a:cs typeface="Times New Roman"/>
                      </a:endParaRPr>
                    </a:p>
                  </a:txBody>
                  <a:tcPr marL="73716" marR="73716" marT="0" marB="0"/>
                </a:tc>
                <a:extLst>
                  <a:ext uri="{0D108BD9-81ED-4DB2-BD59-A6C34878D82A}">
                    <a16:rowId xmlns:a16="http://schemas.microsoft.com/office/drawing/2014/main" val="10004"/>
                  </a:ext>
                </a:extLst>
              </a:tr>
              <a:tr h="234565">
                <a:tc>
                  <a:txBody>
                    <a:bodyPr/>
                    <a:lstStyle/>
                    <a:p>
                      <a:pPr marL="0" marR="0" lvl="0" indent="0">
                        <a:lnSpc>
                          <a:spcPct val="115000"/>
                        </a:lnSpc>
                        <a:spcBef>
                          <a:spcPts val="0"/>
                        </a:spcBef>
                        <a:spcAft>
                          <a:spcPts val="0"/>
                        </a:spcAft>
                        <a:buFont typeface="+mj-lt"/>
                        <a:buNone/>
                      </a:pPr>
                      <a:r>
                        <a:rPr lang="en-US" sz="1200" dirty="0">
                          <a:solidFill>
                            <a:schemeClr val="tx1"/>
                          </a:solidFill>
                          <a:effectLst/>
                        </a:rPr>
                        <a:t>Medical</a:t>
                      </a:r>
                      <a:endParaRPr lang="en-US" sz="1200" dirty="0">
                        <a:solidFill>
                          <a:schemeClr val="tx1"/>
                        </a:solidFill>
                        <a:effectLst/>
                        <a:latin typeface="Times New Roman"/>
                        <a:ea typeface="Calibri"/>
                        <a:cs typeface="Times New Roman"/>
                      </a:endParaRPr>
                    </a:p>
                  </a:txBody>
                  <a:tcPr marL="73716" marR="73716" marT="0" marB="0"/>
                </a:tc>
                <a:tc>
                  <a:txBody>
                    <a:bodyPr/>
                    <a:lstStyle/>
                    <a:p>
                      <a:pPr marL="0" marR="0">
                        <a:spcBef>
                          <a:spcPts val="0"/>
                        </a:spcBef>
                        <a:spcAft>
                          <a:spcPts val="0"/>
                        </a:spcAft>
                      </a:pPr>
                      <a:r>
                        <a:rPr lang="en-US" sz="1200" dirty="0">
                          <a:solidFill>
                            <a:schemeClr val="tx1"/>
                          </a:solidFill>
                          <a:effectLst/>
                        </a:rPr>
                        <a:t>Absent</a:t>
                      </a:r>
                      <a:endParaRPr lang="en-US" sz="1200" dirty="0">
                        <a:solidFill>
                          <a:schemeClr val="tx1"/>
                        </a:solidFill>
                        <a:effectLst/>
                        <a:latin typeface="Times New Roman"/>
                        <a:ea typeface="Calibri"/>
                        <a:cs typeface="Times New Roman"/>
                      </a:endParaRPr>
                    </a:p>
                  </a:txBody>
                  <a:tcPr marL="73716" marR="73716" marT="0" marB="0"/>
                </a:tc>
                <a:tc>
                  <a:txBody>
                    <a:bodyPr/>
                    <a:lstStyle/>
                    <a:p>
                      <a:pPr marL="0" marR="0">
                        <a:spcBef>
                          <a:spcPts val="0"/>
                        </a:spcBef>
                        <a:spcAft>
                          <a:spcPts val="0"/>
                        </a:spcAft>
                      </a:pPr>
                      <a:r>
                        <a:rPr lang="en-US" sz="1200" dirty="0">
                          <a:solidFill>
                            <a:schemeClr val="tx1"/>
                          </a:solidFill>
                          <a:effectLst/>
                        </a:rPr>
                        <a:t>SC-MED</a:t>
                      </a:r>
                      <a:endParaRPr lang="en-US" sz="1200" dirty="0">
                        <a:solidFill>
                          <a:schemeClr val="tx1"/>
                        </a:solidFill>
                        <a:effectLst/>
                        <a:latin typeface="Times New Roman"/>
                        <a:ea typeface="Calibri"/>
                        <a:cs typeface="Times New Roman"/>
                      </a:endParaRPr>
                    </a:p>
                  </a:txBody>
                  <a:tcPr marL="73716" marR="73716" marT="0" marB="0"/>
                </a:tc>
                <a:tc>
                  <a:txBody>
                    <a:bodyPr/>
                    <a:lstStyle/>
                    <a:p>
                      <a:pPr marL="0" marR="0">
                        <a:spcBef>
                          <a:spcPts val="0"/>
                        </a:spcBef>
                        <a:spcAft>
                          <a:spcPts val="0"/>
                        </a:spcAft>
                      </a:pPr>
                      <a:r>
                        <a:rPr lang="en-US" sz="1200" dirty="0">
                          <a:solidFill>
                            <a:schemeClr val="tx1"/>
                          </a:solidFill>
                          <a:effectLst/>
                        </a:rPr>
                        <a:t>Excused </a:t>
                      </a:r>
                      <a:endParaRPr lang="en-US" sz="1200" dirty="0">
                        <a:solidFill>
                          <a:schemeClr val="tx1"/>
                        </a:solidFill>
                        <a:effectLst/>
                        <a:latin typeface="Times New Roman"/>
                        <a:ea typeface="Calibri"/>
                        <a:cs typeface="Times New Roman"/>
                      </a:endParaRPr>
                    </a:p>
                  </a:txBody>
                  <a:tcPr marL="73716" marR="73716" marT="0" marB="0"/>
                </a:tc>
                <a:extLst>
                  <a:ext uri="{0D108BD9-81ED-4DB2-BD59-A6C34878D82A}">
                    <a16:rowId xmlns:a16="http://schemas.microsoft.com/office/drawing/2014/main" val="10005"/>
                  </a:ext>
                </a:extLst>
              </a:tr>
              <a:tr h="234565">
                <a:tc>
                  <a:txBody>
                    <a:bodyPr/>
                    <a:lstStyle/>
                    <a:p>
                      <a:pPr marL="0" marR="0" lvl="0" indent="0">
                        <a:lnSpc>
                          <a:spcPct val="115000"/>
                        </a:lnSpc>
                        <a:spcBef>
                          <a:spcPts val="0"/>
                        </a:spcBef>
                        <a:spcAft>
                          <a:spcPts val="0"/>
                        </a:spcAft>
                        <a:buFont typeface="+mj-lt"/>
                        <a:buNone/>
                      </a:pPr>
                      <a:r>
                        <a:rPr lang="en-US" sz="1200" dirty="0">
                          <a:solidFill>
                            <a:schemeClr val="tx1"/>
                          </a:solidFill>
                          <a:effectLst/>
                        </a:rPr>
                        <a:t>Flu-Influenza</a:t>
                      </a:r>
                      <a:endParaRPr lang="en-US" sz="1200" dirty="0">
                        <a:solidFill>
                          <a:schemeClr val="tx1"/>
                        </a:solidFill>
                        <a:effectLst/>
                        <a:latin typeface="Times New Roman"/>
                        <a:ea typeface="Calibri"/>
                        <a:cs typeface="Times New Roman"/>
                      </a:endParaRPr>
                    </a:p>
                  </a:txBody>
                  <a:tcPr marL="73716" marR="73716" marT="0" marB="0"/>
                </a:tc>
                <a:tc>
                  <a:txBody>
                    <a:bodyPr/>
                    <a:lstStyle/>
                    <a:p>
                      <a:pPr marL="0" marR="0">
                        <a:spcBef>
                          <a:spcPts val="0"/>
                        </a:spcBef>
                        <a:spcAft>
                          <a:spcPts val="0"/>
                        </a:spcAft>
                      </a:pPr>
                      <a:r>
                        <a:rPr lang="en-US" sz="1200" dirty="0">
                          <a:solidFill>
                            <a:schemeClr val="tx1"/>
                          </a:solidFill>
                          <a:effectLst/>
                        </a:rPr>
                        <a:t>Absent</a:t>
                      </a:r>
                      <a:endParaRPr lang="en-US" sz="1200" dirty="0">
                        <a:solidFill>
                          <a:schemeClr val="tx1"/>
                        </a:solidFill>
                        <a:effectLst/>
                        <a:latin typeface="Times New Roman"/>
                        <a:ea typeface="Calibri"/>
                        <a:cs typeface="Times New Roman"/>
                      </a:endParaRPr>
                    </a:p>
                  </a:txBody>
                  <a:tcPr marL="73716" marR="73716" marT="0" marB="0"/>
                </a:tc>
                <a:tc>
                  <a:txBody>
                    <a:bodyPr/>
                    <a:lstStyle/>
                    <a:p>
                      <a:pPr marL="0" marR="0">
                        <a:spcBef>
                          <a:spcPts val="0"/>
                        </a:spcBef>
                        <a:spcAft>
                          <a:spcPts val="0"/>
                        </a:spcAft>
                      </a:pPr>
                      <a:r>
                        <a:rPr lang="en-US" sz="1200" dirty="0">
                          <a:solidFill>
                            <a:schemeClr val="tx1"/>
                          </a:solidFill>
                          <a:effectLst/>
                        </a:rPr>
                        <a:t>SC-FLU</a:t>
                      </a:r>
                      <a:endParaRPr lang="en-US" sz="1200" dirty="0">
                        <a:solidFill>
                          <a:schemeClr val="tx1"/>
                        </a:solidFill>
                        <a:effectLst/>
                        <a:latin typeface="Times New Roman"/>
                        <a:ea typeface="Calibri"/>
                        <a:cs typeface="Times New Roman"/>
                      </a:endParaRPr>
                    </a:p>
                  </a:txBody>
                  <a:tcPr marL="73716" marR="73716" marT="0" marB="0"/>
                </a:tc>
                <a:tc>
                  <a:txBody>
                    <a:bodyPr/>
                    <a:lstStyle/>
                    <a:p>
                      <a:pPr marL="0" marR="0">
                        <a:spcBef>
                          <a:spcPts val="0"/>
                        </a:spcBef>
                        <a:spcAft>
                          <a:spcPts val="0"/>
                        </a:spcAft>
                      </a:pPr>
                      <a:r>
                        <a:rPr lang="en-US" sz="1200" dirty="0">
                          <a:solidFill>
                            <a:schemeClr val="tx1"/>
                          </a:solidFill>
                          <a:effectLst/>
                        </a:rPr>
                        <a:t>Excused</a:t>
                      </a:r>
                      <a:endParaRPr lang="en-US" sz="1200" dirty="0">
                        <a:solidFill>
                          <a:schemeClr val="tx1"/>
                        </a:solidFill>
                        <a:effectLst/>
                        <a:latin typeface="Times New Roman"/>
                        <a:ea typeface="Calibri"/>
                        <a:cs typeface="Times New Roman"/>
                      </a:endParaRPr>
                    </a:p>
                  </a:txBody>
                  <a:tcPr marL="73716" marR="73716" marT="0" marB="0"/>
                </a:tc>
                <a:extLst>
                  <a:ext uri="{0D108BD9-81ED-4DB2-BD59-A6C34878D82A}">
                    <a16:rowId xmlns:a16="http://schemas.microsoft.com/office/drawing/2014/main" val="10007"/>
                  </a:ext>
                </a:extLst>
              </a:tr>
              <a:tr h="234565">
                <a:tc>
                  <a:txBody>
                    <a:bodyPr/>
                    <a:lstStyle/>
                    <a:p>
                      <a:pPr marL="0" marR="0" lvl="0" indent="0">
                        <a:lnSpc>
                          <a:spcPct val="115000"/>
                        </a:lnSpc>
                        <a:spcBef>
                          <a:spcPts val="0"/>
                        </a:spcBef>
                        <a:spcAft>
                          <a:spcPts val="0"/>
                        </a:spcAft>
                        <a:buFont typeface="+mj-lt"/>
                        <a:buNone/>
                      </a:pPr>
                      <a:r>
                        <a:rPr lang="en-US" sz="1200" b="1" dirty="0">
                          <a:solidFill>
                            <a:schemeClr val="tx1"/>
                          </a:solidFill>
                          <a:effectLst/>
                        </a:rPr>
                        <a:t>Parent Note</a:t>
                      </a:r>
                      <a:endParaRPr lang="en-US" sz="1200" b="1" dirty="0">
                        <a:solidFill>
                          <a:schemeClr val="tx1"/>
                        </a:solidFill>
                        <a:effectLst/>
                        <a:latin typeface="Times New Roman"/>
                        <a:ea typeface="Calibri"/>
                        <a:cs typeface="Times New Roman"/>
                      </a:endParaRPr>
                    </a:p>
                  </a:txBody>
                  <a:tcPr marL="73716" marR="73716" marT="0" marB="0"/>
                </a:tc>
                <a:tc>
                  <a:txBody>
                    <a:bodyPr/>
                    <a:lstStyle/>
                    <a:p>
                      <a:pPr marL="0" marR="0">
                        <a:spcBef>
                          <a:spcPts val="0"/>
                        </a:spcBef>
                        <a:spcAft>
                          <a:spcPts val="0"/>
                        </a:spcAft>
                      </a:pPr>
                      <a:r>
                        <a:rPr lang="en-US" sz="1200" dirty="0">
                          <a:solidFill>
                            <a:schemeClr val="tx1"/>
                          </a:solidFill>
                          <a:effectLst/>
                        </a:rPr>
                        <a:t>Absent</a:t>
                      </a:r>
                      <a:endParaRPr lang="en-US" sz="1200" dirty="0">
                        <a:solidFill>
                          <a:schemeClr val="tx1"/>
                        </a:solidFill>
                        <a:effectLst/>
                        <a:latin typeface="Times New Roman"/>
                        <a:ea typeface="Calibri"/>
                        <a:cs typeface="Times New Roman"/>
                      </a:endParaRPr>
                    </a:p>
                  </a:txBody>
                  <a:tcPr marL="73716" marR="73716" marT="0" marB="0"/>
                </a:tc>
                <a:tc>
                  <a:txBody>
                    <a:bodyPr/>
                    <a:lstStyle/>
                    <a:p>
                      <a:pPr marL="0" marR="0">
                        <a:spcBef>
                          <a:spcPts val="0"/>
                        </a:spcBef>
                        <a:spcAft>
                          <a:spcPts val="0"/>
                        </a:spcAft>
                      </a:pPr>
                      <a:r>
                        <a:rPr lang="en-US" sz="1200" dirty="0">
                          <a:solidFill>
                            <a:schemeClr val="tx1"/>
                          </a:solidFill>
                          <a:effectLst/>
                        </a:rPr>
                        <a:t>SC-PN</a:t>
                      </a:r>
                      <a:endParaRPr lang="en-US" sz="1200" dirty="0">
                        <a:solidFill>
                          <a:schemeClr val="tx1"/>
                        </a:solidFill>
                        <a:effectLst/>
                        <a:latin typeface="Times New Roman"/>
                        <a:ea typeface="Calibri"/>
                        <a:cs typeface="Times New Roman"/>
                      </a:endParaRPr>
                    </a:p>
                  </a:txBody>
                  <a:tcPr marL="73716" marR="73716" marT="0" marB="0"/>
                </a:tc>
                <a:tc>
                  <a:txBody>
                    <a:bodyPr/>
                    <a:lstStyle/>
                    <a:p>
                      <a:pPr marL="0" marR="0">
                        <a:spcBef>
                          <a:spcPts val="0"/>
                        </a:spcBef>
                        <a:spcAft>
                          <a:spcPts val="0"/>
                        </a:spcAft>
                      </a:pPr>
                      <a:r>
                        <a:rPr lang="en-US" sz="1200" dirty="0">
                          <a:solidFill>
                            <a:schemeClr val="tx1"/>
                          </a:solidFill>
                          <a:effectLst/>
                        </a:rPr>
                        <a:t>Excused</a:t>
                      </a:r>
                      <a:endParaRPr lang="en-US" sz="1200" dirty="0">
                        <a:solidFill>
                          <a:schemeClr val="tx1"/>
                        </a:solidFill>
                        <a:effectLst/>
                        <a:latin typeface="Times New Roman"/>
                        <a:ea typeface="Calibri"/>
                        <a:cs typeface="Times New Roman"/>
                      </a:endParaRPr>
                    </a:p>
                  </a:txBody>
                  <a:tcPr marL="73716" marR="73716" marT="0" marB="0"/>
                </a:tc>
                <a:extLst>
                  <a:ext uri="{0D108BD9-81ED-4DB2-BD59-A6C34878D82A}">
                    <a16:rowId xmlns:a16="http://schemas.microsoft.com/office/drawing/2014/main" val="10008"/>
                  </a:ext>
                </a:extLst>
              </a:tr>
              <a:tr h="233729">
                <a:tc>
                  <a:txBody>
                    <a:bodyPr/>
                    <a:lstStyle/>
                    <a:p>
                      <a:pPr marL="0" marR="0" lvl="0" indent="0">
                        <a:lnSpc>
                          <a:spcPct val="115000"/>
                        </a:lnSpc>
                        <a:spcBef>
                          <a:spcPts val="0"/>
                        </a:spcBef>
                        <a:spcAft>
                          <a:spcPts val="0"/>
                        </a:spcAft>
                        <a:buFont typeface="+mj-lt"/>
                        <a:buNone/>
                      </a:pPr>
                      <a:r>
                        <a:rPr lang="en-US" sz="1200" b="1" dirty="0">
                          <a:solidFill>
                            <a:schemeClr val="tx1"/>
                          </a:solidFill>
                          <a:effectLst/>
                        </a:rPr>
                        <a:t>Unexcused</a:t>
                      </a:r>
                      <a:r>
                        <a:rPr lang="en-US" sz="1200" b="1" baseline="0" dirty="0">
                          <a:solidFill>
                            <a:schemeClr val="tx1"/>
                          </a:solidFill>
                          <a:effectLst/>
                        </a:rPr>
                        <a:t> Parent Note</a:t>
                      </a:r>
                      <a:endParaRPr lang="en-US" sz="1200" b="1" dirty="0">
                        <a:solidFill>
                          <a:schemeClr val="tx1"/>
                        </a:solidFill>
                        <a:effectLst/>
                        <a:latin typeface="+mn-lt"/>
                        <a:ea typeface="Calibri"/>
                        <a:cs typeface="Times New Roman"/>
                      </a:endParaRPr>
                    </a:p>
                  </a:txBody>
                  <a:tcPr marL="73716" marR="73716" marT="0" marB="0"/>
                </a:tc>
                <a:tc>
                  <a:txBody>
                    <a:bodyPr/>
                    <a:lstStyle/>
                    <a:p>
                      <a:pPr marL="0" marR="0">
                        <a:spcBef>
                          <a:spcPts val="0"/>
                        </a:spcBef>
                        <a:spcAft>
                          <a:spcPts val="0"/>
                        </a:spcAft>
                      </a:pPr>
                      <a:r>
                        <a:rPr lang="en-US" sz="1200" b="0" dirty="0">
                          <a:solidFill>
                            <a:schemeClr val="tx1"/>
                          </a:solidFill>
                          <a:effectLst/>
                        </a:rPr>
                        <a:t>Absent</a:t>
                      </a:r>
                      <a:endParaRPr lang="en-US" sz="1200" b="0" dirty="0">
                        <a:solidFill>
                          <a:schemeClr val="tx1"/>
                        </a:solidFill>
                        <a:effectLst/>
                        <a:latin typeface="+mn-lt"/>
                        <a:ea typeface="Calibri"/>
                        <a:cs typeface="Times New Roman"/>
                      </a:endParaRPr>
                    </a:p>
                  </a:txBody>
                  <a:tcPr marL="73716" marR="73716" marT="0" marB="0"/>
                </a:tc>
                <a:tc>
                  <a:txBody>
                    <a:bodyPr/>
                    <a:lstStyle/>
                    <a:p>
                      <a:pPr marL="0" marR="0">
                        <a:spcBef>
                          <a:spcPts val="0"/>
                        </a:spcBef>
                        <a:spcAft>
                          <a:spcPts val="0"/>
                        </a:spcAft>
                      </a:pPr>
                      <a:r>
                        <a:rPr lang="en-US" sz="1200" b="0" dirty="0">
                          <a:solidFill>
                            <a:schemeClr val="tx1"/>
                          </a:solidFill>
                          <a:effectLst/>
                        </a:rPr>
                        <a:t>SC-UEPN</a:t>
                      </a:r>
                      <a:endParaRPr lang="en-US" sz="1200" b="0" dirty="0">
                        <a:solidFill>
                          <a:schemeClr val="tx1"/>
                        </a:solidFill>
                        <a:effectLst/>
                        <a:latin typeface="+mn-lt"/>
                        <a:ea typeface="Calibri"/>
                        <a:cs typeface="Times New Roman"/>
                      </a:endParaRPr>
                    </a:p>
                  </a:txBody>
                  <a:tcPr marL="73716" marR="73716" marT="0" marB="0"/>
                </a:tc>
                <a:tc>
                  <a:txBody>
                    <a:bodyPr/>
                    <a:lstStyle/>
                    <a:p>
                      <a:pPr marL="0" marR="0">
                        <a:spcBef>
                          <a:spcPts val="0"/>
                        </a:spcBef>
                        <a:spcAft>
                          <a:spcPts val="0"/>
                        </a:spcAft>
                      </a:pPr>
                      <a:r>
                        <a:rPr lang="en-US" sz="1200" b="0" dirty="0">
                          <a:solidFill>
                            <a:schemeClr val="tx1"/>
                          </a:solidFill>
                          <a:effectLst/>
                        </a:rPr>
                        <a:t>Unexcused</a:t>
                      </a:r>
                      <a:endParaRPr lang="en-US" sz="1200" b="0" dirty="0">
                        <a:solidFill>
                          <a:schemeClr val="tx1"/>
                        </a:solidFill>
                        <a:effectLst/>
                        <a:latin typeface="+mn-lt"/>
                        <a:ea typeface="Calibri"/>
                        <a:cs typeface="Times New Roman"/>
                      </a:endParaRPr>
                    </a:p>
                  </a:txBody>
                  <a:tcPr marL="73716" marR="73716" marT="0" marB="0"/>
                </a:tc>
                <a:extLst>
                  <a:ext uri="{0D108BD9-81ED-4DB2-BD59-A6C34878D82A}">
                    <a16:rowId xmlns:a16="http://schemas.microsoft.com/office/drawing/2014/main" val="1551032425"/>
                  </a:ext>
                </a:extLst>
              </a:tr>
              <a:tr h="234565">
                <a:tc>
                  <a:txBody>
                    <a:bodyPr/>
                    <a:lstStyle/>
                    <a:p>
                      <a:pPr marL="0" marR="0" lvl="0" indent="0">
                        <a:lnSpc>
                          <a:spcPct val="115000"/>
                        </a:lnSpc>
                        <a:spcBef>
                          <a:spcPts val="0"/>
                        </a:spcBef>
                        <a:spcAft>
                          <a:spcPts val="0"/>
                        </a:spcAft>
                        <a:buFont typeface="+mj-lt"/>
                        <a:buNone/>
                      </a:pPr>
                      <a:r>
                        <a:rPr lang="en-US" sz="1200" dirty="0">
                          <a:solidFill>
                            <a:schemeClr val="tx1"/>
                          </a:solidFill>
                          <a:effectLst/>
                        </a:rPr>
                        <a:t>Immunization</a:t>
                      </a:r>
                      <a:endParaRPr lang="en-US" sz="1200" dirty="0">
                        <a:solidFill>
                          <a:schemeClr val="tx1"/>
                        </a:solidFill>
                        <a:effectLst/>
                        <a:latin typeface="Times New Roman"/>
                        <a:ea typeface="Calibri"/>
                        <a:cs typeface="Times New Roman"/>
                      </a:endParaRPr>
                    </a:p>
                  </a:txBody>
                  <a:tcPr marL="73716" marR="73716" marT="0" marB="0"/>
                </a:tc>
                <a:tc>
                  <a:txBody>
                    <a:bodyPr/>
                    <a:lstStyle/>
                    <a:p>
                      <a:pPr marL="0" marR="0">
                        <a:spcBef>
                          <a:spcPts val="0"/>
                        </a:spcBef>
                        <a:spcAft>
                          <a:spcPts val="0"/>
                        </a:spcAft>
                      </a:pPr>
                      <a:r>
                        <a:rPr lang="en-US" sz="1200" dirty="0">
                          <a:solidFill>
                            <a:schemeClr val="tx1"/>
                          </a:solidFill>
                          <a:effectLst/>
                        </a:rPr>
                        <a:t>Absent</a:t>
                      </a:r>
                      <a:endParaRPr lang="en-US" sz="1200" dirty="0">
                        <a:solidFill>
                          <a:schemeClr val="tx1"/>
                        </a:solidFill>
                        <a:effectLst/>
                        <a:latin typeface="Times New Roman"/>
                        <a:ea typeface="Calibri"/>
                        <a:cs typeface="Times New Roman"/>
                      </a:endParaRPr>
                    </a:p>
                  </a:txBody>
                  <a:tcPr marL="73716" marR="73716" marT="0" marB="0"/>
                </a:tc>
                <a:tc>
                  <a:txBody>
                    <a:bodyPr/>
                    <a:lstStyle/>
                    <a:p>
                      <a:pPr marL="0" marR="0">
                        <a:spcBef>
                          <a:spcPts val="0"/>
                        </a:spcBef>
                        <a:spcAft>
                          <a:spcPts val="0"/>
                        </a:spcAft>
                      </a:pPr>
                      <a:r>
                        <a:rPr lang="en-US" sz="1200" dirty="0">
                          <a:solidFill>
                            <a:schemeClr val="tx1"/>
                          </a:solidFill>
                          <a:effectLst/>
                        </a:rPr>
                        <a:t>SC-IMNZ</a:t>
                      </a:r>
                      <a:endParaRPr lang="en-US" sz="1200" dirty="0">
                        <a:solidFill>
                          <a:schemeClr val="tx1"/>
                        </a:solidFill>
                        <a:effectLst/>
                        <a:latin typeface="Times New Roman"/>
                        <a:ea typeface="Calibri"/>
                        <a:cs typeface="Times New Roman"/>
                      </a:endParaRPr>
                    </a:p>
                  </a:txBody>
                  <a:tcPr marL="73716" marR="73716" marT="0" marB="0"/>
                </a:tc>
                <a:tc>
                  <a:txBody>
                    <a:bodyPr/>
                    <a:lstStyle/>
                    <a:p>
                      <a:pPr marL="0" marR="0">
                        <a:spcBef>
                          <a:spcPts val="0"/>
                        </a:spcBef>
                        <a:spcAft>
                          <a:spcPts val="0"/>
                        </a:spcAft>
                      </a:pPr>
                      <a:r>
                        <a:rPr lang="en-US" sz="1200" dirty="0">
                          <a:solidFill>
                            <a:schemeClr val="tx1"/>
                          </a:solidFill>
                          <a:effectLst/>
                        </a:rPr>
                        <a:t>Excused/Unexcused</a:t>
                      </a:r>
                      <a:endParaRPr lang="en-US" sz="1200" dirty="0">
                        <a:solidFill>
                          <a:schemeClr val="tx1"/>
                        </a:solidFill>
                        <a:effectLst/>
                        <a:latin typeface="Times New Roman"/>
                        <a:ea typeface="Calibri"/>
                        <a:cs typeface="Times New Roman"/>
                      </a:endParaRPr>
                    </a:p>
                  </a:txBody>
                  <a:tcPr marL="73716" marR="73716" marT="0" marB="0"/>
                </a:tc>
                <a:extLst>
                  <a:ext uri="{0D108BD9-81ED-4DB2-BD59-A6C34878D82A}">
                    <a16:rowId xmlns:a16="http://schemas.microsoft.com/office/drawing/2014/main" val="10009"/>
                  </a:ext>
                </a:extLst>
              </a:tr>
              <a:tr h="234565">
                <a:tc>
                  <a:txBody>
                    <a:bodyPr/>
                    <a:lstStyle/>
                    <a:p>
                      <a:pPr marL="0" marR="0" lvl="0" indent="0">
                        <a:lnSpc>
                          <a:spcPct val="115000"/>
                        </a:lnSpc>
                        <a:spcBef>
                          <a:spcPts val="0"/>
                        </a:spcBef>
                        <a:spcAft>
                          <a:spcPts val="0"/>
                        </a:spcAft>
                        <a:buFont typeface="+mj-lt"/>
                        <a:buNone/>
                      </a:pPr>
                      <a:r>
                        <a:rPr lang="en-US" sz="1200" dirty="0">
                          <a:solidFill>
                            <a:schemeClr val="tx1"/>
                          </a:solidFill>
                          <a:effectLst/>
                        </a:rPr>
                        <a:t>Administrative Hearing</a:t>
                      </a:r>
                      <a:endParaRPr lang="en-US" sz="1200" dirty="0">
                        <a:solidFill>
                          <a:schemeClr val="tx1"/>
                        </a:solidFill>
                        <a:effectLst/>
                        <a:latin typeface="Times New Roman"/>
                        <a:ea typeface="Calibri"/>
                        <a:cs typeface="Times New Roman"/>
                      </a:endParaRPr>
                    </a:p>
                  </a:txBody>
                  <a:tcPr marL="73716" marR="73716" marT="0" marB="0"/>
                </a:tc>
                <a:tc>
                  <a:txBody>
                    <a:bodyPr/>
                    <a:lstStyle/>
                    <a:p>
                      <a:pPr marL="0" marR="0">
                        <a:spcBef>
                          <a:spcPts val="0"/>
                        </a:spcBef>
                        <a:spcAft>
                          <a:spcPts val="0"/>
                        </a:spcAft>
                      </a:pPr>
                      <a:r>
                        <a:rPr lang="en-US" sz="1200" dirty="0">
                          <a:solidFill>
                            <a:schemeClr val="tx1"/>
                          </a:solidFill>
                          <a:effectLst/>
                        </a:rPr>
                        <a:t>Absent</a:t>
                      </a:r>
                      <a:endParaRPr lang="en-US" sz="1200" dirty="0">
                        <a:solidFill>
                          <a:schemeClr val="tx1"/>
                        </a:solidFill>
                        <a:effectLst/>
                        <a:latin typeface="Times New Roman"/>
                        <a:ea typeface="Calibri"/>
                        <a:cs typeface="Times New Roman"/>
                      </a:endParaRPr>
                    </a:p>
                  </a:txBody>
                  <a:tcPr marL="73716" marR="73716" marT="0" marB="0"/>
                </a:tc>
                <a:tc>
                  <a:txBody>
                    <a:bodyPr/>
                    <a:lstStyle/>
                    <a:p>
                      <a:pPr marL="0" marR="0">
                        <a:spcBef>
                          <a:spcPts val="0"/>
                        </a:spcBef>
                        <a:spcAft>
                          <a:spcPts val="0"/>
                        </a:spcAft>
                      </a:pPr>
                      <a:r>
                        <a:rPr lang="en-US" sz="1200" dirty="0">
                          <a:solidFill>
                            <a:schemeClr val="tx1"/>
                          </a:solidFill>
                          <a:effectLst/>
                        </a:rPr>
                        <a:t>SC-AH</a:t>
                      </a:r>
                      <a:endParaRPr lang="en-US" sz="1200" dirty="0">
                        <a:solidFill>
                          <a:schemeClr val="tx1"/>
                        </a:solidFill>
                        <a:effectLst/>
                        <a:latin typeface="Times New Roman"/>
                        <a:ea typeface="Calibri"/>
                        <a:cs typeface="Times New Roman"/>
                      </a:endParaRPr>
                    </a:p>
                  </a:txBody>
                  <a:tcPr marL="73716" marR="73716" marT="0" marB="0"/>
                </a:tc>
                <a:tc>
                  <a:txBody>
                    <a:bodyPr/>
                    <a:lstStyle/>
                    <a:p>
                      <a:pPr marL="0" marR="0">
                        <a:spcBef>
                          <a:spcPts val="0"/>
                        </a:spcBef>
                        <a:spcAft>
                          <a:spcPts val="0"/>
                        </a:spcAft>
                      </a:pPr>
                      <a:r>
                        <a:rPr lang="en-US" sz="1200" dirty="0">
                          <a:solidFill>
                            <a:schemeClr val="tx1"/>
                          </a:solidFill>
                          <a:effectLst/>
                        </a:rPr>
                        <a:t>Excused </a:t>
                      </a:r>
                      <a:endParaRPr lang="en-US" sz="1200" dirty="0">
                        <a:solidFill>
                          <a:schemeClr val="tx1"/>
                        </a:solidFill>
                        <a:effectLst/>
                        <a:latin typeface="Times New Roman"/>
                        <a:ea typeface="Calibri"/>
                        <a:cs typeface="Times New Roman"/>
                      </a:endParaRPr>
                    </a:p>
                  </a:txBody>
                  <a:tcPr marL="73716" marR="73716" marT="0" marB="0"/>
                </a:tc>
                <a:extLst>
                  <a:ext uri="{0D108BD9-81ED-4DB2-BD59-A6C34878D82A}">
                    <a16:rowId xmlns:a16="http://schemas.microsoft.com/office/drawing/2014/main" val="10010"/>
                  </a:ext>
                </a:extLst>
              </a:tr>
              <a:tr h="234565">
                <a:tc>
                  <a:txBody>
                    <a:bodyPr/>
                    <a:lstStyle/>
                    <a:p>
                      <a:pPr marL="0" marR="0" lvl="0" indent="0">
                        <a:lnSpc>
                          <a:spcPct val="115000"/>
                        </a:lnSpc>
                        <a:spcBef>
                          <a:spcPts val="0"/>
                        </a:spcBef>
                        <a:spcAft>
                          <a:spcPts val="0"/>
                        </a:spcAft>
                        <a:buFont typeface="+mj-lt"/>
                        <a:buNone/>
                      </a:pPr>
                      <a:r>
                        <a:rPr lang="en-US" sz="1200" dirty="0">
                          <a:solidFill>
                            <a:schemeClr val="tx1"/>
                          </a:solidFill>
                          <a:effectLst/>
                        </a:rPr>
                        <a:t>Excused Tardy </a:t>
                      </a:r>
                      <a:endParaRPr lang="en-US" sz="1200" dirty="0">
                        <a:solidFill>
                          <a:schemeClr val="tx1"/>
                        </a:solidFill>
                        <a:effectLst/>
                        <a:latin typeface="Times New Roman"/>
                        <a:ea typeface="Calibri"/>
                        <a:cs typeface="Times New Roman"/>
                      </a:endParaRPr>
                    </a:p>
                  </a:txBody>
                  <a:tcPr marL="73716" marR="73716" marT="0" marB="0"/>
                </a:tc>
                <a:tc>
                  <a:txBody>
                    <a:bodyPr/>
                    <a:lstStyle/>
                    <a:p>
                      <a:pPr marL="0" marR="0">
                        <a:spcBef>
                          <a:spcPts val="0"/>
                        </a:spcBef>
                        <a:spcAft>
                          <a:spcPts val="0"/>
                        </a:spcAft>
                      </a:pPr>
                      <a:r>
                        <a:rPr lang="en-US" sz="1200" dirty="0">
                          <a:solidFill>
                            <a:srgbClr val="C00000"/>
                          </a:solidFill>
                          <a:effectLst/>
                        </a:rPr>
                        <a:t>Present</a:t>
                      </a:r>
                      <a:endParaRPr lang="en-US" sz="1200" dirty="0">
                        <a:solidFill>
                          <a:srgbClr val="C00000"/>
                        </a:solidFill>
                        <a:effectLst/>
                        <a:latin typeface="Times New Roman"/>
                        <a:ea typeface="Calibri"/>
                        <a:cs typeface="Times New Roman"/>
                      </a:endParaRPr>
                    </a:p>
                  </a:txBody>
                  <a:tcPr marL="73716" marR="73716" marT="0" marB="0"/>
                </a:tc>
                <a:tc>
                  <a:txBody>
                    <a:bodyPr/>
                    <a:lstStyle/>
                    <a:p>
                      <a:pPr marL="0" marR="0">
                        <a:spcBef>
                          <a:spcPts val="0"/>
                        </a:spcBef>
                        <a:spcAft>
                          <a:spcPts val="0"/>
                        </a:spcAft>
                      </a:pPr>
                      <a:r>
                        <a:rPr lang="en-US" sz="1200" dirty="0">
                          <a:solidFill>
                            <a:schemeClr val="tx1"/>
                          </a:solidFill>
                          <a:effectLst/>
                        </a:rPr>
                        <a:t>SC-ETRD</a:t>
                      </a:r>
                      <a:endParaRPr lang="en-US" sz="1200" dirty="0">
                        <a:solidFill>
                          <a:schemeClr val="tx1"/>
                        </a:solidFill>
                        <a:effectLst/>
                        <a:latin typeface="Times New Roman"/>
                        <a:ea typeface="Calibri"/>
                        <a:cs typeface="Times New Roman"/>
                      </a:endParaRPr>
                    </a:p>
                  </a:txBody>
                  <a:tcPr marL="73716" marR="73716" marT="0" marB="0"/>
                </a:tc>
                <a:tc>
                  <a:txBody>
                    <a:bodyPr/>
                    <a:lstStyle/>
                    <a:p>
                      <a:pPr marL="0" marR="0">
                        <a:spcBef>
                          <a:spcPts val="0"/>
                        </a:spcBef>
                        <a:spcAft>
                          <a:spcPts val="0"/>
                        </a:spcAft>
                      </a:pPr>
                      <a:r>
                        <a:rPr lang="en-US" sz="1200" dirty="0">
                          <a:solidFill>
                            <a:schemeClr val="tx1"/>
                          </a:solidFill>
                          <a:effectLst/>
                        </a:rPr>
                        <a:t>Tardy</a:t>
                      </a:r>
                      <a:endParaRPr lang="en-US" sz="1200" dirty="0">
                        <a:solidFill>
                          <a:schemeClr val="tx1"/>
                        </a:solidFill>
                        <a:effectLst/>
                        <a:latin typeface="Times New Roman"/>
                        <a:ea typeface="Calibri"/>
                        <a:cs typeface="Times New Roman"/>
                      </a:endParaRPr>
                    </a:p>
                  </a:txBody>
                  <a:tcPr marL="73716" marR="73716" marT="0" marB="0"/>
                </a:tc>
                <a:extLst>
                  <a:ext uri="{0D108BD9-81ED-4DB2-BD59-A6C34878D82A}">
                    <a16:rowId xmlns:a16="http://schemas.microsoft.com/office/drawing/2014/main" val="10011"/>
                  </a:ext>
                </a:extLst>
              </a:tr>
              <a:tr h="234565">
                <a:tc>
                  <a:txBody>
                    <a:bodyPr/>
                    <a:lstStyle/>
                    <a:p>
                      <a:pPr marL="0" marR="0" lvl="0" indent="0">
                        <a:lnSpc>
                          <a:spcPct val="115000"/>
                        </a:lnSpc>
                        <a:spcBef>
                          <a:spcPts val="0"/>
                        </a:spcBef>
                        <a:spcAft>
                          <a:spcPts val="0"/>
                        </a:spcAft>
                        <a:buFont typeface="+mj-lt"/>
                        <a:buNone/>
                      </a:pPr>
                      <a:r>
                        <a:rPr lang="en-US" sz="1200" dirty="0">
                          <a:solidFill>
                            <a:schemeClr val="tx1"/>
                          </a:solidFill>
                          <a:effectLst/>
                        </a:rPr>
                        <a:t>Bus Tardy</a:t>
                      </a:r>
                      <a:endParaRPr lang="en-US" sz="1200" dirty="0">
                        <a:solidFill>
                          <a:schemeClr val="tx1"/>
                        </a:solidFill>
                        <a:effectLst/>
                        <a:latin typeface="Times New Roman"/>
                        <a:ea typeface="Calibri"/>
                        <a:cs typeface="Times New Roman"/>
                      </a:endParaRPr>
                    </a:p>
                  </a:txBody>
                  <a:tcPr marL="73716" marR="73716" marT="0" marB="0"/>
                </a:tc>
                <a:tc>
                  <a:txBody>
                    <a:bodyPr/>
                    <a:lstStyle/>
                    <a:p>
                      <a:pPr marL="0" marR="0">
                        <a:spcBef>
                          <a:spcPts val="0"/>
                        </a:spcBef>
                        <a:spcAft>
                          <a:spcPts val="0"/>
                        </a:spcAft>
                      </a:pPr>
                      <a:r>
                        <a:rPr lang="en-US" sz="1200" dirty="0">
                          <a:solidFill>
                            <a:srgbClr val="C00000"/>
                          </a:solidFill>
                          <a:effectLst/>
                        </a:rPr>
                        <a:t>Present</a:t>
                      </a:r>
                      <a:endParaRPr lang="en-US" sz="1200" dirty="0">
                        <a:solidFill>
                          <a:srgbClr val="C00000"/>
                        </a:solidFill>
                        <a:effectLst/>
                        <a:latin typeface="Times New Roman"/>
                        <a:ea typeface="Calibri"/>
                        <a:cs typeface="Times New Roman"/>
                      </a:endParaRPr>
                    </a:p>
                  </a:txBody>
                  <a:tcPr marL="73716" marR="73716" marT="0" marB="0"/>
                </a:tc>
                <a:tc>
                  <a:txBody>
                    <a:bodyPr/>
                    <a:lstStyle/>
                    <a:p>
                      <a:pPr marL="0" marR="0">
                        <a:spcBef>
                          <a:spcPts val="0"/>
                        </a:spcBef>
                        <a:spcAft>
                          <a:spcPts val="0"/>
                        </a:spcAft>
                      </a:pPr>
                      <a:r>
                        <a:rPr lang="en-US" sz="1200" dirty="0">
                          <a:solidFill>
                            <a:schemeClr val="tx1"/>
                          </a:solidFill>
                          <a:effectLst/>
                        </a:rPr>
                        <a:t>SC-TRD</a:t>
                      </a:r>
                      <a:endParaRPr lang="en-US" sz="1200" dirty="0">
                        <a:solidFill>
                          <a:schemeClr val="tx1"/>
                        </a:solidFill>
                        <a:effectLst/>
                        <a:latin typeface="Times New Roman"/>
                        <a:ea typeface="Calibri"/>
                        <a:cs typeface="Times New Roman"/>
                      </a:endParaRPr>
                    </a:p>
                  </a:txBody>
                  <a:tcPr marL="73716" marR="73716" marT="0" marB="0"/>
                </a:tc>
                <a:tc>
                  <a:txBody>
                    <a:bodyPr/>
                    <a:lstStyle/>
                    <a:p>
                      <a:pPr marL="0" marR="0">
                        <a:spcBef>
                          <a:spcPts val="0"/>
                        </a:spcBef>
                        <a:spcAft>
                          <a:spcPts val="0"/>
                        </a:spcAft>
                      </a:pPr>
                      <a:r>
                        <a:rPr lang="en-US" sz="1200" dirty="0">
                          <a:solidFill>
                            <a:schemeClr val="tx1"/>
                          </a:solidFill>
                          <a:effectLst/>
                        </a:rPr>
                        <a:t>Tardy</a:t>
                      </a:r>
                      <a:endParaRPr lang="en-US" sz="1200" dirty="0">
                        <a:solidFill>
                          <a:schemeClr val="tx1"/>
                        </a:solidFill>
                        <a:effectLst/>
                        <a:latin typeface="Times New Roman"/>
                        <a:ea typeface="Calibri"/>
                        <a:cs typeface="Times New Roman"/>
                      </a:endParaRPr>
                    </a:p>
                  </a:txBody>
                  <a:tcPr marL="73716" marR="73716" marT="0" marB="0"/>
                </a:tc>
                <a:extLst>
                  <a:ext uri="{0D108BD9-81ED-4DB2-BD59-A6C34878D82A}">
                    <a16:rowId xmlns:a16="http://schemas.microsoft.com/office/drawing/2014/main" val="10012"/>
                  </a:ext>
                </a:extLst>
              </a:tr>
              <a:tr h="234565">
                <a:tc>
                  <a:txBody>
                    <a:bodyPr/>
                    <a:lstStyle/>
                    <a:p>
                      <a:pPr marL="0" marR="0" lvl="0" indent="0">
                        <a:lnSpc>
                          <a:spcPct val="115000"/>
                        </a:lnSpc>
                        <a:spcBef>
                          <a:spcPts val="0"/>
                        </a:spcBef>
                        <a:spcAft>
                          <a:spcPts val="0"/>
                        </a:spcAft>
                        <a:buFont typeface="+mj-lt"/>
                        <a:buNone/>
                      </a:pPr>
                      <a:r>
                        <a:rPr lang="en-US" sz="1200" dirty="0">
                          <a:solidFill>
                            <a:schemeClr val="tx1"/>
                          </a:solidFill>
                          <a:effectLst/>
                        </a:rPr>
                        <a:t>Unexcused Tardy</a:t>
                      </a:r>
                      <a:endParaRPr lang="en-US" sz="1200" dirty="0">
                        <a:solidFill>
                          <a:schemeClr val="tx1"/>
                        </a:solidFill>
                        <a:effectLst/>
                        <a:latin typeface="Times New Roman"/>
                        <a:ea typeface="Calibri"/>
                        <a:cs typeface="Times New Roman"/>
                      </a:endParaRPr>
                    </a:p>
                  </a:txBody>
                  <a:tcPr marL="73716" marR="73716" marT="0" marB="0"/>
                </a:tc>
                <a:tc>
                  <a:txBody>
                    <a:bodyPr/>
                    <a:lstStyle/>
                    <a:p>
                      <a:pPr marL="0" marR="0">
                        <a:spcBef>
                          <a:spcPts val="0"/>
                        </a:spcBef>
                        <a:spcAft>
                          <a:spcPts val="0"/>
                        </a:spcAft>
                      </a:pPr>
                      <a:r>
                        <a:rPr lang="en-US" sz="1200" dirty="0">
                          <a:solidFill>
                            <a:srgbClr val="C00000"/>
                          </a:solidFill>
                          <a:effectLst/>
                        </a:rPr>
                        <a:t>Present</a:t>
                      </a:r>
                      <a:endParaRPr lang="en-US" sz="1200" dirty="0">
                        <a:solidFill>
                          <a:srgbClr val="C00000"/>
                        </a:solidFill>
                        <a:effectLst/>
                        <a:latin typeface="Times New Roman"/>
                        <a:ea typeface="Calibri"/>
                        <a:cs typeface="Times New Roman"/>
                      </a:endParaRPr>
                    </a:p>
                  </a:txBody>
                  <a:tcPr marL="73716" marR="73716" marT="0" marB="0"/>
                </a:tc>
                <a:tc>
                  <a:txBody>
                    <a:bodyPr/>
                    <a:lstStyle/>
                    <a:p>
                      <a:pPr marL="0" marR="0">
                        <a:spcBef>
                          <a:spcPts val="0"/>
                        </a:spcBef>
                        <a:spcAft>
                          <a:spcPts val="0"/>
                        </a:spcAft>
                      </a:pPr>
                      <a:r>
                        <a:rPr lang="en-US" sz="1200" dirty="0">
                          <a:solidFill>
                            <a:schemeClr val="tx1"/>
                          </a:solidFill>
                          <a:effectLst/>
                        </a:rPr>
                        <a:t>SC-UTRD</a:t>
                      </a:r>
                      <a:endParaRPr lang="en-US" sz="1200" dirty="0">
                        <a:solidFill>
                          <a:schemeClr val="tx1"/>
                        </a:solidFill>
                        <a:effectLst/>
                        <a:latin typeface="Times New Roman"/>
                        <a:ea typeface="Calibri"/>
                        <a:cs typeface="Times New Roman"/>
                      </a:endParaRPr>
                    </a:p>
                  </a:txBody>
                  <a:tcPr marL="73716" marR="73716" marT="0" marB="0"/>
                </a:tc>
                <a:tc>
                  <a:txBody>
                    <a:bodyPr/>
                    <a:lstStyle/>
                    <a:p>
                      <a:pPr marL="0" marR="0">
                        <a:spcBef>
                          <a:spcPts val="0"/>
                        </a:spcBef>
                        <a:spcAft>
                          <a:spcPts val="0"/>
                        </a:spcAft>
                      </a:pPr>
                      <a:r>
                        <a:rPr lang="en-US" sz="1200" dirty="0">
                          <a:solidFill>
                            <a:schemeClr val="tx1"/>
                          </a:solidFill>
                          <a:effectLst/>
                        </a:rPr>
                        <a:t>Tardy</a:t>
                      </a:r>
                      <a:endParaRPr lang="en-US" sz="1200" dirty="0">
                        <a:solidFill>
                          <a:schemeClr val="tx1"/>
                        </a:solidFill>
                        <a:effectLst/>
                        <a:latin typeface="Times New Roman"/>
                        <a:ea typeface="Calibri"/>
                        <a:cs typeface="Times New Roman"/>
                      </a:endParaRPr>
                    </a:p>
                  </a:txBody>
                  <a:tcPr marL="73716" marR="73716" marT="0" marB="0"/>
                </a:tc>
                <a:extLst>
                  <a:ext uri="{0D108BD9-81ED-4DB2-BD59-A6C34878D82A}">
                    <a16:rowId xmlns:a16="http://schemas.microsoft.com/office/drawing/2014/main" val="10013"/>
                  </a:ext>
                </a:extLst>
              </a:tr>
              <a:tr h="234565">
                <a:tc>
                  <a:txBody>
                    <a:bodyPr/>
                    <a:lstStyle/>
                    <a:p>
                      <a:pPr marL="0" marR="0" lvl="0" indent="0">
                        <a:lnSpc>
                          <a:spcPct val="115000"/>
                        </a:lnSpc>
                        <a:spcBef>
                          <a:spcPts val="0"/>
                        </a:spcBef>
                        <a:spcAft>
                          <a:spcPts val="0"/>
                        </a:spcAft>
                        <a:buFont typeface="+mj-lt"/>
                        <a:buNone/>
                      </a:pPr>
                      <a:r>
                        <a:rPr lang="en-US" sz="1200" dirty="0">
                          <a:solidFill>
                            <a:schemeClr val="tx1"/>
                          </a:solidFill>
                          <a:effectLst/>
                        </a:rPr>
                        <a:t>Homebound</a:t>
                      </a:r>
                      <a:endParaRPr lang="en-US" sz="1200" dirty="0">
                        <a:solidFill>
                          <a:schemeClr val="tx1"/>
                        </a:solidFill>
                        <a:effectLst/>
                        <a:latin typeface="Times New Roman"/>
                        <a:ea typeface="Calibri"/>
                        <a:cs typeface="Times New Roman"/>
                      </a:endParaRPr>
                    </a:p>
                  </a:txBody>
                  <a:tcPr marL="73716" marR="73716" marT="0" marB="0"/>
                </a:tc>
                <a:tc>
                  <a:txBody>
                    <a:bodyPr/>
                    <a:lstStyle/>
                    <a:p>
                      <a:pPr marL="0" marR="0">
                        <a:spcBef>
                          <a:spcPts val="0"/>
                        </a:spcBef>
                        <a:spcAft>
                          <a:spcPts val="0"/>
                        </a:spcAft>
                      </a:pPr>
                      <a:r>
                        <a:rPr lang="en-US" sz="1200" dirty="0">
                          <a:solidFill>
                            <a:srgbClr val="C00000"/>
                          </a:solidFill>
                          <a:effectLst/>
                        </a:rPr>
                        <a:t>Present</a:t>
                      </a:r>
                      <a:endParaRPr lang="en-US" sz="1200" dirty="0">
                        <a:solidFill>
                          <a:srgbClr val="C00000"/>
                        </a:solidFill>
                        <a:effectLst/>
                        <a:latin typeface="Times New Roman"/>
                        <a:ea typeface="Calibri"/>
                        <a:cs typeface="Times New Roman"/>
                      </a:endParaRPr>
                    </a:p>
                  </a:txBody>
                  <a:tcPr marL="73716" marR="73716" marT="0" marB="0"/>
                </a:tc>
                <a:tc>
                  <a:txBody>
                    <a:bodyPr/>
                    <a:lstStyle/>
                    <a:p>
                      <a:pPr marL="0" marR="0">
                        <a:spcBef>
                          <a:spcPts val="0"/>
                        </a:spcBef>
                        <a:spcAft>
                          <a:spcPts val="0"/>
                        </a:spcAft>
                      </a:pPr>
                      <a:r>
                        <a:rPr lang="en-US" sz="1200" dirty="0">
                          <a:solidFill>
                            <a:schemeClr val="tx1"/>
                          </a:solidFill>
                          <a:effectLst/>
                        </a:rPr>
                        <a:t>SC-HMBD</a:t>
                      </a:r>
                      <a:endParaRPr lang="en-US" sz="1200" dirty="0">
                        <a:solidFill>
                          <a:schemeClr val="tx1"/>
                        </a:solidFill>
                        <a:effectLst/>
                        <a:latin typeface="Times New Roman"/>
                        <a:ea typeface="Calibri"/>
                        <a:cs typeface="Times New Roman"/>
                      </a:endParaRPr>
                    </a:p>
                  </a:txBody>
                  <a:tcPr marL="73716" marR="73716" marT="0" marB="0"/>
                </a:tc>
                <a:tc>
                  <a:txBody>
                    <a:bodyPr/>
                    <a:lstStyle/>
                    <a:p>
                      <a:pPr marL="0" marR="0">
                        <a:spcBef>
                          <a:spcPts val="0"/>
                        </a:spcBef>
                        <a:spcAft>
                          <a:spcPts val="0"/>
                        </a:spcAft>
                      </a:pPr>
                      <a:r>
                        <a:rPr lang="en-US" sz="1200" dirty="0">
                          <a:solidFill>
                            <a:schemeClr val="tx1"/>
                          </a:solidFill>
                          <a:effectLst/>
                        </a:rPr>
                        <a:t>Present</a:t>
                      </a:r>
                      <a:endParaRPr lang="en-US" sz="1200" dirty="0">
                        <a:solidFill>
                          <a:schemeClr val="tx1"/>
                        </a:solidFill>
                        <a:effectLst/>
                        <a:latin typeface="Times New Roman"/>
                        <a:ea typeface="Calibri"/>
                        <a:cs typeface="Times New Roman"/>
                      </a:endParaRPr>
                    </a:p>
                  </a:txBody>
                  <a:tcPr marL="73716" marR="73716" marT="0" marB="0"/>
                </a:tc>
                <a:extLst>
                  <a:ext uri="{0D108BD9-81ED-4DB2-BD59-A6C34878D82A}">
                    <a16:rowId xmlns:a16="http://schemas.microsoft.com/office/drawing/2014/main" val="10014"/>
                  </a:ext>
                </a:extLst>
              </a:tr>
              <a:tr h="234565">
                <a:tc>
                  <a:txBody>
                    <a:bodyPr/>
                    <a:lstStyle/>
                    <a:p>
                      <a:pPr marL="0" marR="0" lvl="0" indent="0">
                        <a:lnSpc>
                          <a:spcPct val="115000"/>
                        </a:lnSpc>
                        <a:spcBef>
                          <a:spcPts val="0"/>
                        </a:spcBef>
                        <a:spcAft>
                          <a:spcPts val="0"/>
                        </a:spcAft>
                        <a:buFont typeface="+mj-lt"/>
                        <a:buNone/>
                      </a:pPr>
                      <a:r>
                        <a:rPr lang="en-US" sz="1200" dirty="0">
                          <a:solidFill>
                            <a:schemeClr val="tx1"/>
                          </a:solidFill>
                          <a:effectLst/>
                        </a:rPr>
                        <a:t>Homebased Instruction</a:t>
                      </a:r>
                      <a:endParaRPr lang="en-US" sz="1200" dirty="0">
                        <a:solidFill>
                          <a:schemeClr val="tx1"/>
                        </a:solidFill>
                        <a:effectLst/>
                        <a:latin typeface="Times New Roman"/>
                        <a:ea typeface="Calibri"/>
                        <a:cs typeface="Times New Roman"/>
                      </a:endParaRPr>
                    </a:p>
                  </a:txBody>
                  <a:tcPr marL="73716" marR="73716" marT="0" marB="0"/>
                </a:tc>
                <a:tc>
                  <a:txBody>
                    <a:bodyPr/>
                    <a:lstStyle/>
                    <a:p>
                      <a:pPr marL="0" marR="0">
                        <a:spcBef>
                          <a:spcPts val="0"/>
                        </a:spcBef>
                        <a:spcAft>
                          <a:spcPts val="0"/>
                        </a:spcAft>
                      </a:pPr>
                      <a:r>
                        <a:rPr lang="en-US" sz="1200" dirty="0">
                          <a:solidFill>
                            <a:srgbClr val="C00000"/>
                          </a:solidFill>
                          <a:effectLst/>
                        </a:rPr>
                        <a:t>Present</a:t>
                      </a:r>
                      <a:endParaRPr lang="en-US" sz="1200" dirty="0">
                        <a:solidFill>
                          <a:srgbClr val="C00000"/>
                        </a:solidFill>
                        <a:effectLst/>
                        <a:latin typeface="Times New Roman"/>
                        <a:ea typeface="Calibri"/>
                        <a:cs typeface="Times New Roman"/>
                      </a:endParaRPr>
                    </a:p>
                  </a:txBody>
                  <a:tcPr marL="73716" marR="73716" marT="0" marB="0"/>
                </a:tc>
                <a:tc>
                  <a:txBody>
                    <a:bodyPr/>
                    <a:lstStyle/>
                    <a:p>
                      <a:pPr marL="0" marR="0">
                        <a:spcBef>
                          <a:spcPts val="0"/>
                        </a:spcBef>
                        <a:spcAft>
                          <a:spcPts val="0"/>
                        </a:spcAft>
                      </a:pPr>
                      <a:r>
                        <a:rPr lang="en-US" sz="1200" dirty="0">
                          <a:solidFill>
                            <a:schemeClr val="tx1"/>
                          </a:solidFill>
                          <a:effectLst/>
                        </a:rPr>
                        <a:t>SC-HBSD</a:t>
                      </a:r>
                      <a:endParaRPr lang="en-US" sz="1200" dirty="0">
                        <a:solidFill>
                          <a:schemeClr val="tx1"/>
                        </a:solidFill>
                        <a:effectLst/>
                        <a:latin typeface="Times New Roman"/>
                        <a:ea typeface="Calibri"/>
                        <a:cs typeface="Times New Roman"/>
                      </a:endParaRPr>
                    </a:p>
                  </a:txBody>
                  <a:tcPr marL="73716" marR="73716" marT="0" marB="0"/>
                </a:tc>
                <a:tc>
                  <a:txBody>
                    <a:bodyPr/>
                    <a:lstStyle/>
                    <a:p>
                      <a:pPr marL="0" marR="0">
                        <a:spcBef>
                          <a:spcPts val="0"/>
                        </a:spcBef>
                        <a:spcAft>
                          <a:spcPts val="0"/>
                        </a:spcAft>
                      </a:pPr>
                      <a:r>
                        <a:rPr lang="en-US" sz="1200" dirty="0">
                          <a:solidFill>
                            <a:schemeClr val="tx1"/>
                          </a:solidFill>
                          <a:effectLst/>
                        </a:rPr>
                        <a:t>Present</a:t>
                      </a:r>
                      <a:endParaRPr lang="en-US" sz="1200" dirty="0">
                        <a:solidFill>
                          <a:schemeClr val="tx1"/>
                        </a:solidFill>
                        <a:effectLst/>
                        <a:latin typeface="Times New Roman"/>
                        <a:ea typeface="Calibri"/>
                        <a:cs typeface="Times New Roman"/>
                      </a:endParaRPr>
                    </a:p>
                  </a:txBody>
                  <a:tcPr marL="73716" marR="73716" marT="0" marB="0"/>
                </a:tc>
                <a:extLst>
                  <a:ext uri="{0D108BD9-81ED-4DB2-BD59-A6C34878D82A}">
                    <a16:rowId xmlns:a16="http://schemas.microsoft.com/office/drawing/2014/main" val="357935884"/>
                  </a:ext>
                </a:extLst>
              </a:tr>
              <a:tr h="234565">
                <a:tc>
                  <a:txBody>
                    <a:bodyPr/>
                    <a:lstStyle/>
                    <a:p>
                      <a:pPr marL="0" marR="0" lvl="0" indent="0">
                        <a:lnSpc>
                          <a:spcPct val="115000"/>
                        </a:lnSpc>
                        <a:spcBef>
                          <a:spcPts val="0"/>
                        </a:spcBef>
                        <a:spcAft>
                          <a:spcPts val="0"/>
                        </a:spcAft>
                        <a:buFont typeface="+mj-lt"/>
                        <a:buNone/>
                      </a:pPr>
                      <a:r>
                        <a:rPr lang="en-US" sz="1200" dirty="0">
                          <a:solidFill>
                            <a:schemeClr val="tx1"/>
                          </a:solidFill>
                          <a:effectLst/>
                        </a:rPr>
                        <a:t>Field Trip/School Activity</a:t>
                      </a:r>
                      <a:endParaRPr lang="en-US" sz="1200" dirty="0">
                        <a:solidFill>
                          <a:schemeClr val="tx1"/>
                        </a:solidFill>
                        <a:effectLst/>
                        <a:latin typeface="Times New Roman"/>
                        <a:ea typeface="Calibri"/>
                        <a:cs typeface="Times New Roman"/>
                      </a:endParaRPr>
                    </a:p>
                  </a:txBody>
                  <a:tcPr marL="73716" marR="73716" marT="0" marB="0"/>
                </a:tc>
                <a:tc>
                  <a:txBody>
                    <a:bodyPr/>
                    <a:lstStyle/>
                    <a:p>
                      <a:pPr marL="0" marR="0">
                        <a:spcBef>
                          <a:spcPts val="0"/>
                        </a:spcBef>
                        <a:spcAft>
                          <a:spcPts val="0"/>
                        </a:spcAft>
                      </a:pPr>
                      <a:r>
                        <a:rPr lang="en-US" sz="1200" dirty="0">
                          <a:solidFill>
                            <a:srgbClr val="C00000"/>
                          </a:solidFill>
                          <a:effectLst/>
                        </a:rPr>
                        <a:t>Present</a:t>
                      </a:r>
                      <a:endParaRPr lang="en-US" sz="1200" dirty="0">
                        <a:solidFill>
                          <a:srgbClr val="C00000"/>
                        </a:solidFill>
                        <a:effectLst/>
                        <a:latin typeface="Times New Roman"/>
                        <a:ea typeface="Calibri"/>
                        <a:cs typeface="Times New Roman"/>
                      </a:endParaRPr>
                    </a:p>
                  </a:txBody>
                  <a:tcPr marL="73716" marR="73716" marT="0" marB="0"/>
                </a:tc>
                <a:tc>
                  <a:txBody>
                    <a:bodyPr/>
                    <a:lstStyle/>
                    <a:p>
                      <a:pPr marL="0" marR="0">
                        <a:spcBef>
                          <a:spcPts val="0"/>
                        </a:spcBef>
                        <a:spcAft>
                          <a:spcPts val="0"/>
                        </a:spcAft>
                      </a:pPr>
                      <a:r>
                        <a:rPr lang="en-US" sz="1200" dirty="0">
                          <a:solidFill>
                            <a:schemeClr val="tx1"/>
                          </a:solidFill>
                          <a:effectLst/>
                        </a:rPr>
                        <a:t>SC-FT</a:t>
                      </a:r>
                      <a:endParaRPr lang="en-US" sz="1200" dirty="0">
                        <a:solidFill>
                          <a:schemeClr val="tx1"/>
                        </a:solidFill>
                        <a:effectLst/>
                        <a:latin typeface="Times New Roman"/>
                        <a:ea typeface="Calibri"/>
                        <a:cs typeface="Times New Roman"/>
                      </a:endParaRPr>
                    </a:p>
                  </a:txBody>
                  <a:tcPr marL="73716" marR="73716" marT="0" marB="0"/>
                </a:tc>
                <a:tc>
                  <a:txBody>
                    <a:bodyPr/>
                    <a:lstStyle/>
                    <a:p>
                      <a:pPr marL="0" marR="0">
                        <a:spcBef>
                          <a:spcPts val="0"/>
                        </a:spcBef>
                        <a:spcAft>
                          <a:spcPts val="0"/>
                        </a:spcAft>
                      </a:pPr>
                      <a:r>
                        <a:rPr lang="en-US" sz="1200" dirty="0">
                          <a:solidFill>
                            <a:schemeClr val="tx1"/>
                          </a:solidFill>
                          <a:effectLst/>
                        </a:rPr>
                        <a:t>Present</a:t>
                      </a:r>
                      <a:endParaRPr lang="en-US" sz="1200" dirty="0">
                        <a:solidFill>
                          <a:schemeClr val="tx1"/>
                        </a:solidFill>
                        <a:effectLst/>
                        <a:latin typeface="Times New Roman"/>
                        <a:ea typeface="Calibri"/>
                        <a:cs typeface="Times New Roman"/>
                      </a:endParaRPr>
                    </a:p>
                  </a:txBody>
                  <a:tcPr marL="73716" marR="73716" marT="0" marB="0"/>
                </a:tc>
                <a:extLst>
                  <a:ext uri="{0D108BD9-81ED-4DB2-BD59-A6C34878D82A}">
                    <a16:rowId xmlns:a16="http://schemas.microsoft.com/office/drawing/2014/main" val="4046688368"/>
                  </a:ext>
                </a:extLst>
              </a:tr>
            </a:tbl>
          </a:graphicData>
        </a:graphic>
      </p:graphicFrame>
    </p:spTree>
    <p:extLst>
      <p:ext uri="{BB962C8B-B14F-4D97-AF65-F5344CB8AC3E}">
        <p14:creationId xmlns:p14="http://schemas.microsoft.com/office/powerpoint/2010/main" val="37991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595" y="365125"/>
            <a:ext cx="10972800" cy="1097280"/>
          </a:xfrm>
        </p:spPr>
        <p:txBody>
          <a:bodyPr vert="horz" lIns="91440" tIns="45720" rIns="91440" bIns="45720" rtlCol="0" anchor="ctr">
            <a:normAutofit/>
          </a:bodyPr>
          <a:lstStyle/>
          <a:p>
            <a:pPr>
              <a:defRPr/>
            </a:pPr>
            <a:r>
              <a:rPr lang="en-US" altLang="en-US" dirty="0"/>
              <a:t>SCDE Standardized Attendance Codes (cont.)</a:t>
            </a:r>
            <a:endParaRPr lang="en-US" dirty="0"/>
          </a:p>
        </p:txBody>
      </p:sp>
      <p:graphicFrame>
        <p:nvGraphicFramePr>
          <p:cNvPr id="3" name="Content Placeholder 5">
            <a:extLst>
              <a:ext uri="{FF2B5EF4-FFF2-40B4-BE49-F238E27FC236}">
                <a16:creationId xmlns:a16="http://schemas.microsoft.com/office/drawing/2014/main" id="{8A22DA14-849D-41B5-A5E5-A7797514511B}"/>
              </a:ext>
            </a:extLst>
          </p:cNvPr>
          <p:cNvGraphicFramePr>
            <a:graphicFrameLocks/>
          </p:cNvGraphicFramePr>
          <p:nvPr>
            <p:extLst>
              <p:ext uri="{D42A27DB-BD31-4B8C-83A1-F6EECF244321}">
                <p14:modId xmlns:p14="http://schemas.microsoft.com/office/powerpoint/2010/main" val="1203466994"/>
              </p:ext>
            </p:extLst>
          </p:nvPr>
        </p:nvGraphicFramePr>
        <p:xfrm>
          <a:off x="632605" y="1362269"/>
          <a:ext cx="10704090" cy="4201801"/>
        </p:xfrm>
        <a:graphic>
          <a:graphicData uri="http://schemas.openxmlformats.org/drawingml/2006/table">
            <a:tbl>
              <a:tblPr firstRow="1" firstCol="1" bandRow="1">
                <a:tableStyleId>{9D7B26C5-4107-4FEC-AEDC-1716B250A1EF}</a:tableStyleId>
              </a:tblPr>
              <a:tblGrid>
                <a:gridCol w="4981464">
                  <a:extLst>
                    <a:ext uri="{9D8B030D-6E8A-4147-A177-3AD203B41FA5}">
                      <a16:colId xmlns:a16="http://schemas.microsoft.com/office/drawing/2014/main" val="20000"/>
                    </a:ext>
                  </a:extLst>
                </a:gridCol>
                <a:gridCol w="1911419">
                  <a:extLst>
                    <a:ext uri="{9D8B030D-6E8A-4147-A177-3AD203B41FA5}">
                      <a16:colId xmlns:a16="http://schemas.microsoft.com/office/drawing/2014/main" val="20001"/>
                    </a:ext>
                  </a:extLst>
                </a:gridCol>
                <a:gridCol w="1556061">
                  <a:extLst>
                    <a:ext uri="{9D8B030D-6E8A-4147-A177-3AD203B41FA5}">
                      <a16:colId xmlns:a16="http://schemas.microsoft.com/office/drawing/2014/main" val="20002"/>
                    </a:ext>
                  </a:extLst>
                </a:gridCol>
                <a:gridCol w="2255146">
                  <a:extLst>
                    <a:ext uri="{9D8B030D-6E8A-4147-A177-3AD203B41FA5}">
                      <a16:colId xmlns:a16="http://schemas.microsoft.com/office/drawing/2014/main" val="20003"/>
                    </a:ext>
                  </a:extLst>
                </a:gridCol>
              </a:tblGrid>
              <a:tr h="198787">
                <a:tc>
                  <a:txBody>
                    <a:bodyPr/>
                    <a:lstStyle/>
                    <a:p>
                      <a:pPr marL="0" marR="0" lvl="0" indent="0">
                        <a:lnSpc>
                          <a:spcPct val="115000"/>
                        </a:lnSpc>
                        <a:spcBef>
                          <a:spcPts val="0"/>
                        </a:spcBef>
                        <a:spcAft>
                          <a:spcPts val="0"/>
                        </a:spcAft>
                        <a:buFont typeface="+mj-lt"/>
                        <a:buNone/>
                      </a:pPr>
                      <a:r>
                        <a:rPr lang="en-US" sz="1000" dirty="0">
                          <a:solidFill>
                            <a:schemeClr val="tx1"/>
                          </a:solidFill>
                          <a:effectLst/>
                        </a:rPr>
                        <a:t>Description</a:t>
                      </a:r>
                      <a:endParaRPr lang="en-US" sz="1000" dirty="0">
                        <a:solidFill>
                          <a:schemeClr val="tx1"/>
                        </a:solidFill>
                        <a:effectLst/>
                        <a:latin typeface="+mn-lt"/>
                        <a:ea typeface="Calibri"/>
                        <a:cs typeface="Times New Roman"/>
                      </a:endParaRPr>
                    </a:p>
                  </a:txBody>
                  <a:tcPr marL="31965" marR="31965" marT="0" marB="0"/>
                </a:tc>
                <a:tc>
                  <a:txBody>
                    <a:bodyPr/>
                    <a:lstStyle/>
                    <a:p>
                      <a:pPr marL="0" marR="0">
                        <a:spcBef>
                          <a:spcPts val="0"/>
                        </a:spcBef>
                        <a:spcAft>
                          <a:spcPts val="0"/>
                        </a:spcAft>
                      </a:pPr>
                      <a:r>
                        <a:rPr lang="en-US" sz="1000" dirty="0">
                          <a:solidFill>
                            <a:schemeClr val="tx1"/>
                          </a:solidFill>
                          <a:effectLst/>
                        </a:rPr>
                        <a:t>Presence Status</a:t>
                      </a:r>
                      <a:endParaRPr lang="en-US" sz="1000" dirty="0">
                        <a:solidFill>
                          <a:schemeClr val="tx1"/>
                        </a:solidFill>
                        <a:effectLst/>
                        <a:latin typeface="+mn-lt"/>
                        <a:ea typeface="Calibri"/>
                        <a:cs typeface="Times New Roman"/>
                      </a:endParaRPr>
                    </a:p>
                  </a:txBody>
                  <a:tcPr marL="31965" marR="31965" marT="0" marB="0"/>
                </a:tc>
                <a:tc>
                  <a:txBody>
                    <a:bodyPr/>
                    <a:lstStyle/>
                    <a:p>
                      <a:pPr marL="0" marR="0">
                        <a:spcBef>
                          <a:spcPts val="0"/>
                        </a:spcBef>
                        <a:spcAft>
                          <a:spcPts val="0"/>
                        </a:spcAft>
                      </a:pPr>
                      <a:r>
                        <a:rPr lang="en-US" sz="1000" dirty="0">
                          <a:solidFill>
                            <a:schemeClr val="tx1"/>
                          </a:solidFill>
                          <a:effectLst/>
                        </a:rPr>
                        <a:t>Code</a:t>
                      </a:r>
                      <a:endParaRPr lang="en-US" sz="1000" dirty="0">
                        <a:solidFill>
                          <a:schemeClr val="tx1"/>
                        </a:solidFill>
                        <a:effectLst/>
                        <a:latin typeface="+mn-lt"/>
                        <a:ea typeface="Calibri"/>
                        <a:cs typeface="Times New Roman"/>
                      </a:endParaRPr>
                    </a:p>
                  </a:txBody>
                  <a:tcPr marL="31965" marR="31965" marT="0" marB="0"/>
                </a:tc>
                <a:tc>
                  <a:txBody>
                    <a:bodyPr/>
                    <a:lstStyle/>
                    <a:p>
                      <a:pPr marL="0" marR="0">
                        <a:spcBef>
                          <a:spcPts val="0"/>
                        </a:spcBef>
                        <a:spcAft>
                          <a:spcPts val="0"/>
                        </a:spcAft>
                      </a:pPr>
                      <a:r>
                        <a:rPr lang="en-US" sz="1000" dirty="0">
                          <a:solidFill>
                            <a:schemeClr val="tx1"/>
                          </a:solidFill>
                          <a:effectLst/>
                        </a:rPr>
                        <a:t>Code Category</a:t>
                      </a:r>
                      <a:endParaRPr lang="en-US" sz="1000" dirty="0">
                        <a:solidFill>
                          <a:schemeClr val="tx1"/>
                        </a:solidFill>
                        <a:effectLst/>
                        <a:latin typeface="+mn-lt"/>
                        <a:ea typeface="Calibri"/>
                        <a:cs typeface="Times New Roman"/>
                      </a:endParaRPr>
                    </a:p>
                  </a:txBody>
                  <a:tcPr marL="31965" marR="31965" marT="0" marB="0"/>
                </a:tc>
                <a:extLst>
                  <a:ext uri="{0D108BD9-81ED-4DB2-BD59-A6C34878D82A}">
                    <a16:rowId xmlns:a16="http://schemas.microsoft.com/office/drawing/2014/main" val="10000"/>
                  </a:ext>
                </a:extLst>
              </a:tr>
              <a:tr h="199498">
                <a:tc>
                  <a:txBody>
                    <a:bodyPr/>
                    <a:lstStyle/>
                    <a:p>
                      <a:pPr marL="0" marR="0" lvl="0" indent="0">
                        <a:lnSpc>
                          <a:spcPct val="115000"/>
                        </a:lnSpc>
                        <a:spcBef>
                          <a:spcPts val="0"/>
                        </a:spcBef>
                        <a:spcAft>
                          <a:spcPts val="0"/>
                        </a:spcAft>
                        <a:buFont typeface="+mj-lt"/>
                        <a:buNone/>
                      </a:pPr>
                      <a:r>
                        <a:rPr lang="en-US" sz="1000" dirty="0">
                          <a:solidFill>
                            <a:schemeClr val="tx1"/>
                          </a:solidFill>
                          <a:effectLst/>
                        </a:rPr>
                        <a:t>Religious</a:t>
                      </a:r>
                      <a:endParaRPr lang="en-US" sz="1000" dirty="0">
                        <a:solidFill>
                          <a:schemeClr val="tx1"/>
                        </a:solidFill>
                        <a:effectLst/>
                        <a:latin typeface="Times New Roman"/>
                        <a:ea typeface="Calibri"/>
                        <a:cs typeface="Times New Roman"/>
                      </a:endParaRPr>
                    </a:p>
                  </a:txBody>
                  <a:tcPr marL="31965" marR="31965" marT="0" marB="0"/>
                </a:tc>
                <a:tc>
                  <a:txBody>
                    <a:bodyPr/>
                    <a:lstStyle/>
                    <a:p>
                      <a:pPr marL="0" marR="0">
                        <a:spcBef>
                          <a:spcPts val="0"/>
                        </a:spcBef>
                        <a:spcAft>
                          <a:spcPts val="0"/>
                        </a:spcAft>
                      </a:pPr>
                      <a:r>
                        <a:rPr lang="en-US" sz="1000" dirty="0">
                          <a:solidFill>
                            <a:schemeClr val="tx1"/>
                          </a:solidFill>
                          <a:effectLst/>
                        </a:rPr>
                        <a:t>Absent</a:t>
                      </a:r>
                      <a:endParaRPr lang="en-US" sz="1000" dirty="0">
                        <a:solidFill>
                          <a:schemeClr val="tx1"/>
                        </a:solidFill>
                        <a:effectLst/>
                        <a:latin typeface="Times New Roman"/>
                        <a:ea typeface="Calibri"/>
                        <a:cs typeface="Times New Roman"/>
                      </a:endParaRPr>
                    </a:p>
                  </a:txBody>
                  <a:tcPr marL="31965" marR="31965" marT="0" marB="0"/>
                </a:tc>
                <a:tc>
                  <a:txBody>
                    <a:bodyPr/>
                    <a:lstStyle/>
                    <a:p>
                      <a:pPr marL="0" marR="0">
                        <a:spcBef>
                          <a:spcPts val="0"/>
                        </a:spcBef>
                        <a:spcAft>
                          <a:spcPts val="0"/>
                        </a:spcAft>
                      </a:pPr>
                      <a:r>
                        <a:rPr lang="en-US" sz="1000" dirty="0">
                          <a:solidFill>
                            <a:schemeClr val="tx1"/>
                          </a:solidFill>
                          <a:effectLst/>
                        </a:rPr>
                        <a:t>SC-REL</a:t>
                      </a:r>
                      <a:endParaRPr lang="en-US" sz="1000" dirty="0">
                        <a:solidFill>
                          <a:schemeClr val="tx1"/>
                        </a:solidFill>
                        <a:effectLst/>
                        <a:latin typeface="Times New Roman"/>
                        <a:ea typeface="Calibri"/>
                        <a:cs typeface="Times New Roman"/>
                      </a:endParaRPr>
                    </a:p>
                  </a:txBody>
                  <a:tcPr marL="31965" marR="31965" marT="0" marB="0"/>
                </a:tc>
                <a:tc>
                  <a:txBody>
                    <a:bodyPr/>
                    <a:lstStyle/>
                    <a:p>
                      <a:pPr marL="0" marR="0">
                        <a:spcBef>
                          <a:spcPts val="0"/>
                        </a:spcBef>
                        <a:spcAft>
                          <a:spcPts val="0"/>
                        </a:spcAft>
                      </a:pPr>
                      <a:r>
                        <a:rPr lang="en-US" sz="1000" dirty="0">
                          <a:solidFill>
                            <a:schemeClr val="tx1"/>
                          </a:solidFill>
                          <a:effectLst/>
                        </a:rPr>
                        <a:t>Excused</a:t>
                      </a:r>
                      <a:endParaRPr lang="en-US" sz="1000" dirty="0">
                        <a:solidFill>
                          <a:schemeClr val="tx1"/>
                        </a:solidFill>
                        <a:effectLst/>
                        <a:latin typeface="Times New Roman"/>
                        <a:ea typeface="Calibri"/>
                        <a:cs typeface="Times New Roman"/>
                      </a:endParaRPr>
                    </a:p>
                  </a:txBody>
                  <a:tcPr marL="31965" marR="31965" marT="0" marB="0"/>
                </a:tc>
                <a:extLst>
                  <a:ext uri="{0D108BD9-81ED-4DB2-BD59-A6C34878D82A}">
                    <a16:rowId xmlns:a16="http://schemas.microsoft.com/office/drawing/2014/main" val="10003"/>
                  </a:ext>
                </a:extLst>
              </a:tr>
              <a:tr h="199498">
                <a:tc>
                  <a:txBody>
                    <a:bodyPr/>
                    <a:lstStyle/>
                    <a:p>
                      <a:pPr marL="0" marR="0" lvl="0" indent="0">
                        <a:lnSpc>
                          <a:spcPct val="115000"/>
                        </a:lnSpc>
                        <a:spcBef>
                          <a:spcPts val="0"/>
                        </a:spcBef>
                        <a:spcAft>
                          <a:spcPts val="0"/>
                        </a:spcAft>
                        <a:buFont typeface="+mj-lt"/>
                        <a:buNone/>
                      </a:pPr>
                      <a:r>
                        <a:rPr lang="en-US" sz="1000" dirty="0">
                          <a:solidFill>
                            <a:schemeClr val="tx1"/>
                          </a:solidFill>
                          <a:effectLst/>
                        </a:rPr>
                        <a:t>Out of School Suspension (OSS)</a:t>
                      </a:r>
                      <a:endParaRPr lang="en-US" sz="1000" dirty="0">
                        <a:solidFill>
                          <a:schemeClr val="tx1"/>
                        </a:solidFill>
                        <a:effectLst/>
                        <a:latin typeface="Times New Roman"/>
                        <a:ea typeface="Calibri"/>
                        <a:cs typeface="Times New Roman"/>
                      </a:endParaRPr>
                    </a:p>
                  </a:txBody>
                  <a:tcPr marL="31965" marR="31965" marT="0" marB="0"/>
                </a:tc>
                <a:tc>
                  <a:txBody>
                    <a:bodyPr/>
                    <a:lstStyle/>
                    <a:p>
                      <a:pPr marL="0" marR="0">
                        <a:spcBef>
                          <a:spcPts val="0"/>
                        </a:spcBef>
                        <a:spcAft>
                          <a:spcPts val="0"/>
                        </a:spcAft>
                      </a:pPr>
                      <a:r>
                        <a:rPr lang="en-US" sz="1000" dirty="0">
                          <a:solidFill>
                            <a:schemeClr val="tx1"/>
                          </a:solidFill>
                          <a:effectLst/>
                        </a:rPr>
                        <a:t>Absent</a:t>
                      </a:r>
                      <a:endParaRPr lang="en-US" sz="1000" dirty="0">
                        <a:solidFill>
                          <a:schemeClr val="tx1"/>
                        </a:solidFill>
                        <a:effectLst/>
                        <a:latin typeface="Times New Roman"/>
                        <a:ea typeface="Calibri"/>
                        <a:cs typeface="Times New Roman"/>
                      </a:endParaRPr>
                    </a:p>
                  </a:txBody>
                  <a:tcPr marL="31965" marR="31965" marT="0" marB="0"/>
                </a:tc>
                <a:tc>
                  <a:txBody>
                    <a:bodyPr/>
                    <a:lstStyle/>
                    <a:p>
                      <a:pPr marL="0" marR="0">
                        <a:spcBef>
                          <a:spcPts val="0"/>
                        </a:spcBef>
                        <a:spcAft>
                          <a:spcPts val="0"/>
                        </a:spcAft>
                      </a:pPr>
                      <a:r>
                        <a:rPr lang="en-US" sz="1000" dirty="0">
                          <a:solidFill>
                            <a:schemeClr val="tx1"/>
                          </a:solidFill>
                          <a:effectLst/>
                        </a:rPr>
                        <a:t>SC-OSS</a:t>
                      </a:r>
                      <a:endParaRPr lang="en-US" sz="1000" dirty="0">
                        <a:solidFill>
                          <a:schemeClr val="tx1"/>
                        </a:solidFill>
                        <a:effectLst/>
                        <a:latin typeface="Times New Roman"/>
                        <a:ea typeface="Calibri"/>
                        <a:cs typeface="Times New Roman"/>
                      </a:endParaRPr>
                    </a:p>
                  </a:txBody>
                  <a:tcPr marL="31965" marR="31965" marT="0" marB="0"/>
                </a:tc>
                <a:tc>
                  <a:txBody>
                    <a:bodyPr/>
                    <a:lstStyle/>
                    <a:p>
                      <a:pPr marL="0" marR="0">
                        <a:spcBef>
                          <a:spcPts val="0"/>
                        </a:spcBef>
                        <a:spcAft>
                          <a:spcPts val="0"/>
                        </a:spcAft>
                      </a:pPr>
                      <a:r>
                        <a:rPr lang="en-US" sz="1000" dirty="0">
                          <a:solidFill>
                            <a:schemeClr val="tx1"/>
                          </a:solidFill>
                          <a:effectLst/>
                        </a:rPr>
                        <a:t>OSSusp</a:t>
                      </a:r>
                      <a:endParaRPr lang="en-US" sz="1000" dirty="0">
                        <a:solidFill>
                          <a:schemeClr val="tx1"/>
                        </a:solidFill>
                        <a:effectLst/>
                        <a:latin typeface="Times New Roman"/>
                        <a:ea typeface="Calibri"/>
                        <a:cs typeface="Times New Roman"/>
                      </a:endParaRPr>
                    </a:p>
                  </a:txBody>
                  <a:tcPr marL="31965" marR="31965" marT="0" marB="0"/>
                </a:tc>
                <a:extLst>
                  <a:ext uri="{0D108BD9-81ED-4DB2-BD59-A6C34878D82A}">
                    <a16:rowId xmlns:a16="http://schemas.microsoft.com/office/drawing/2014/main" val="10004"/>
                  </a:ext>
                </a:extLst>
              </a:tr>
              <a:tr h="199498">
                <a:tc>
                  <a:txBody>
                    <a:bodyPr/>
                    <a:lstStyle/>
                    <a:p>
                      <a:pPr marL="0" marR="0" lvl="0" indent="0">
                        <a:lnSpc>
                          <a:spcPct val="115000"/>
                        </a:lnSpc>
                        <a:spcBef>
                          <a:spcPts val="0"/>
                        </a:spcBef>
                        <a:spcAft>
                          <a:spcPts val="0"/>
                        </a:spcAft>
                        <a:buFont typeface="+mj-lt"/>
                        <a:buNone/>
                      </a:pPr>
                      <a:r>
                        <a:rPr lang="en-US" sz="1000" dirty="0">
                          <a:solidFill>
                            <a:schemeClr val="tx1"/>
                          </a:solidFill>
                          <a:effectLst/>
                        </a:rPr>
                        <a:t>Weather</a:t>
                      </a:r>
                      <a:endParaRPr lang="en-US" sz="1000" dirty="0">
                        <a:solidFill>
                          <a:schemeClr val="tx1"/>
                        </a:solidFill>
                        <a:effectLst/>
                        <a:latin typeface="Times New Roman"/>
                        <a:ea typeface="Calibri"/>
                        <a:cs typeface="Times New Roman"/>
                      </a:endParaRPr>
                    </a:p>
                  </a:txBody>
                  <a:tcPr marL="31965" marR="31965" marT="0" marB="0"/>
                </a:tc>
                <a:tc>
                  <a:txBody>
                    <a:bodyPr/>
                    <a:lstStyle/>
                    <a:p>
                      <a:pPr marL="0" marR="0">
                        <a:spcBef>
                          <a:spcPts val="0"/>
                        </a:spcBef>
                        <a:spcAft>
                          <a:spcPts val="0"/>
                        </a:spcAft>
                      </a:pPr>
                      <a:r>
                        <a:rPr lang="en-US" sz="1000" dirty="0">
                          <a:solidFill>
                            <a:schemeClr val="tx1"/>
                          </a:solidFill>
                          <a:effectLst/>
                        </a:rPr>
                        <a:t>Absent</a:t>
                      </a:r>
                      <a:endParaRPr lang="en-US" sz="1000" dirty="0">
                        <a:solidFill>
                          <a:schemeClr val="tx1"/>
                        </a:solidFill>
                        <a:effectLst/>
                        <a:latin typeface="Times New Roman"/>
                        <a:ea typeface="Calibri"/>
                        <a:cs typeface="Times New Roman"/>
                      </a:endParaRPr>
                    </a:p>
                  </a:txBody>
                  <a:tcPr marL="31965" marR="31965" marT="0" marB="0"/>
                </a:tc>
                <a:tc>
                  <a:txBody>
                    <a:bodyPr/>
                    <a:lstStyle/>
                    <a:p>
                      <a:pPr marL="0" marR="0">
                        <a:spcBef>
                          <a:spcPts val="0"/>
                        </a:spcBef>
                        <a:spcAft>
                          <a:spcPts val="0"/>
                        </a:spcAft>
                      </a:pPr>
                      <a:r>
                        <a:rPr lang="en-US" sz="1000" dirty="0">
                          <a:solidFill>
                            <a:schemeClr val="tx1"/>
                          </a:solidFill>
                          <a:effectLst/>
                        </a:rPr>
                        <a:t>SC-WTHR</a:t>
                      </a:r>
                      <a:endParaRPr lang="en-US" sz="1000" dirty="0">
                        <a:solidFill>
                          <a:schemeClr val="tx1"/>
                        </a:solidFill>
                        <a:effectLst/>
                        <a:latin typeface="Times New Roman"/>
                        <a:ea typeface="Calibri"/>
                        <a:cs typeface="Times New Roman"/>
                      </a:endParaRPr>
                    </a:p>
                  </a:txBody>
                  <a:tcPr marL="31965" marR="31965" marT="0" marB="0"/>
                </a:tc>
                <a:tc>
                  <a:txBody>
                    <a:bodyPr/>
                    <a:lstStyle/>
                    <a:p>
                      <a:pPr marL="0" marR="0">
                        <a:spcBef>
                          <a:spcPts val="0"/>
                        </a:spcBef>
                        <a:spcAft>
                          <a:spcPts val="0"/>
                        </a:spcAft>
                      </a:pPr>
                      <a:r>
                        <a:rPr lang="en-US" sz="1000" dirty="0">
                          <a:solidFill>
                            <a:schemeClr val="tx1"/>
                          </a:solidFill>
                          <a:effectLst/>
                        </a:rPr>
                        <a:t>Excused</a:t>
                      </a:r>
                      <a:endParaRPr lang="en-US" sz="1000" dirty="0">
                        <a:solidFill>
                          <a:schemeClr val="tx1"/>
                        </a:solidFill>
                        <a:effectLst/>
                        <a:latin typeface="Times New Roman"/>
                        <a:ea typeface="Calibri"/>
                        <a:cs typeface="Times New Roman"/>
                      </a:endParaRPr>
                    </a:p>
                  </a:txBody>
                  <a:tcPr marL="31965" marR="31965" marT="0" marB="0"/>
                </a:tc>
                <a:extLst>
                  <a:ext uri="{0D108BD9-81ED-4DB2-BD59-A6C34878D82A}">
                    <a16:rowId xmlns:a16="http://schemas.microsoft.com/office/drawing/2014/main" val="10005"/>
                  </a:ext>
                </a:extLst>
              </a:tr>
              <a:tr h="199498">
                <a:tc>
                  <a:txBody>
                    <a:bodyPr/>
                    <a:lstStyle/>
                    <a:p>
                      <a:pPr marL="0" marR="0" lvl="0" indent="0">
                        <a:lnSpc>
                          <a:spcPct val="115000"/>
                        </a:lnSpc>
                        <a:spcBef>
                          <a:spcPts val="0"/>
                        </a:spcBef>
                        <a:spcAft>
                          <a:spcPts val="0"/>
                        </a:spcAft>
                        <a:buFont typeface="+mj-lt"/>
                        <a:buNone/>
                      </a:pPr>
                      <a:r>
                        <a:rPr lang="en-US" sz="1000" dirty="0">
                          <a:solidFill>
                            <a:schemeClr val="tx1"/>
                          </a:solidFill>
                          <a:effectLst/>
                        </a:rPr>
                        <a:t>Legal/Court</a:t>
                      </a:r>
                      <a:endParaRPr lang="en-US" sz="1000" dirty="0">
                        <a:solidFill>
                          <a:schemeClr val="tx1"/>
                        </a:solidFill>
                        <a:effectLst/>
                        <a:latin typeface="Times New Roman"/>
                        <a:ea typeface="Calibri"/>
                        <a:cs typeface="Times New Roman"/>
                      </a:endParaRPr>
                    </a:p>
                  </a:txBody>
                  <a:tcPr marL="31965" marR="31965" marT="0" marB="0"/>
                </a:tc>
                <a:tc>
                  <a:txBody>
                    <a:bodyPr/>
                    <a:lstStyle/>
                    <a:p>
                      <a:pPr marL="0" marR="0">
                        <a:spcBef>
                          <a:spcPts val="0"/>
                        </a:spcBef>
                        <a:spcAft>
                          <a:spcPts val="0"/>
                        </a:spcAft>
                      </a:pPr>
                      <a:r>
                        <a:rPr lang="en-US" sz="1000" dirty="0">
                          <a:solidFill>
                            <a:schemeClr val="tx1"/>
                          </a:solidFill>
                          <a:effectLst/>
                        </a:rPr>
                        <a:t>Absent</a:t>
                      </a:r>
                      <a:endParaRPr lang="en-US" sz="1000" dirty="0">
                        <a:solidFill>
                          <a:schemeClr val="tx1"/>
                        </a:solidFill>
                        <a:effectLst/>
                        <a:latin typeface="Times New Roman"/>
                        <a:ea typeface="Calibri"/>
                        <a:cs typeface="Times New Roman"/>
                      </a:endParaRPr>
                    </a:p>
                  </a:txBody>
                  <a:tcPr marL="31965" marR="31965" marT="0" marB="0"/>
                </a:tc>
                <a:tc>
                  <a:txBody>
                    <a:bodyPr/>
                    <a:lstStyle/>
                    <a:p>
                      <a:pPr marL="0" marR="0">
                        <a:spcBef>
                          <a:spcPts val="0"/>
                        </a:spcBef>
                        <a:spcAft>
                          <a:spcPts val="0"/>
                        </a:spcAft>
                      </a:pPr>
                      <a:r>
                        <a:rPr lang="en-US" sz="1000" dirty="0">
                          <a:solidFill>
                            <a:schemeClr val="tx1"/>
                          </a:solidFill>
                          <a:effectLst/>
                        </a:rPr>
                        <a:t>SC-LEG</a:t>
                      </a:r>
                      <a:endParaRPr lang="en-US" sz="1000" dirty="0">
                        <a:solidFill>
                          <a:schemeClr val="tx1"/>
                        </a:solidFill>
                        <a:effectLst/>
                        <a:latin typeface="Times New Roman"/>
                        <a:ea typeface="Calibri"/>
                        <a:cs typeface="Times New Roman"/>
                      </a:endParaRPr>
                    </a:p>
                  </a:txBody>
                  <a:tcPr marL="31965" marR="31965" marT="0" marB="0"/>
                </a:tc>
                <a:tc>
                  <a:txBody>
                    <a:bodyPr/>
                    <a:lstStyle/>
                    <a:p>
                      <a:pPr marL="0" marR="0">
                        <a:spcBef>
                          <a:spcPts val="0"/>
                        </a:spcBef>
                        <a:spcAft>
                          <a:spcPts val="0"/>
                        </a:spcAft>
                      </a:pPr>
                      <a:r>
                        <a:rPr lang="en-US" sz="1000" dirty="0">
                          <a:solidFill>
                            <a:schemeClr val="tx1"/>
                          </a:solidFill>
                          <a:effectLst/>
                        </a:rPr>
                        <a:t>Excused</a:t>
                      </a:r>
                      <a:endParaRPr lang="en-US" sz="1000" dirty="0">
                        <a:solidFill>
                          <a:schemeClr val="tx1"/>
                        </a:solidFill>
                        <a:effectLst/>
                        <a:latin typeface="Times New Roman"/>
                        <a:ea typeface="Calibri"/>
                        <a:cs typeface="Times New Roman"/>
                      </a:endParaRPr>
                    </a:p>
                  </a:txBody>
                  <a:tcPr marL="31965" marR="31965" marT="0" marB="0"/>
                </a:tc>
                <a:extLst>
                  <a:ext uri="{0D108BD9-81ED-4DB2-BD59-A6C34878D82A}">
                    <a16:rowId xmlns:a16="http://schemas.microsoft.com/office/drawing/2014/main" val="10006"/>
                  </a:ext>
                </a:extLst>
              </a:tr>
              <a:tr h="199498">
                <a:tc>
                  <a:txBody>
                    <a:bodyPr/>
                    <a:lstStyle/>
                    <a:p>
                      <a:pPr marL="0" marR="0" lvl="0" indent="0">
                        <a:lnSpc>
                          <a:spcPct val="115000"/>
                        </a:lnSpc>
                        <a:spcBef>
                          <a:spcPts val="0"/>
                        </a:spcBef>
                        <a:spcAft>
                          <a:spcPts val="0"/>
                        </a:spcAft>
                        <a:buFont typeface="+mj-lt"/>
                        <a:buNone/>
                      </a:pPr>
                      <a:r>
                        <a:rPr lang="en-US" sz="1000" dirty="0">
                          <a:solidFill>
                            <a:schemeClr val="tx1"/>
                          </a:solidFill>
                          <a:effectLst/>
                        </a:rPr>
                        <a:t>College Visit</a:t>
                      </a:r>
                      <a:endParaRPr lang="en-US" sz="1000" dirty="0">
                        <a:solidFill>
                          <a:schemeClr val="tx1"/>
                        </a:solidFill>
                        <a:effectLst/>
                        <a:latin typeface="Times New Roman"/>
                        <a:ea typeface="Calibri"/>
                        <a:cs typeface="Times New Roman"/>
                      </a:endParaRPr>
                    </a:p>
                  </a:txBody>
                  <a:tcPr marL="31965" marR="31965" marT="0" marB="0"/>
                </a:tc>
                <a:tc>
                  <a:txBody>
                    <a:bodyPr/>
                    <a:lstStyle/>
                    <a:p>
                      <a:pPr marL="0" marR="0">
                        <a:spcBef>
                          <a:spcPts val="0"/>
                        </a:spcBef>
                        <a:spcAft>
                          <a:spcPts val="0"/>
                        </a:spcAft>
                      </a:pPr>
                      <a:r>
                        <a:rPr lang="en-US" sz="1000" dirty="0">
                          <a:solidFill>
                            <a:srgbClr val="C00000"/>
                          </a:solidFill>
                          <a:effectLst/>
                        </a:rPr>
                        <a:t>Present</a:t>
                      </a:r>
                      <a:endParaRPr lang="en-US" sz="1000" dirty="0">
                        <a:solidFill>
                          <a:srgbClr val="C00000"/>
                        </a:solidFill>
                        <a:effectLst/>
                        <a:latin typeface="Times New Roman"/>
                        <a:ea typeface="Calibri"/>
                        <a:cs typeface="Times New Roman"/>
                      </a:endParaRPr>
                    </a:p>
                  </a:txBody>
                  <a:tcPr marL="31965" marR="31965" marT="0" marB="0"/>
                </a:tc>
                <a:tc>
                  <a:txBody>
                    <a:bodyPr/>
                    <a:lstStyle/>
                    <a:p>
                      <a:pPr marL="0" marR="0">
                        <a:spcBef>
                          <a:spcPts val="0"/>
                        </a:spcBef>
                        <a:spcAft>
                          <a:spcPts val="0"/>
                        </a:spcAft>
                      </a:pPr>
                      <a:r>
                        <a:rPr lang="en-US" sz="1000" dirty="0">
                          <a:solidFill>
                            <a:schemeClr val="tx1"/>
                          </a:solidFill>
                          <a:effectLst/>
                        </a:rPr>
                        <a:t>SC-COL</a:t>
                      </a:r>
                      <a:endParaRPr lang="en-US" sz="1000" dirty="0">
                        <a:solidFill>
                          <a:schemeClr val="tx1"/>
                        </a:solidFill>
                        <a:effectLst/>
                        <a:latin typeface="Times New Roman"/>
                        <a:ea typeface="Calibri"/>
                        <a:cs typeface="Times New Roman"/>
                      </a:endParaRPr>
                    </a:p>
                  </a:txBody>
                  <a:tcPr marL="31965" marR="31965" marT="0" marB="0"/>
                </a:tc>
                <a:tc>
                  <a:txBody>
                    <a:bodyPr/>
                    <a:lstStyle/>
                    <a:p>
                      <a:pPr marL="0" marR="0">
                        <a:spcBef>
                          <a:spcPts val="0"/>
                        </a:spcBef>
                        <a:spcAft>
                          <a:spcPts val="0"/>
                        </a:spcAft>
                      </a:pPr>
                      <a:r>
                        <a:rPr lang="en-US" sz="1000" dirty="0">
                          <a:solidFill>
                            <a:schemeClr val="tx1"/>
                          </a:solidFill>
                          <a:effectLst/>
                        </a:rPr>
                        <a:t>Present</a:t>
                      </a:r>
                      <a:endParaRPr lang="en-US" sz="1000" dirty="0">
                        <a:solidFill>
                          <a:schemeClr val="tx1"/>
                        </a:solidFill>
                        <a:effectLst/>
                        <a:latin typeface="Times New Roman"/>
                        <a:ea typeface="Calibri"/>
                        <a:cs typeface="Times New Roman"/>
                      </a:endParaRPr>
                    </a:p>
                  </a:txBody>
                  <a:tcPr marL="31965" marR="31965" marT="0" marB="0"/>
                </a:tc>
                <a:extLst>
                  <a:ext uri="{0D108BD9-81ED-4DB2-BD59-A6C34878D82A}">
                    <a16:rowId xmlns:a16="http://schemas.microsoft.com/office/drawing/2014/main" val="10007"/>
                  </a:ext>
                </a:extLst>
              </a:tr>
              <a:tr h="199498">
                <a:tc>
                  <a:txBody>
                    <a:bodyPr/>
                    <a:lstStyle/>
                    <a:p>
                      <a:pPr marL="0" marR="0" lvl="0" indent="0">
                        <a:lnSpc>
                          <a:spcPct val="115000"/>
                        </a:lnSpc>
                        <a:spcBef>
                          <a:spcPts val="0"/>
                        </a:spcBef>
                        <a:spcAft>
                          <a:spcPts val="0"/>
                        </a:spcAft>
                        <a:buFont typeface="+mj-lt"/>
                        <a:buNone/>
                      </a:pPr>
                      <a:r>
                        <a:rPr lang="en-US" sz="1000" dirty="0">
                          <a:solidFill>
                            <a:schemeClr val="tx1"/>
                          </a:solidFill>
                          <a:effectLst/>
                        </a:rPr>
                        <a:t>Attendance Recovery/ Saturday Recovery</a:t>
                      </a:r>
                      <a:endParaRPr lang="en-US" sz="1000" dirty="0">
                        <a:solidFill>
                          <a:schemeClr val="tx1"/>
                        </a:solidFill>
                        <a:effectLst/>
                        <a:latin typeface="Times New Roman"/>
                        <a:ea typeface="Calibri"/>
                        <a:cs typeface="Times New Roman"/>
                      </a:endParaRPr>
                    </a:p>
                  </a:txBody>
                  <a:tcPr marL="31965" marR="31965" marT="0" marB="0"/>
                </a:tc>
                <a:tc>
                  <a:txBody>
                    <a:bodyPr/>
                    <a:lstStyle/>
                    <a:p>
                      <a:pPr marL="0" marR="0">
                        <a:spcBef>
                          <a:spcPts val="0"/>
                        </a:spcBef>
                        <a:spcAft>
                          <a:spcPts val="0"/>
                        </a:spcAft>
                      </a:pPr>
                      <a:r>
                        <a:rPr lang="en-US" sz="1000" dirty="0">
                          <a:solidFill>
                            <a:schemeClr val="tx1"/>
                          </a:solidFill>
                          <a:effectLst/>
                        </a:rPr>
                        <a:t>Absent</a:t>
                      </a:r>
                      <a:endParaRPr lang="en-US" sz="1000" dirty="0">
                        <a:solidFill>
                          <a:schemeClr val="tx1"/>
                        </a:solidFill>
                        <a:effectLst/>
                        <a:latin typeface="+mn-lt"/>
                        <a:ea typeface="Calibri"/>
                        <a:cs typeface="Times New Roman"/>
                      </a:endParaRPr>
                    </a:p>
                  </a:txBody>
                  <a:tcPr marL="31965" marR="31965" marT="0" marB="0"/>
                </a:tc>
                <a:tc>
                  <a:txBody>
                    <a:bodyPr/>
                    <a:lstStyle/>
                    <a:p>
                      <a:pPr marL="0" marR="0">
                        <a:spcBef>
                          <a:spcPts val="0"/>
                        </a:spcBef>
                        <a:spcAft>
                          <a:spcPts val="0"/>
                        </a:spcAft>
                      </a:pPr>
                      <a:r>
                        <a:rPr lang="en-US" sz="1000" dirty="0">
                          <a:solidFill>
                            <a:schemeClr val="tx1"/>
                          </a:solidFill>
                          <a:effectLst/>
                        </a:rPr>
                        <a:t>SC-REC</a:t>
                      </a:r>
                      <a:endParaRPr lang="en-US" sz="1000" dirty="0">
                        <a:solidFill>
                          <a:schemeClr val="tx1"/>
                        </a:solidFill>
                        <a:effectLst/>
                        <a:latin typeface="Times New Roman"/>
                        <a:ea typeface="Calibri"/>
                        <a:cs typeface="Times New Roman"/>
                      </a:endParaRPr>
                    </a:p>
                  </a:txBody>
                  <a:tcPr marL="31965" marR="31965" marT="0" marB="0"/>
                </a:tc>
                <a:tc>
                  <a:txBody>
                    <a:bodyPr/>
                    <a:lstStyle/>
                    <a:p>
                      <a:pPr marL="0" marR="0">
                        <a:spcBef>
                          <a:spcPts val="0"/>
                        </a:spcBef>
                        <a:spcAft>
                          <a:spcPts val="0"/>
                        </a:spcAft>
                      </a:pPr>
                      <a:r>
                        <a:rPr lang="en-US" sz="1000" dirty="0">
                          <a:solidFill>
                            <a:schemeClr val="tx1"/>
                          </a:solidFill>
                          <a:effectLst/>
                        </a:rPr>
                        <a:t>Excused</a:t>
                      </a:r>
                      <a:endParaRPr lang="en-US" sz="1000" dirty="0">
                        <a:solidFill>
                          <a:schemeClr val="tx1"/>
                        </a:solidFill>
                        <a:effectLst/>
                        <a:latin typeface="Times New Roman"/>
                        <a:ea typeface="Calibri"/>
                        <a:cs typeface="Times New Roman"/>
                      </a:endParaRPr>
                    </a:p>
                  </a:txBody>
                  <a:tcPr marL="31965" marR="31965" marT="0" marB="0"/>
                </a:tc>
                <a:extLst>
                  <a:ext uri="{0D108BD9-81ED-4DB2-BD59-A6C34878D82A}">
                    <a16:rowId xmlns:a16="http://schemas.microsoft.com/office/drawing/2014/main" val="10008"/>
                  </a:ext>
                </a:extLst>
              </a:tr>
              <a:tr h="51417">
                <a:tc>
                  <a:txBody>
                    <a:bodyPr/>
                    <a:lstStyle/>
                    <a:p>
                      <a:pPr marL="0" marR="0" lvl="0" indent="0">
                        <a:lnSpc>
                          <a:spcPct val="115000"/>
                        </a:lnSpc>
                        <a:spcBef>
                          <a:spcPts val="0"/>
                        </a:spcBef>
                        <a:spcAft>
                          <a:spcPts val="0"/>
                        </a:spcAft>
                        <a:buFont typeface="+mj-lt"/>
                        <a:buNone/>
                      </a:pPr>
                      <a:r>
                        <a:rPr lang="en-US" sz="1000" dirty="0">
                          <a:solidFill>
                            <a:schemeClr val="tx1"/>
                          </a:solidFill>
                          <a:effectLst/>
                        </a:rPr>
                        <a:t>On Site Services</a:t>
                      </a:r>
                      <a:endParaRPr lang="en-US" sz="1000" dirty="0">
                        <a:solidFill>
                          <a:schemeClr val="tx1"/>
                        </a:solidFill>
                        <a:effectLst/>
                        <a:latin typeface="Times New Roman"/>
                        <a:ea typeface="Calibri"/>
                        <a:cs typeface="Times New Roman"/>
                      </a:endParaRPr>
                    </a:p>
                  </a:txBody>
                  <a:tcPr marL="31965" marR="31965" marT="0" marB="0"/>
                </a:tc>
                <a:tc>
                  <a:txBody>
                    <a:bodyPr/>
                    <a:lstStyle/>
                    <a:p>
                      <a:pPr marL="0" marR="0">
                        <a:spcBef>
                          <a:spcPts val="0"/>
                        </a:spcBef>
                        <a:spcAft>
                          <a:spcPts val="0"/>
                        </a:spcAft>
                      </a:pPr>
                      <a:r>
                        <a:rPr lang="en-US" sz="1000" dirty="0">
                          <a:solidFill>
                            <a:srgbClr val="C00000"/>
                          </a:solidFill>
                          <a:effectLst/>
                        </a:rPr>
                        <a:t>Present</a:t>
                      </a:r>
                      <a:endParaRPr lang="en-US" sz="1000" dirty="0">
                        <a:solidFill>
                          <a:srgbClr val="C00000"/>
                        </a:solidFill>
                        <a:effectLst/>
                        <a:latin typeface="Times New Roman"/>
                        <a:ea typeface="Calibri"/>
                        <a:cs typeface="Times New Roman"/>
                      </a:endParaRPr>
                    </a:p>
                  </a:txBody>
                  <a:tcPr marL="31965" marR="31965" marT="0" marB="0"/>
                </a:tc>
                <a:tc>
                  <a:txBody>
                    <a:bodyPr/>
                    <a:lstStyle/>
                    <a:p>
                      <a:pPr marL="0" marR="0">
                        <a:spcBef>
                          <a:spcPts val="0"/>
                        </a:spcBef>
                        <a:spcAft>
                          <a:spcPts val="0"/>
                        </a:spcAft>
                      </a:pPr>
                      <a:r>
                        <a:rPr lang="en-US" sz="1000" dirty="0">
                          <a:solidFill>
                            <a:schemeClr val="tx1"/>
                          </a:solidFill>
                          <a:effectLst/>
                        </a:rPr>
                        <a:t>SC-ONST</a:t>
                      </a:r>
                      <a:endParaRPr lang="en-US" sz="1000" dirty="0">
                        <a:solidFill>
                          <a:schemeClr val="tx1"/>
                        </a:solidFill>
                        <a:effectLst/>
                        <a:latin typeface="Times New Roman"/>
                        <a:ea typeface="Calibri"/>
                        <a:cs typeface="Times New Roman"/>
                      </a:endParaRPr>
                    </a:p>
                  </a:txBody>
                  <a:tcPr marL="31965" marR="31965" marT="0" marB="0"/>
                </a:tc>
                <a:tc>
                  <a:txBody>
                    <a:bodyPr/>
                    <a:lstStyle/>
                    <a:p>
                      <a:pPr marL="0" marR="0">
                        <a:spcBef>
                          <a:spcPts val="0"/>
                        </a:spcBef>
                        <a:spcAft>
                          <a:spcPts val="0"/>
                        </a:spcAft>
                      </a:pPr>
                      <a:r>
                        <a:rPr lang="en-US" sz="1000" dirty="0">
                          <a:solidFill>
                            <a:schemeClr val="tx1"/>
                          </a:solidFill>
                          <a:effectLst/>
                        </a:rPr>
                        <a:t>Present</a:t>
                      </a:r>
                      <a:endParaRPr lang="en-US" sz="1000" dirty="0">
                        <a:solidFill>
                          <a:schemeClr val="tx1"/>
                        </a:solidFill>
                        <a:effectLst/>
                        <a:latin typeface="Times New Roman"/>
                        <a:ea typeface="Calibri"/>
                        <a:cs typeface="Times New Roman"/>
                      </a:endParaRPr>
                    </a:p>
                  </a:txBody>
                  <a:tcPr marL="31965" marR="31965" marT="0" marB="0"/>
                </a:tc>
                <a:extLst>
                  <a:ext uri="{0D108BD9-81ED-4DB2-BD59-A6C34878D82A}">
                    <a16:rowId xmlns:a16="http://schemas.microsoft.com/office/drawing/2014/main" val="10009"/>
                  </a:ext>
                </a:extLst>
              </a:tr>
              <a:tr h="199498">
                <a:tc>
                  <a:txBody>
                    <a:bodyPr/>
                    <a:lstStyle/>
                    <a:p>
                      <a:pPr marL="0" marR="0" lvl="0" indent="0">
                        <a:lnSpc>
                          <a:spcPct val="115000"/>
                        </a:lnSpc>
                        <a:spcBef>
                          <a:spcPts val="0"/>
                        </a:spcBef>
                        <a:spcAft>
                          <a:spcPts val="0"/>
                        </a:spcAft>
                        <a:buFont typeface="+mj-lt"/>
                        <a:buNone/>
                      </a:pPr>
                      <a:r>
                        <a:rPr lang="en-US" sz="1000" dirty="0">
                          <a:solidFill>
                            <a:schemeClr val="tx1"/>
                          </a:solidFill>
                          <a:effectLst/>
                        </a:rPr>
                        <a:t>In School Suspension (ISS)</a:t>
                      </a:r>
                      <a:endParaRPr lang="en-US" sz="1000" dirty="0">
                        <a:solidFill>
                          <a:schemeClr val="tx1"/>
                        </a:solidFill>
                        <a:effectLst/>
                        <a:latin typeface="Times New Roman"/>
                        <a:ea typeface="Calibri"/>
                        <a:cs typeface="Times New Roman"/>
                      </a:endParaRPr>
                    </a:p>
                  </a:txBody>
                  <a:tcPr marL="31965" marR="31965" marT="0" marB="0"/>
                </a:tc>
                <a:tc>
                  <a:txBody>
                    <a:bodyPr/>
                    <a:lstStyle/>
                    <a:p>
                      <a:pPr marL="0" marR="0">
                        <a:spcBef>
                          <a:spcPts val="0"/>
                        </a:spcBef>
                        <a:spcAft>
                          <a:spcPts val="0"/>
                        </a:spcAft>
                      </a:pPr>
                      <a:r>
                        <a:rPr lang="en-US" sz="1000" dirty="0">
                          <a:solidFill>
                            <a:srgbClr val="C00000"/>
                          </a:solidFill>
                          <a:effectLst/>
                        </a:rPr>
                        <a:t>Present</a:t>
                      </a:r>
                      <a:endParaRPr lang="en-US" sz="1000" dirty="0">
                        <a:solidFill>
                          <a:srgbClr val="C00000"/>
                        </a:solidFill>
                        <a:effectLst/>
                        <a:latin typeface="Times New Roman"/>
                        <a:ea typeface="Calibri"/>
                        <a:cs typeface="Times New Roman"/>
                      </a:endParaRPr>
                    </a:p>
                  </a:txBody>
                  <a:tcPr marL="31965" marR="31965" marT="0" marB="0"/>
                </a:tc>
                <a:tc>
                  <a:txBody>
                    <a:bodyPr/>
                    <a:lstStyle/>
                    <a:p>
                      <a:pPr marL="0" marR="0">
                        <a:spcBef>
                          <a:spcPts val="0"/>
                        </a:spcBef>
                        <a:spcAft>
                          <a:spcPts val="0"/>
                        </a:spcAft>
                      </a:pPr>
                      <a:r>
                        <a:rPr lang="en-US" sz="1000" dirty="0">
                          <a:solidFill>
                            <a:schemeClr val="tx1"/>
                          </a:solidFill>
                          <a:effectLst/>
                        </a:rPr>
                        <a:t>SC-ISS</a:t>
                      </a:r>
                      <a:endParaRPr lang="en-US" sz="1000" dirty="0">
                        <a:solidFill>
                          <a:schemeClr val="tx1"/>
                        </a:solidFill>
                        <a:effectLst/>
                        <a:latin typeface="Times New Roman"/>
                        <a:ea typeface="Calibri"/>
                        <a:cs typeface="Times New Roman"/>
                      </a:endParaRPr>
                    </a:p>
                  </a:txBody>
                  <a:tcPr marL="31965" marR="31965" marT="0" marB="0"/>
                </a:tc>
                <a:tc>
                  <a:txBody>
                    <a:bodyPr/>
                    <a:lstStyle/>
                    <a:p>
                      <a:pPr marL="0" marR="0">
                        <a:spcBef>
                          <a:spcPts val="0"/>
                        </a:spcBef>
                        <a:spcAft>
                          <a:spcPts val="0"/>
                        </a:spcAft>
                      </a:pPr>
                      <a:r>
                        <a:rPr lang="en-US" sz="1000" dirty="0">
                          <a:solidFill>
                            <a:schemeClr val="tx1"/>
                          </a:solidFill>
                          <a:effectLst/>
                        </a:rPr>
                        <a:t>Present</a:t>
                      </a:r>
                      <a:endParaRPr lang="en-US" sz="1000" dirty="0">
                        <a:solidFill>
                          <a:schemeClr val="tx1"/>
                        </a:solidFill>
                        <a:effectLst/>
                        <a:latin typeface="Times New Roman"/>
                        <a:ea typeface="Calibri"/>
                        <a:cs typeface="Times New Roman"/>
                      </a:endParaRPr>
                    </a:p>
                  </a:txBody>
                  <a:tcPr marL="31965" marR="31965" marT="0" marB="0"/>
                </a:tc>
                <a:extLst>
                  <a:ext uri="{0D108BD9-81ED-4DB2-BD59-A6C34878D82A}">
                    <a16:rowId xmlns:a16="http://schemas.microsoft.com/office/drawing/2014/main" val="10010"/>
                  </a:ext>
                </a:extLst>
              </a:tr>
              <a:tr h="199498">
                <a:tc>
                  <a:txBody>
                    <a:bodyPr/>
                    <a:lstStyle/>
                    <a:p>
                      <a:pPr marL="0" marR="0" lvl="0" indent="0">
                        <a:lnSpc>
                          <a:spcPct val="115000"/>
                        </a:lnSpc>
                        <a:spcBef>
                          <a:spcPts val="0"/>
                        </a:spcBef>
                        <a:spcAft>
                          <a:spcPts val="0"/>
                        </a:spcAft>
                        <a:buFont typeface="+mj-lt"/>
                        <a:buNone/>
                      </a:pPr>
                      <a:r>
                        <a:rPr lang="en-US" sz="1000" dirty="0">
                          <a:solidFill>
                            <a:schemeClr val="tx1"/>
                          </a:solidFill>
                          <a:effectLst/>
                        </a:rPr>
                        <a:t>Bereavement/Death in Family</a:t>
                      </a:r>
                      <a:endParaRPr lang="en-US" sz="1000" dirty="0">
                        <a:solidFill>
                          <a:schemeClr val="tx1"/>
                        </a:solidFill>
                        <a:effectLst/>
                        <a:latin typeface="Times New Roman"/>
                        <a:ea typeface="Calibri"/>
                        <a:cs typeface="Times New Roman"/>
                      </a:endParaRPr>
                    </a:p>
                  </a:txBody>
                  <a:tcPr marL="31965" marR="31965" marT="0" marB="0"/>
                </a:tc>
                <a:tc>
                  <a:txBody>
                    <a:bodyPr/>
                    <a:lstStyle/>
                    <a:p>
                      <a:pPr marL="0" marR="0">
                        <a:spcBef>
                          <a:spcPts val="0"/>
                        </a:spcBef>
                        <a:spcAft>
                          <a:spcPts val="0"/>
                        </a:spcAft>
                      </a:pPr>
                      <a:r>
                        <a:rPr lang="en-US" sz="1000" dirty="0">
                          <a:solidFill>
                            <a:schemeClr val="tx1"/>
                          </a:solidFill>
                          <a:effectLst/>
                        </a:rPr>
                        <a:t>Absent</a:t>
                      </a:r>
                      <a:endParaRPr lang="en-US" sz="1000" dirty="0">
                        <a:solidFill>
                          <a:schemeClr val="tx1"/>
                        </a:solidFill>
                        <a:effectLst/>
                        <a:latin typeface="Times New Roman"/>
                        <a:ea typeface="Calibri"/>
                        <a:cs typeface="Times New Roman"/>
                      </a:endParaRPr>
                    </a:p>
                  </a:txBody>
                  <a:tcPr marL="31965" marR="31965" marT="0" marB="0"/>
                </a:tc>
                <a:tc>
                  <a:txBody>
                    <a:bodyPr/>
                    <a:lstStyle/>
                    <a:p>
                      <a:pPr marL="0" marR="0">
                        <a:spcBef>
                          <a:spcPts val="0"/>
                        </a:spcBef>
                        <a:spcAft>
                          <a:spcPts val="0"/>
                        </a:spcAft>
                      </a:pPr>
                      <a:r>
                        <a:rPr lang="en-US" sz="1000" dirty="0">
                          <a:solidFill>
                            <a:schemeClr val="tx1"/>
                          </a:solidFill>
                          <a:effectLst/>
                        </a:rPr>
                        <a:t>SC-BRV</a:t>
                      </a:r>
                      <a:endParaRPr lang="en-US" sz="1000" dirty="0">
                        <a:solidFill>
                          <a:schemeClr val="tx1"/>
                        </a:solidFill>
                        <a:effectLst/>
                        <a:latin typeface="Times New Roman"/>
                        <a:ea typeface="Calibri"/>
                        <a:cs typeface="Times New Roman"/>
                      </a:endParaRPr>
                    </a:p>
                  </a:txBody>
                  <a:tcPr marL="31965" marR="31965" marT="0" marB="0"/>
                </a:tc>
                <a:tc>
                  <a:txBody>
                    <a:bodyPr/>
                    <a:lstStyle/>
                    <a:p>
                      <a:pPr marL="0" marR="0">
                        <a:spcBef>
                          <a:spcPts val="0"/>
                        </a:spcBef>
                        <a:spcAft>
                          <a:spcPts val="0"/>
                        </a:spcAft>
                      </a:pPr>
                      <a:r>
                        <a:rPr lang="en-US" sz="1000" dirty="0">
                          <a:solidFill>
                            <a:schemeClr val="tx1"/>
                          </a:solidFill>
                          <a:effectLst/>
                        </a:rPr>
                        <a:t>Excused</a:t>
                      </a:r>
                      <a:endParaRPr lang="en-US" sz="1000" dirty="0">
                        <a:solidFill>
                          <a:schemeClr val="tx1"/>
                        </a:solidFill>
                        <a:effectLst/>
                        <a:latin typeface="Times New Roman"/>
                        <a:ea typeface="Calibri"/>
                        <a:cs typeface="Times New Roman"/>
                      </a:endParaRPr>
                    </a:p>
                  </a:txBody>
                  <a:tcPr marL="31965" marR="31965" marT="0" marB="0"/>
                </a:tc>
                <a:extLst>
                  <a:ext uri="{0D108BD9-81ED-4DB2-BD59-A6C34878D82A}">
                    <a16:rowId xmlns:a16="http://schemas.microsoft.com/office/drawing/2014/main" val="10011"/>
                  </a:ext>
                </a:extLst>
              </a:tr>
              <a:tr h="199498">
                <a:tc>
                  <a:txBody>
                    <a:bodyPr/>
                    <a:lstStyle/>
                    <a:p>
                      <a:pPr marL="0" marR="0" lvl="0" indent="0">
                        <a:lnSpc>
                          <a:spcPct val="115000"/>
                        </a:lnSpc>
                        <a:spcBef>
                          <a:spcPts val="0"/>
                        </a:spcBef>
                        <a:spcAft>
                          <a:spcPts val="0"/>
                        </a:spcAft>
                        <a:buFont typeface="+mj-lt"/>
                        <a:buNone/>
                      </a:pPr>
                      <a:r>
                        <a:rPr lang="en-US" sz="1000" dirty="0">
                          <a:solidFill>
                            <a:schemeClr val="tx1"/>
                          </a:solidFill>
                          <a:effectLst/>
                        </a:rPr>
                        <a:t>Dismissal</a:t>
                      </a:r>
                      <a:endParaRPr lang="en-US" sz="1000" dirty="0">
                        <a:solidFill>
                          <a:schemeClr val="tx1"/>
                        </a:solidFill>
                        <a:effectLst/>
                        <a:latin typeface="Times New Roman"/>
                        <a:ea typeface="Calibri"/>
                        <a:cs typeface="Times New Roman"/>
                      </a:endParaRPr>
                    </a:p>
                  </a:txBody>
                  <a:tcPr marL="31965" marR="31965" marT="0" marB="0"/>
                </a:tc>
                <a:tc>
                  <a:txBody>
                    <a:bodyPr/>
                    <a:lstStyle/>
                    <a:p>
                      <a:pPr marL="0" marR="0">
                        <a:spcBef>
                          <a:spcPts val="0"/>
                        </a:spcBef>
                        <a:spcAft>
                          <a:spcPts val="0"/>
                        </a:spcAft>
                      </a:pPr>
                      <a:r>
                        <a:rPr lang="en-US" sz="1000" dirty="0">
                          <a:solidFill>
                            <a:schemeClr val="tx1"/>
                          </a:solidFill>
                          <a:effectLst/>
                        </a:rPr>
                        <a:t>Absent</a:t>
                      </a:r>
                      <a:endParaRPr lang="en-US" sz="1000" dirty="0">
                        <a:solidFill>
                          <a:schemeClr val="tx1"/>
                        </a:solidFill>
                        <a:effectLst/>
                        <a:latin typeface="Times New Roman"/>
                        <a:ea typeface="Calibri"/>
                        <a:cs typeface="Times New Roman"/>
                      </a:endParaRPr>
                    </a:p>
                  </a:txBody>
                  <a:tcPr marL="31965" marR="31965" marT="0" marB="0"/>
                </a:tc>
                <a:tc>
                  <a:txBody>
                    <a:bodyPr/>
                    <a:lstStyle/>
                    <a:p>
                      <a:pPr marL="0" marR="0">
                        <a:spcBef>
                          <a:spcPts val="0"/>
                        </a:spcBef>
                        <a:spcAft>
                          <a:spcPts val="0"/>
                        </a:spcAft>
                      </a:pPr>
                      <a:r>
                        <a:rPr lang="en-US" sz="1000" dirty="0">
                          <a:solidFill>
                            <a:schemeClr val="tx1"/>
                          </a:solidFill>
                          <a:effectLst/>
                        </a:rPr>
                        <a:t>SC-DSML</a:t>
                      </a:r>
                      <a:endParaRPr lang="en-US" sz="1000" dirty="0">
                        <a:solidFill>
                          <a:schemeClr val="tx1"/>
                        </a:solidFill>
                        <a:effectLst/>
                        <a:latin typeface="Times New Roman"/>
                        <a:ea typeface="Calibri"/>
                        <a:cs typeface="Times New Roman"/>
                      </a:endParaRPr>
                    </a:p>
                  </a:txBody>
                  <a:tcPr marL="31965" marR="31965" marT="0" marB="0"/>
                </a:tc>
                <a:tc>
                  <a:txBody>
                    <a:bodyPr/>
                    <a:lstStyle/>
                    <a:p>
                      <a:pPr marL="0" marR="0">
                        <a:spcBef>
                          <a:spcPts val="0"/>
                        </a:spcBef>
                        <a:spcAft>
                          <a:spcPts val="0"/>
                        </a:spcAft>
                      </a:pPr>
                      <a:r>
                        <a:rPr lang="en-US" sz="1000" dirty="0">
                          <a:solidFill>
                            <a:schemeClr val="tx1"/>
                          </a:solidFill>
                          <a:effectLst/>
                        </a:rPr>
                        <a:t>Excused/Unexcused</a:t>
                      </a:r>
                      <a:endParaRPr lang="en-US" sz="1000" dirty="0">
                        <a:solidFill>
                          <a:schemeClr val="tx1"/>
                        </a:solidFill>
                        <a:effectLst/>
                        <a:latin typeface="Times New Roman"/>
                        <a:ea typeface="Calibri"/>
                        <a:cs typeface="Times New Roman"/>
                      </a:endParaRPr>
                    </a:p>
                  </a:txBody>
                  <a:tcPr marL="31965" marR="31965" marT="0" marB="0"/>
                </a:tc>
                <a:extLst>
                  <a:ext uri="{0D108BD9-81ED-4DB2-BD59-A6C34878D82A}">
                    <a16:rowId xmlns:a16="http://schemas.microsoft.com/office/drawing/2014/main" val="10012"/>
                  </a:ext>
                </a:extLst>
              </a:tr>
              <a:tr h="198787">
                <a:tc>
                  <a:txBody>
                    <a:bodyPr/>
                    <a:lstStyle/>
                    <a:p>
                      <a:pPr marL="0" marR="0" lvl="0" indent="0">
                        <a:lnSpc>
                          <a:spcPct val="115000"/>
                        </a:lnSpc>
                        <a:spcBef>
                          <a:spcPts val="0"/>
                        </a:spcBef>
                        <a:spcAft>
                          <a:spcPts val="0"/>
                        </a:spcAft>
                        <a:buFont typeface="+mj-lt"/>
                        <a:buNone/>
                      </a:pPr>
                      <a:r>
                        <a:rPr lang="en-US" sz="1000" dirty="0">
                          <a:solidFill>
                            <a:schemeClr val="tx1"/>
                          </a:solidFill>
                          <a:effectLst/>
                        </a:rPr>
                        <a:t>Early Dismissal</a:t>
                      </a:r>
                      <a:endParaRPr lang="en-US" sz="1000" dirty="0">
                        <a:solidFill>
                          <a:schemeClr val="tx1"/>
                        </a:solidFill>
                        <a:effectLst/>
                        <a:latin typeface="+mn-lt"/>
                        <a:ea typeface="Calibri"/>
                        <a:cs typeface="Times New Roman"/>
                      </a:endParaRPr>
                    </a:p>
                  </a:txBody>
                  <a:tcPr marL="31965" marR="31965" marT="0" marB="0"/>
                </a:tc>
                <a:tc>
                  <a:txBody>
                    <a:bodyPr/>
                    <a:lstStyle/>
                    <a:p>
                      <a:pPr marL="0" marR="0">
                        <a:spcBef>
                          <a:spcPts val="0"/>
                        </a:spcBef>
                        <a:spcAft>
                          <a:spcPts val="0"/>
                        </a:spcAft>
                      </a:pPr>
                      <a:r>
                        <a:rPr lang="en-US" sz="1000" dirty="0">
                          <a:solidFill>
                            <a:srgbClr val="C00000"/>
                          </a:solidFill>
                          <a:effectLst/>
                        </a:rPr>
                        <a:t>Present</a:t>
                      </a:r>
                      <a:endParaRPr lang="en-US" sz="1000" dirty="0">
                        <a:solidFill>
                          <a:srgbClr val="C00000"/>
                        </a:solidFill>
                        <a:effectLst/>
                        <a:latin typeface="+mn-lt"/>
                        <a:ea typeface="Calibri"/>
                        <a:cs typeface="Times New Roman"/>
                      </a:endParaRPr>
                    </a:p>
                  </a:txBody>
                  <a:tcPr marL="31965" marR="31965" marT="0" marB="0"/>
                </a:tc>
                <a:tc>
                  <a:txBody>
                    <a:bodyPr/>
                    <a:lstStyle/>
                    <a:p>
                      <a:pPr marL="0" marR="0">
                        <a:spcBef>
                          <a:spcPts val="0"/>
                        </a:spcBef>
                        <a:spcAft>
                          <a:spcPts val="0"/>
                        </a:spcAft>
                      </a:pPr>
                      <a:r>
                        <a:rPr lang="en-US" sz="1000" dirty="0">
                          <a:solidFill>
                            <a:schemeClr val="tx1"/>
                          </a:solidFill>
                          <a:effectLst/>
                        </a:rPr>
                        <a:t>SC-EDSM</a:t>
                      </a:r>
                      <a:endParaRPr lang="en-US" sz="1000" dirty="0">
                        <a:solidFill>
                          <a:schemeClr val="tx1"/>
                        </a:solidFill>
                        <a:effectLst/>
                        <a:latin typeface="+mn-lt"/>
                        <a:ea typeface="Calibri"/>
                        <a:cs typeface="Times New Roman"/>
                      </a:endParaRPr>
                    </a:p>
                  </a:txBody>
                  <a:tcPr marL="31965" marR="31965"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effectLst/>
                        </a:rPr>
                        <a:t>Present</a:t>
                      </a:r>
                      <a:endParaRPr lang="en-US" sz="1000" dirty="0">
                        <a:solidFill>
                          <a:schemeClr val="tx1"/>
                        </a:solidFill>
                        <a:effectLst/>
                        <a:latin typeface="+mn-lt"/>
                        <a:ea typeface="Calibri"/>
                        <a:cs typeface="Times New Roman"/>
                      </a:endParaRPr>
                    </a:p>
                  </a:txBody>
                  <a:tcPr marL="31965" marR="31965" marT="0" marB="0"/>
                </a:tc>
                <a:extLst>
                  <a:ext uri="{0D108BD9-81ED-4DB2-BD59-A6C34878D82A}">
                    <a16:rowId xmlns:a16="http://schemas.microsoft.com/office/drawing/2014/main" val="10013"/>
                  </a:ext>
                </a:extLst>
              </a:tr>
              <a:tr h="198787">
                <a:tc>
                  <a:txBody>
                    <a:bodyPr/>
                    <a:lstStyle/>
                    <a:p>
                      <a:pPr marL="0" marR="0" lvl="0" indent="0">
                        <a:lnSpc>
                          <a:spcPct val="115000"/>
                        </a:lnSpc>
                        <a:spcBef>
                          <a:spcPts val="0"/>
                        </a:spcBef>
                        <a:spcAft>
                          <a:spcPts val="0"/>
                        </a:spcAft>
                        <a:buFont typeface="+mj-lt"/>
                        <a:buNone/>
                      </a:pPr>
                      <a:r>
                        <a:rPr lang="en-US" sz="1000" dirty="0">
                          <a:solidFill>
                            <a:schemeClr val="tx1"/>
                          </a:solidFill>
                          <a:effectLst/>
                        </a:rPr>
                        <a:t>Unexcused</a:t>
                      </a:r>
                      <a:r>
                        <a:rPr lang="en-US" sz="1000" baseline="0" dirty="0">
                          <a:solidFill>
                            <a:schemeClr val="tx1"/>
                          </a:solidFill>
                          <a:effectLst/>
                        </a:rPr>
                        <a:t> Early Dismissal</a:t>
                      </a:r>
                      <a:endParaRPr lang="en-US" sz="1000" dirty="0">
                        <a:solidFill>
                          <a:schemeClr val="tx1"/>
                        </a:solidFill>
                        <a:effectLst/>
                        <a:latin typeface="+mn-lt"/>
                        <a:ea typeface="Calibri"/>
                        <a:cs typeface="Times New Roman"/>
                      </a:endParaRPr>
                    </a:p>
                  </a:txBody>
                  <a:tcPr marL="31965" marR="31965" marT="0" marB="0"/>
                </a:tc>
                <a:tc>
                  <a:txBody>
                    <a:bodyPr/>
                    <a:lstStyle/>
                    <a:p>
                      <a:pPr marL="0" marR="0">
                        <a:spcBef>
                          <a:spcPts val="0"/>
                        </a:spcBef>
                        <a:spcAft>
                          <a:spcPts val="0"/>
                        </a:spcAft>
                      </a:pPr>
                      <a:r>
                        <a:rPr lang="en-US" sz="1000" dirty="0">
                          <a:solidFill>
                            <a:srgbClr val="C00000"/>
                          </a:solidFill>
                          <a:effectLst/>
                        </a:rPr>
                        <a:t>Present</a:t>
                      </a:r>
                      <a:endParaRPr lang="en-US" sz="1000" dirty="0">
                        <a:solidFill>
                          <a:srgbClr val="C00000"/>
                        </a:solidFill>
                        <a:effectLst/>
                        <a:latin typeface="+mn-lt"/>
                        <a:ea typeface="Calibri"/>
                        <a:cs typeface="Times New Roman"/>
                      </a:endParaRPr>
                    </a:p>
                  </a:txBody>
                  <a:tcPr marL="31965" marR="31965" marT="0" marB="0"/>
                </a:tc>
                <a:tc>
                  <a:txBody>
                    <a:bodyPr/>
                    <a:lstStyle/>
                    <a:p>
                      <a:pPr marL="0" marR="0">
                        <a:spcBef>
                          <a:spcPts val="0"/>
                        </a:spcBef>
                        <a:spcAft>
                          <a:spcPts val="0"/>
                        </a:spcAft>
                      </a:pPr>
                      <a:r>
                        <a:rPr lang="en-US" sz="1000" dirty="0">
                          <a:solidFill>
                            <a:schemeClr val="tx1"/>
                          </a:solidFill>
                          <a:effectLst/>
                        </a:rPr>
                        <a:t>SC-UEDM</a:t>
                      </a:r>
                      <a:endParaRPr lang="en-US" sz="1000" dirty="0">
                        <a:solidFill>
                          <a:schemeClr val="tx1"/>
                        </a:solidFill>
                        <a:effectLst/>
                        <a:latin typeface="+mn-lt"/>
                        <a:ea typeface="Calibri"/>
                        <a:cs typeface="Times New Roman"/>
                      </a:endParaRPr>
                    </a:p>
                  </a:txBody>
                  <a:tcPr marL="31965" marR="31965" marT="0" marB="0"/>
                </a:tc>
                <a:tc>
                  <a:txBody>
                    <a:bodyPr/>
                    <a:lstStyle/>
                    <a:p>
                      <a:pPr marL="0" marR="0">
                        <a:spcBef>
                          <a:spcPts val="0"/>
                        </a:spcBef>
                        <a:spcAft>
                          <a:spcPts val="0"/>
                        </a:spcAft>
                      </a:pPr>
                      <a:r>
                        <a:rPr lang="en-US" sz="1000" dirty="0">
                          <a:solidFill>
                            <a:schemeClr val="tx1"/>
                          </a:solidFill>
                          <a:effectLst/>
                        </a:rPr>
                        <a:t>Present</a:t>
                      </a:r>
                      <a:endParaRPr lang="en-US" sz="1000" dirty="0">
                        <a:solidFill>
                          <a:schemeClr val="tx1"/>
                        </a:solidFill>
                        <a:effectLst/>
                        <a:latin typeface="+mn-lt"/>
                        <a:ea typeface="Calibri"/>
                        <a:cs typeface="Times New Roman"/>
                      </a:endParaRPr>
                    </a:p>
                  </a:txBody>
                  <a:tcPr marL="31965" marR="31965" marT="0" marB="0"/>
                </a:tc>
                <a:extLst>
                  <a:ext uri="{0D108BD9-81ED-4DB2-BD59-A6C34878D82A}">
                    <a16:rowId xmlns:a16="http://schemas.microsoft.com/office/drawing/2014/main" val="10014"/>
                  </a:ext>
                </a:extLst>
              </a:tr>
              <a:tr h="347075">
                <a:tc>
                  <a:txBody>
                    <a:bodyPr/>
                    <a:lstStyle/>
                    <a:p>
                      <a:pPr marL="0" marR="0" lvl="0" indent="0">
                        <a:lnSpc>
                          <a:spcPct val="115000"/>
                        </a:lnSpc>
                        <a:spcBef>
                          <a:spcPts val="0"/>
                        </a:spcBef>
                        <a:spcAft>
                          <a:spcPts val="0"/>
                        </a:spcAft>
                        <a:buFont typeface="+mj-lt"/>
                        <a:buNone/>
                      </a:pPr>
                      <a:r>
                        <a:rPr lang="en-US" sz="1000" dirty="0">
                          <a:solidFill>
                            <a:schemeClr val="tx1"/>
                          </a:solidFill>
                          <a:effectLst/>
                        </a:rPr>
                        <a:t>Check-In</a:t>
                      </a:r>
                      <a:endParaRPr lang="en-US" sz="1000" dirty="0">
                        <a:solidFill>
                          <a:schemeClr val="tx1"/>
                        </a:solidFill>
                        <a:effectLst/>
                        <a:latin typeface="+mn-lt"/>
                        <a:ea typeface="Calibri"/>
                        <a:cs typeface="Times New Roman"/>
                      </a:endParaRPr>
                    </a:p>
                  </a:txBody>
                  <a:tcPr marL="31965" marR="31965" marT="0" marB="0"/>
                </a:tc>
                <a:tc>
                  <a:txBody>
                    <a:bodyPr/>
                    <a:lstStyle/>
                    <a:p>
                      <a:pPr marL="0" marR="0">
                        <a:spcBef>
                          <a:spcPts val="0"/>
                        </a:spcBef>
                        <a:spcAft>
                          <a:spcPts val="0"/>
                        </a:spcAft>
                      </a:pPr>
                      <a:r>
                        <a:rPr lang="en-US" sz="1000" dirty="0">
                          <a:solidFill>
                            <a:srgbClr val="C00000"/>
                          </a:solidFill>
                          <a:effectLst/>
                        </a:rPr>
                        <a:t>Present</a:t>
                      </a:r>
                      <a:endParaRPr lang="en-US" sz="1000" dirty="0">
                        <a:solidFill>
                          <a:srgbClr val="C00000"/>
                        </a:solidFill>
                        <a:effectLst/>
                        <a:latin typeface="+mn-lt"/>
                        <a:ea typeface="Calibri"/>
                        <a:cs typeface="Times New Roman"/>
                      </a:endParaRPr>
                    </a:p>
                  </a:txBody>
                  <a:tcPr marL="31965" marR="31965" marT="0" marB="0"/>
                </a:tc>
                <a:tc>
                  <a:txBody>
                    <a:bodyPr/>
                    <a:lstStyle/>
                    <a:p>
                      <a:pPr marL="0" marR="0">
                        <a:spcBef>
                          <a:spcPts val="0"/>
                        </a:spcBef>
                        <a:spcAft>
                          <a:spcPts val="0"/>
                        </a:spcAft>
                      </a:pPr>
                      <a:r>
                        <a:rPr lang="en-US" sz="1000" dirty="0">
                          <a:solidFill>
                            <a:schemeClr val="tx1"/>
                          </a:solidFill>
                          <a:effectLst/>
                        </a:rPr>
                        <a:t>SC-CKIN</a:t>
                      </a:r>
                      <a:endParaRPr lang="en-US" sz="1000" dirty="0">
                        <a:solidFill>
                          <a:schemeClr val="tx1"/>
                        </a:solidFill>
                        <a:effectLst/>
                        <a:latin typeface="+mn-lt"/>
                        <a:ea typeface="Calibri"/>
                        <a:cs typeface="Times New Roman"/>
                      </a:endParaRPr>
                    </a:p>
                  </a:txBody>
                  <a:tcPr marL="31965" marR="31965" marT="0" marB="0"/>
                </a:tc>
                <a:tc>
                  <a:txBody>
                    <a:bodyPr/>
                    <a:lstStyle/>
                    <a:p>
                      <a:pPr marL="0" marR="0">
                        <a:spcBef>
                          <a:spcPts val="0"/>
                        </a:spcBef>
                        <a:spcAft>
                          <a:spcPts val="0"/>
                        </a:spcAft>
                      </a:pPr>
                      <a:r>
                        <a:rPr lang="en-US" sz="1000" dirty="0">
                          <a:solidFill>
                            <a:schemeClr val="tx1"/>
                          </a:solidFill>
                          <a:effectLst/>
                        </a:rPr>
                        <a:t>Present</a:t>
                      </a:r>
                    </a:p>
                    <a:p>
                      <a:pPr marL="0" marR="0">
                        <a:spcBef>
                          <a:spcPts val="0"/>
                        </a:spcBef>
                        <a:spcAft>
                          <a:spcPts val="0"/>
                        </a:spcAft>
                      </a:pPr>
                      <a:endParaRPr lang="en-US" sz="1000" dirty="0">
                        <a:solidFill>
                          <a:schemeClr val="tx1"/>
                        </a:solidFill>
                        <a:effectLst/>
                        <a:latin typeface="+mn-lt"/>
                        <a:ea typeface="Calibri"/>
                        <a:cs typeface="Times New Roman"/>
                      </a:endParaRPr>
                    </a:p>
                  </a:txBody>
                  <a:tcPr marL="31965" marR="31965" marT="0" marB="0"/>
                </a:tc>
                <a:extLst>
                  <a:ext uri="{0D108BD9-81ED-4DB2-BD59-A6C34878D82A}">
                    <a16:rowId xmlns:a16="http://schemas.microsoft.com/office/drawing/2014/main" val="10015"/>
                  </a:ext>
                </a:extLst>
              </a:tr>
              <a:tr h="198787">
                <a:tc>
                  <a:txBody>
                    <a:bodyPr/>
                    <a:lstStyle/>
                    <a:p>
                      <a:pPr marL="0" marR="0" lvl="0" indent="0">
                        <a:lnSpc>
                          <a:spcPct val="115000"/>
                        </a:lnSpc>
                        <a:spcBef>
                          <a:spcPts val="0"/>
                        </a:spcBef>
                        <a:spcAft>
                          <a:spcPts val="0"/>
                        </a:spcAft>
                        <a:buFont typeface="+mj-lt"/>
                        <a:buNone/>
                      </a:pPr>
                      <a:r>
                        <a:rPr lang="en-US" sz="1000" dirty="0">
                          <a:solidFill>
                            <a:schemeClr val="tx1"/>
                          </a:solidFill>
                          <a:effectLst/>
                        </a:rPr>
                        <a:t>Skip</a:t>
                      </a:r>
                      <a:endParaRPr lang="en-US" sz="1000" dirty="0">
                        <a:solidFill>
                          <a:schemeClr val="tx1"/>
                        </a:solidFill>
                        <a:effectLst/>
                        <a:latin typeface="+mn-lt"/>
                        <a:ea typeface="Calibri"/>
                        <a:cs typeface="Times New Roman"/>
                      </a:endParaRPr>
                    </a:p>
                  </a:txBody>
                  <a:tcPr marL="31965" marR="31965" marT="0" marB="0"/>
                </a:tc>
                <a:tc>
                  <a:txBody>
                    <a:bodyPr/>
                    <a:lstStyle/>
                    <a:p>
                      <a:pPr marL="0" marR="0">
                        <a:spcBef>
                          <a:spcPts val="0"/>
                        </a:spcBef>
                        <a:spcAft>
                          <a:spcPts val="0"/>
                        </a:spcAft>
                      </a:pPr>
                      <a:r>
                        <a:rPr lang="en-US" sz="1000" dirty="0">
                          <a:solidFill>
                            <a:schemeClr val="tx1"/>
                          </a:solidFill>
                          <a:effectLst/>
                        </a:rPr>
                        <a:t>Absent</a:t>
                      </a:r>
                      <a:endParaRPr lang="en-US" sz="1000" dirty="0">
                        <a:solidFill>
                          <a:schemeClr val="tx1"/>
                        </a:solidFill>
                        <a:effectLst/>
                        <a:latin typeface="+mn-lt"/>
                        <a:ea typeface="Calibri"/>
                        <a:cs typeface="Times New Roman"/>
                      </a:endParaRPr>
                    </a:p>
                  </a:txBody>
                  <a:tcPr marL="31965" marR="31965" marT="0" marB="0"/>
                </a:tc>
                <a:tc>
                  <a:txBody>
                    <a:bodyPr/>
                    <a:lstStyle/>
                    <a:p>
                      <a:pPr marL="0" marR="0">
                        <a:spcBef>
                          <a:spcPts val="0"/>
                        </a:spcBef>
                        <a:spcAft>
                          <a:spcPts val="0"/>
                        </a:spcAft>
                      </a:pPr>
                      <a:r>
                        <a:rPr lang="en-US" sz="1000" dirty="0">
                          <a:solidFill>
                            <a:schemeClr val="tx1"/>
                          </a:solidFill>
                          <a:effectLst/>
                        </a:rPr>
                        <a:t>SC-SKIP</a:t>
                      </a:r>
                      <a:endParaRPr lang="en-US" sz="1000" dirty="0">
                        <a:solidFill>
                          <a:schemeClr val="tx1"/>
                        </a:solidFill>
                        <a:effectLst/>
                        <a:latin typeface="+mn-lt"/>
                        <a:ea typeface="Calibri"/>
                        <a:cs typeface="Times New Roman"/>
                      </a:endParaRPr>
                    </a:p>
                  </a:txBody>
                  <a:tcPr marL="31965" marR="31965" marT="0" marB="0"/>
                </a:tc>
                <a:tc>
                  <a:txBody>
                    <a:bodyPr/>
                    <a:lstStyle/>
                    <a:p>
                      <a:pPr marL="0" marR="0">
                        <a:spcBef>
                          <a:spcPts val="0"/>
                        </a:spcBef>
                        <a:spcAft>
                          <a:spcPts val="0"/>
                        </a:spcAft>
                      </a:pPr>
                      <a:r>
                        <a:rPr lang="en-US" sz="1000" dirty="0">
                          <a:solidFill>
                            <a:schemeClr val="tx1"/>
                          </a:solidFill>
                          <a:effectLst/>
                        </a:rPr>
                        <a:t>Unexcused</a:t>
                      </a:r>
                      <a:endParaRPr lang="en-US" sz="1000" dirty="0">
                        <a:solidFill>
                          <a:schemeClr val="tx1"/>
                        </a:solidFill>
                        <a:effectLst/>
                        <a:latin typeface="+mn-lt"/>
                        <a:ea typeface="Calibri"/>
                        <a:cs typeface="Times New Roman"/>
                      </a:endParaRPr>
                    </a:p>
                  </a:txBody>
                  <a:tcPr marL="31965" marR="31965" marT="0" marB="0"/>
                </a:tc>
                <a:extLst>
                  <a:ext uri="{0D108BD9-81ED-4DB2-BD59-A6C34878D82A}">
                    <a16:rowId xmlns:a16="http://schemas.microsoft.com/office/drawing/2014/main" val="2265402317"/>
                  </a:ext>
                </a:extLst>
              </a:tr>
              <a:tr h="198787">
                <a:tc>
                  <a:txBody>
                    <a:bodyPr/>
                    <a:lstStyle/>
                    <a:p>
                      <a:pPr marL="0" marR="0" lvl="0" indent="0">
                        <a:lnSpc>
                          <a:spcPct val="115000"/>
                        </a:lnSpc>
                        <a:spcBef>
                          <a:spcPts val="0"/>
                        </a:spcBef>
                        <a:spcAft>
                          <a:spcPts val="0"/>
                        </a:spcAft>
                        <a:buFont typeface="+mj-lt"/>
                        <a:buNone/>
                      </a:pPr>
                      <a:r>
                        <a:rPr lang="en-US" sz="1000" dirty="0">
                          <a:solidFill>
                            <a:schemeClr val="tx1"/>
                          </a:solidFill>
                          <a:effectLst/>
                        </a:rPr>
                        <a:t>Late</a:t>
                      </a:r>
                      <a:endParaRPr lang="en-US" sz="1000" dirty="0">
                        <a:solidFill>
                          <a:schemeClr val="tx1"/>
                        </a:solidFill>
                        <a:effectLst/>
                        <a:latin typeface="+mn-lt"/>
                        <a:ea typeface="Calibri"/>
                        <a:cs typeface="Times New Roman"/>
                      </a:endParaRPr>
                    </a:p>
                  </a:txBody>
                  <a:tcPr marL="31965" marR="31965" marT="0" marB="0"/>
                </a:tc>
                <a:tc>
                  <a:txBody>
                    <a:bodyPr/>
                    <a:lstStyle/>
                    <a:p>
                      <a:pPr marL="0" marR="0">
                        <a:spcBef>
                          <a:spcPts val="0"/>
                        </a:spcBef>
                        <a:spcAft>
                          <a:spcPts val="0"/>
                        </a:spcAft>
                      </a:pPr>
                      <a:r>
                        <a:rPr lang="en-US" sz="1000" dirty="0">
                          <a:solidFill>
                            <a:schemeClr val="tx1"/>
                          </a:solidFill>
                          <a:effectLst/>
                        </a:rPr>
                        <a:t>Absent</a:t>
                      </a:r>
                      <a:endParaRPr lang="en-US" sz="1000" dirty="0">
                        <a:solidFill>
                          <a:schemeClr val="tx1"/>
                        </a:solidFill>
                        <a:effectLst/>
                        <a:latin typeface="+mn-lt"/>
                        <a:ea typeface="Calibri"/>
                        <a:cs typeface="Times New Roman"/>
                      </a:endParaRPr>
                    </a:p>
                  </a:txBody>
                  <a:tcPr marL="31965" marR="31965" marT="0" marB="0"/>
                </a:tc>
                <a:tc>
                  <a:txBody>
                    <a:bodyPr/>
                    <a:lstStyle/>
                    <a:p>
                      <a:pPr marL="0" marR="0">
                        <a:spcBef>
                          <a:spcPts val="0"/>
                        </a:spcBef>
                        <a:spcAft>
                          <a:spcPts val="0"/>
                        </a:spcAft>
                      </a:pPr>
                      <a:r>
                        <a:rPr lang="en-US" sz="1000" dirty="0">
                          <a:solidFill>
                            <a:schemeClr val="tx1"/>
                          </a:solidFill>
                          <a:effectLst/>
                        </a:rPr>
                        <a:t>SC-LATE</a:t>
                      </a:r>
                      <a:endParaRPr lang="en-US" sz="1000" dirty="0">
                        <a:solidFill>
                          <a:schemeClr val="tx1"/>
                        </a:solidFill>
                        <a:effectLst/>
                        <a:latin typeface="+mn-lt"/>
                        <a:ea typeface="Calibri"/>
                        <a:cs typeface="Times New Roman"/>
                      </a:endParaRPr>
                    </a:p>
                  </a:txBody>
                  <a:tcPr marL="31965" marR="31965" marT="0" marB="0"/>
                </a:tc>
                <a:tc>
                  <a:txBody>
                    <a:bodyPr/>
                    <a:lstStyle/>
                    <a:p>
                      <a:pPr marL="0" marR="0">
                        <a:spcBef>
                          <a:spcPts val="0"/>
                        </a:spcBef>
                        <a:spcAft>
                          <a:spcPts val="0"/>
                        </a:spcAft>
                      </a:pPr>
                      <a:r>
                        <a:rPr lang="en-US" sz="1000" dirty="0">
                          <a:solidFill>
                            <a:schemeClr val="tx1"/>
                          </a:solidFill>
                          <a:effectLst/>
                        </a:rPr>
                        <a:t>Unexcused</a:t>
                      </a:r>
                      <a:endParaRPr lang="en-US" sz="1000" dirty="0">
                        <a:solidFill>
                          <a:schemeClr val="tx1"/>
                        </a:solidFill>
                        <a:effectLst/>
                        <a:latin typeface="+mn-lt"/>
                        <a:ea typeface="Calibri"/>
                        <a:cs typeface="Times New Roman"/>
                      </a:endParaRPr>
                    </a:p>
                  </a:txBody>
                  <a:tcPr marL="31965" marR="31965" marT="0" marB="0"/>
                </a:tc>
                <a:extLst>
                  <a:ext uri="{0D108BD9-81ED-4DB2-BD59-A6C34878D82A}">
                    <a16:rowId xmlns:a16="http://schemas.microsoft.com/office/drawing/2014/main" val="1020970961"/>
                  </a:ext>
                </a:extLst>
              </a:tr>
              <a:tr h="198787">
                <a:tc>
                  <a:txBody>
                    <a:bodyPr/>
                    <a:lstStyle/>
                    <a:p>
                      <a:pPr marL="0" marR="0" lvl="0" indent="0">
                        <a:lnSpc>
                          <a:spcPct val="115000"/>
                        </a:lnSpc>
                        <a:spcBef>
                          <a:spcPts val="0"/>
                        </a:spcBef>
                        <a:spcAft>
                          <a:spcPts val="0"/>
                        </a:spcAft>
                        <a:buFont typeface="+mj-lt"/>
                        <a:buNone/>
                      </a:pPr>
                      <a:r>
                        <a:rPr lang="en-US" sz="1000" dirty="0">
                          <a:solidFill>
                            <a:schemeClr val="tx1"/>
                          </a:solidFill>
                          <a:effectLst/>
                        </a:rPr>
                        <a:t>Nurse</a:t>
                      </a:r>
                      <a:endParaRPr lang="en-US" sz="1000" dirty="0">
                        <a:solidFill>
                          <a:schemeClr val="tx1"/>
                        </a:solidFill>
                        <a:effectLst/>
                        <a:latin typeface="+mn-lt"/>
                        <a:ea typeface="Calibri"/>
                        <a:cs typeface="Times New Roman"/>
                      </a:endParaRPr>
                    </a:p>
                  </a:txBody>
                  <a:tcPr marL="31965" marR="31965" marT="0" marB="0"/>
                </a:tc>
                <a:tc>
                  <a:txBody>
                    <a:bodyPr/>
                    <a:lstStyle/>
                    <a:p>
                      <a:pPr marL="0" marR="0">
                        <a:spcBef>
                          <a:spcPts val="0"/>
                        </a:spcBef>
                        <a:spcAft>
                          <a:spcPts val="0"/>
                        </a:spcAft>
                      </a:pPr>
                      <a:r>
                        <a:rPr lang="en-US" sz="1000" dirty="0">
                          <a:solidFill>
                            <a:schemeClr val="tx1"/>
                          </a:solidFill>
                          <a:effectLst/>
                        </a:rPr>
                        <a:t>Absent </a:t>
                      </a:r>
                      <a:endParaRPr lang="en-US" sz="1000" dirty="0">
                        <a:solidFill>
                          <a:schemeClr val="tx1"/>
                        </a:solidFill>
                        <a:effectLst/>
                        <a:latin typeface="+mn-lt"/>
                        <a:ea typeface="Calibri"/>
                        <a:cs typeface="Times New Roman"/>
                      </a:endParaRPr>
                    </a:p>
                  </a:txBody>
                  <a:tcPr marL="31965" marR="31965" marT="0" marB="0"/>
                </a:tc>
                <a:tc>
                  <a:txBody>
                    <a:bodyPr/>
                    <a:lstStyle/>
                    <a:p>
                      <a:pPr marL="0" marR="0">
                        <a:spcBef>
                          <a:spcPts val="0"/>
                        </a:spcBef>
                        <a:spcAft>
                          <a:spcPts val="0"/>
                        </a:spcAft>
                      </a:pPr>
                      <a:r>
                        <a:rPr lang="en-US" sz="1000" dirty="0">
                          <a:solidFill>
                            <a:schemeClr val="tx1"/>
                          </a:solidFill>
                          <a:effectLst/>
                        </a:rPr>
                        <a:t>SC-NURS</a:t>
                      </a:r>
                      <a:endParaRPr lang="en-US" sz="1000" dirty="0">
                        <a:solidFill>
                          <a:schemeClr val="tx1"/>
                        </a:solidFill>
                        <a:effectLst/>
                        <a:latin typeface="+mn-lt"/>
                        <a:ea typeface="Calibri"/>
                        <a:cs typeface="Times New Roman"/>
                      </a:endParaRPr>
                    </a:p>
                  </a:txBody>
                  <a:tcPr marL="31965" marR="31965" marT="0" marB="0"/>
                </a:tc>
                <a:tc>
                  <a:txBody>
                    <a:bodyPr/>
                    <a:lstStyle/>
                    <a:p>
                      <a:pPr marL="0" marR="0">
                        <a:spcBef>
                          <a:spcPts val="0"/>
                        </a:spcBef>
                        <a:spcAft>
                          <a:spcPts val="0"/>
                        </a:spcAft>
                      </a:pPr>
                      <a:r>
                        <a:rPr lang="en-US" sz="1000" dirty="0">
                          <a:solidFill>
                            <a:schemeClr val="tx1"/>
                          </a:solidFill>
                          <a:effectLst/>
                          <a:latin typeface="+mn-lt"/>
                          <a:ea typeface="Calibri"/>
                          <a:cs typeface="Times New Roman"/>
                        </a:rPr>
                        <a:t>Excused</a:t>
                      </a:r>
                    </a:p>
                  </a:txBody>
                  <a:tcPr marL="31965" marR="31965" marT="0" marB="0"/>
                </a:tc>
                <a:extLst>
                  <a:ext uri="{0D108BD9-81ED-4DB2-BD59-A6C34878D82A}">
                    <a16:rowId xmlns:a16="http://schemas.microsoft.com/office/drawing/2014/main" val="1824807343"/>
                  </a:ext>
                </a:extLst>
              </a:tr>
              <a:tr h="198787">
                <a:tc>
                  <a:txBody>
                    <a:bodyPr/>
                    <a:lstStyle/>
                    <a:p>
                      <a:pPr marL="0" marR="0" lvl="0" indent="0">
                        <a:lnSpc>
                          <a:spcPct val="115000"/>
                        </a:lnSpc>
                        <a:spcBef>
                          <a:spcPts val="0"/>
                        </a:spcBef>
                        <a:spcAft>
                          <a:spcPts val="0"/>
                        </a:spcAft>
                        <a:buFont typeface="+mj-lt"/>
                        <a:buNone/>
                      </a:pPr>
                      <a:r>
                        <a:rPr lang="en-US" sz="1000" dirty="0">
                          <a:solidFill>
                            <a:schemeClr val="tx1"/>
                          </a:solidFill>
                          <a:effectLst/>
                        </a:rPr>
                        <a:t>Virtual Present </a:t>
                      </a:r>
                      <a:endParaRPr lang="en-US" sz="1000" dirty="0">
                        <a:solidFill>
                          <a:schemeClr val="tx1"/>
                        </a:solidFill>
                        <a:effectLst/>
                        <a:latin typeface="+mn-lt"/>
                        <a:ea typeface="Calibri"/>
                        <a:cs typeface="Times New Roman"/>
                      </a:endParaRPr>
                    </a:p>
                  </a:txBody>
                  <a:tcPr marL="31965" marR="31965" marT="0" marB="0"/>
                </a:tc>
                <a:tc>
                  <a:txBody>
                    <a:bodyPr/>
                    <a:lstStyle/>
                    <a:p>
                      <a:pPr marL="0" marR="0">
                        <a:spcBef>
                          <a:spcPts val="0"/>
                        </a:spcBef>
                        <a:spcAft>
                          <a:spcPts val="0"/>
                        </a:spcAft>
                      </a:pPr>
                      <a:r>
                        <a:rPr lang="en-US" sz="1000" dirty="0">
                          <a:solidFill>
                            <a:srgbClr val="C00000"/>
                          </a:solidFill>
                          <a:effectLst/>
                        </a:rPr>
                        <a:t>Present</a:t>
                      </a:r>
                      <a:endParaRPr lang="en-US" sz="1000" dirty="0">
                        <a:solidFill>
                          <a:srgbClr val="C00000"/>
                        </a:solidFill>
                        <a:effectLst/>
                        <a:latin typeface="+mn-lt"/>
                        <a:ea typeface="Calibri"/>
                        <a:cs typeface="Times New Roman"/>
                      </a:endParaRPr>
                    </a:p>
                  </a:txBody>
                  <a:tcPr marL="31965" marR="31965" marT="0" marB="0"/>
                </a:tc>
                <a:tc>
                  <a:txBody>
                    <a:bodyPr/>
                    <a:lstStyle/>
                    <a:p>
                      <a:pPr marL="0" marR="0">
                        <a:spcBef>
                          <a:spcPts val="0"/>
                        </a:spcBef>
                        <a:spcAft>
                          <a:spcPts val="0"/>
                        </a:spcAft>
                      </a:pPr>
                      <a:r>
                        <a:rPr lang="en-US" sz="1000" dirty="0">
                          <a:solidFill>
                            <a:schemeClr val="tx1"/>
                          </a:solidFill>
                          <a:effectLst/>
                        </a:rPr>
                        <a:t>SC-VTP</a:t>
                      </a:r>
                      <a:endParaRPr lang="en-US" sz="1000" dirty="0">
                        <a:solidFill>
                          <a:schemeClr val="tx1"/>
                        </a:solidFill>
                        <a:effectLst/>
                        <a:latin typeface="+mn-lt"/>
                        <a:ea typeface="Calibri"/>
                        <a:cs typeface="Times New Roman"/>
                      </a:endParaRPr>
                    </a:p>
                  </a:txBody>
                  <a:tcPr marL="31965" marR="31965" marT="0" marB="0"/>
                </a:tc>
                <a:tc>
                  <a:txBody>
                    <a:bodyPr/>
                    <a:lstStyle/>
                    <a:p>
                      <a:pPr marL="0" marR="0">
                        <a:spcBef>
                          <a:spcPts val="0"/>
                        </a:spcBef>
                        <a:spcAft>
                          <a:spcPts val="0"/>
                        </a:spcAft>
                      </a:pPr>
                      <a:r>
                        <a:rPr lang="en-US" sz="1000" dirty="0">
                          <a:solidFill>
                            <a:schemeClr val="tx1"/>
                          </a:solidFill>
                          <a:effectLst/>
                        </a:rPr>
                        <a:t>Present</a:t>
                      </a:r>
                      <a:endParaRPr lang="en-US" sz="1000" dirty="0">
                        <a:solidFill>
                          <a:schemeClr val="tx1"/>
                        </a:solidFill>
                        <a:effectLst/>
                        <a:latin typeface="+mn-lt"/>
                        <a:ea typeface="Calibri"/>
                        <a:cs typeface="Times New Roman"/>
                      </a:endParaRPr>
                    </a:p>
                  </a:txBody>
                  <a:tcPr marL="31965" marR="31965" marT="0" marB="0"/>
                </a:tc>
                <a:extLst>
                  <a:ext uri="{0D108BD9-81ED-4DB2-BD59-A6C34878D82A}">
                    <a16:rowId xmlns:a16="http://schemas.microsoft.com/office/drawing/2014/main" val="1973698162"/>
                  </a:ext>
                </a:extLst>
              </a:tr>
              <a:tr h="37110">
                <a:tc>
                  <a:txBody>
                    <a:bodyPr/>
                    <a:lstStyle/>
                    <a:p>
                      <a:pPr marL="0" marR="0" lvl="0" indent="0">
                        <a:lnSpc>
                          <a:spcPct val="115000"/>
                        </a:lnSpc>
                        <a:spcBef>
                          <a:spcPts val="0"/>
                        </a:spcBef>
                        <a:spcAft>
                          <a:spcPts val="0"/>
                        </a:spcAft>
                        <a:buFont typeface="+mj-lt"/>
                        <a:buNone/>
                      </a:pPr>
                      <a:r>
                        <a:rPr lang="en-US" sz="1000" dirty="0">
                          <a:solidFill>
                            <a:schemeClr val="tx1"/>
                          </a:solidFill>
                          <a:effectLst/>
                          <a:latin typeface="+mn-lt"/>
                          <a:ea typeface="Calibri"/>
                          <a:cs typeface="Times New Roman"/>
                        </a:rPr>
                        <a:t>COVID</a:t>
                      </a:r>
                    </a:p>
                  </a:txBody>
                  <a:tcPr marL="31965" marR="31965" marT="0" marB="0"/>
                </a:tc>
                <a:tc>
                  <a:txBody>
                    <a:bodyPr/>
                    <a:lstStyle/>
                    <a:p>
                      <a:pPr marL="0" marR="0">
                        <a:spcBef>
                          <a:spcPts val="0"/>
                        </a:spcBef>
                        <a:spcAft>
                          <a:spcPts val="0"/>
                        </a:spcAft>
                      </a:pPr>
                      <a:r>
                        <a:rPr lang="en-US" sz="1000" dirty="0">
                          <a:solidFill>
                            <a:schemeClr val="tx1"/>
                          </a:solidFill>
                          <a:effectLst/>
                          <a:latin typeface="+mn-lt"/>
                          <a:ea typeface="Calibri"/>
                          <a:cs typeface="Times New Roman"/>
                        </a:rPr>
                        <a:t>Absent</a:t>
                      </a:r>
                    </a:p>
                  </a:txBody>
                  <a:tcPr marL="31965" marR="31965" marT="0" marB="0"/>
                </a:tc>
                <a:tc>
                  <a:txBody>
                    <a:bodyPr/>
                    <a:lstStyle/>
                    <a:p>
                      <a:pPr marL="0" marR="0">
                        <a:spcBef>
                          <a:spcPts val="0"/>
                        </a:spcBef>
                        <a:spcAft>
                          <a:spcPts val="0"/>
                        </a:spcAft>
                      </a:pPr>
                      <a:r>
                        <a:rPr lang="en-US" sz="1000" dirty="0">
                          <a:solidFill>
                            <a:schemeClr val="tx1"/>
                          </a:solidFill>
                          <a:effectLst/>
                          <a:latin typeface="+mn-lt"/>
                          <a:ea typeface="Calibri"/>
                          <a:cs typeface="Times New Roman"/>
                        </a:rPr>
                        <a:t>SC-COVD</a:t>
                      </a:r>
                    </a:p>
                  </a:txBody>
                  <a:tcPr marL="31965" marR="3196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effectLst/>
                          <a:latin typeface="+mn-lt"/>
                          <a:ea typeface="Calibri"/>
                          <a:cs typeface="Times New Roman"/>
                        </a:rPr>
                        <a:t>Excused</a:t>
                      </a:r>
                    </a:p>
                    <a:p>
                      <a:pPr marL="0" marR="0">
                        <a:spcBef>
                          <a:spcPts val="0"/>
                        </a:spcBef>
                        <a:spcAft>
                          <a:spcPts val="0"/>
                        </a:spcAft>
                      </a:pPr>
                      <a:endParaRPr lang="en-US" sz="1000" dirty="0">
                        <a:solidFill>
                          <a:schemeClr val="tx1"/>
                        </a:solidFill>
                        <a:effectLst/>
                        <a:latin typeface="+mn-lt"/>
                        <a:ea typeface="Calibri"/>
                        <a:cs typeface="Times New Roman"/>
                      </a:endParaRPr>
                    </a:p>
                  </a:txBody>
                  <a:tcPr marL="31965" marR="31965" marT="0" marB="0"/>
                </a:tc>
                <a:extLst>
                  <a:ext uri="{0D108BD9-81ED-4DB2-BD59-A6C34878D82A}">
                    <a16:rowId xmlns:a16="http://schemas.microsoft.com/office/drawing/2014/main" val="2356641280"/>
                  </a:ext>
                </a:extLst>
              </a:tr>
              <a:tr h="198787">
                <a:tc>
                  <a:txBody>
                    <a:bodyPr/>
                    <a:lstStyle/>
                    <a:p>
                      <a:pPr marL="0" marR="0" lvl="0" indent="0">
                        <a:lnSpc>
                          <a:spcPct val="115000"/>
                        </a:lnSpc>
                        <a:spcBef>
                          <a:spcPts val="0"/>
                        </a:spcBef>
                        <a:spcAft>
                          <a:spcPts val="0"/>
                        </a:spcAft>
                        <a:buFont typeface="+mj-lt"/>
                        <a:buNone/>
                      </a:pPr>
                      <a:r>
                        <a:rPr lang="en-US" sz="1000" b="1" dirty="0"/>
                        <a:t>Kindergarten Staggered Start </a:t>
                      </a:r>
                      <a:endParaRPr lang="en-US" sz="1000" dirty="0">
                        <a:solidFill>
                          <a:schemeClr val="tx1"/>
                        </a:solidFill>
                        <a:effectLst/>
                        <a:latin typeface="+mn-lt"/>
                        <a:ea typeface="Calibri"/>
                        <a:cs typeface="Times New Roman"/>
                      </a:endParaRPr>
                    </a:p>
                  </a:txBody>
                  <a:tcPr marL="31965" marR="31965" marT="0" marB="0"/>
                </a:tc>
                <a:tc>
                  <a:txBody>
                    <a:bodyPr/>
                    <a:lstStyle/>
                    <a:p>
                      <a:pPr marL="0" marR="0">
                        <a:spcBef>
                          <a:spcPts val="0"/>
                        </a:spcBef>
                        <a:spcAft>
                          <a:spcPts val="0"/>
                        </a:spcAft>
                      </a:pPr>
                      <a:r>
                        <a:rPr lang="en-US" sz="1000" dirty="0">
                          <a:solidFill>
                            <a:srgbClr val="FF0000"/>
                          </a:solidFill>
                          <a:effectLst/>
                          <a:latin typeface="+mn-lt"/>
                          <a:ea typeface="Calibri"/>
                          <a:cs typeface="Times New Roman"/>
                        </a:rPr>
                        <a:t>Present</a:t>
                      </a:r>
                    </a:p>
                  </a:txBody>
                  <a:tcPr marL="31965" marR="31965" marT="0" marB="0"/>
                </a:tc>
                <a:tc>
                  <a:txBody>
                    <a:bodyPr/>
                    <a:lstStyle/>
                    <a:p>
                      <a:pPr marL="0" marR="0">
                        <a:spcBef>
                          <a:spcPts val="0"/>
                        </a:spcBef>
                        <a:spcAft>
                          <a:spcPts val="0"/>
                        </a:spcAft>
                      </a:pPr>
                      <a:r>
                        <a:rPr lang="en-US" sz="1000" dirty="0"/>
                        <a:t>SC-KTST</a:t>
                      </a:r>
                      <a:endParaRPr lang="en-US" sz="1000" dirty="0">
                        <a:solidFill>
                          <a:schemeClr val="tx1"/>
                        </a:solidFill>
                        <a:effectLst/>
                        <a:latin typeface="+mn-lt"/>
                        <a:ea typeface="Calibri"/>
                        <a:cs typeface="Times New Roman"/>
                      </a:endParaRPr>
                    </a:p>
                  </a:txBody>
                  <a:tcPr marL="31965" marR="31965" marT="0" marB="0"/>
                </a:tc>
                <a:tc>
                  <a:txBody>
                    <a:bodyPr/>
                    <a:lstStyle/>
                    <a:p>
                      <a:pPr marL="0" marR="0">
                        <a:spcBef>
                          <a:spcPts val="0"/>
                        </a:spcBef>
                        <a:spcAft>
                          <a:spcPts val="0"/>
                        </a:spcAft>
                      </a:pPr>
                      <a:r>
                        <a:rPr lang="en-US" sz="1000" dirty="0">
                          <a:solidFill>
                            <a:schemeClr val="tx1"/>
                          </a:solidFill>
                          <a:effectLst/>
                          <a:latin typeface="+mn-lt"/>
                          <a:ea typeface="Calibri"/>
                          <a:cs typeface="Times New Roman"/>
                        </a:rPr>
                        <a:t>Present </a:t>
                      </a:r>
                    </a:p>
                  </a:txBody>
                  <a:tcPr marL="31965" marR="31965" marT="0" marB="0"/>
                </a:tc>
                <a:extLst>
                  <a:ext uri="{0D108BD9-81ED-4DB2-BD59-A6C34878D82A}">
                    <a16:rowId xmlns:a16="http://schemas.microsoft.com/office/drawing/2014/main" val="3421587449"/>
                  </a:ext>
                </a:extLst>
              </a:tr>
            </a:tbl>
          </a:graphicData>
        </a:graphic>
      </p:graphicFrame>
    </p:spTree>
    <p:extLst>
      <p:ext uri="{BB962C8B-B14F-4D97-AF65-F5344CB8AC3E}">
        <p14:creationId xmlns:p14="http://schemas.microsoft.com/office/powerpoint/2010/main" val="3230590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075351-F7A2-DB04-755C-130CAE251844}"/>
              </a:ext>
            </a:extLst>
          </p:cNvPr>
          <p:cNvSpPr>
            <a:spLocks noGrp="1"/>
          </p:cNvSpPr>
          <p:nvPr>
            <p:ph type="title"/>
          </p:nvPr>
        </p:nvSpPr>
        <p:spPr/>
        <p:txBody>
          <a:bodyPr/>
          <a:lstStyle/>
          <a:p>
            <a:r>
              <a:rPr lang="en-US" dirty="0"/>
              <a:t>Chronic Absenteeism Scenario 1</a:t>
            </a:r>
          </a:p>
        </p:txBody>
      </p:sp>
      <p:sp>
        <p:nvSpPr>
          <p:cNvPr id="5" name="Content Placeholder 4">
            <a:extLst>
              <a:ext uri="{FF2B5EF4-FFF2-40B4-BE49-F238E27FC236}">
                <a16:creationId xmlns:a16="http://schemas.microsoft.com/office/drawing/2014/main" id="{F7BE1EF5-C2D8-9792-FD88-DB6D2F445B44}"/>
              </a:ext>
            </a:extLst>
          </p:cNvPr>
          <p:cNvSpPr>
            <a:spLocks noGrp="1"/>
          </p:cNvSpPr>
          <p:nvPr>
            <p:ph idx="1"/>
          </p:nvPr>
        </p:nvSpPr>
        <p:spPr/>
        <p:txBody>
          <a:bodyPr/>
          <a:lstStyle/>
          <a:p>
            <a:pPr marL="0" indent="0">
              <a:buNone/>
            </a:pPr>
            <a:r>
              <a:rPr lang="en-US" sz="2400" dirty="0">
                <a:effectLst/>
                <a:latin typeface="Times New Roman" panose="02020603050405020304" pitchFamily="18" charset="0"/>
                <a:ea typeface="Calibri" panose="020F0502020204030204" pitchFamily="34" charset="0"/>
              </a:rPr>
              <a:t>A student who is signed out early but </a:t>
            </a:r>
            <a:r>
              <a:rPr lang="en-US" sz="2400" u="sng" dirty="0">
                <a:effectLst/>
                <a:latin typeface="Times New Roman" panose="02020603050405020304" pitchFamily="18" charset="0"/>
                <a:ea typeface="Calibri" panose="020F0502020204030204" pitchFamily="34" charset="0"/>
              </a:rPr>
              <a:t>did not</a:t>
            </a:r>
            <a:r>
              <a:rPr lang="en-US" sz="2400" dirty="0">
                <a:effectLst/>
                <a:latin typeface="Times New Roman" panose="02020603050405020304" pitchFamily="18" charset="0"/>
                <a:ea typeface="Calibri" panose="020F0502020204030204" pitchFamily="34" charset="0"/>
              </a:rPr>
              <a:t> attend 50 percent of the school day (DA) or the student’s scheduled day (MA).</a:t>
            </a:r>
          </a:p>
          <a:p>
            <a:pPr marL="514350" indent="-514350">
              <a:buFont typeface="+mj-lt"/>
              <a:buAutoNum type="alphaUcPeriod"/>
            </a:pPr>
            <a:r>
              <a:rPr lang="en-US" sz="2400" dirty="0">
                <a:solidFill>
                  <a:schemeClr val="tx1"/>
                </a:solidFill>
                <a:effectLst/>
              </a:rPr>
              <a:t>SC-EX</a:t>
            </a:r>
          </a:p>
          <a:p>
            <a:pPr marL="514350" indent="-514350">
              <a:buFont typeface="+mj-lt"/>
              <a:buAutoNum type="alphaUcPeriod"/>
            </a:pPr>
            <a:r>
              <a:rPr lang="en-US" sz="2400" dirty="0">
                <a:solidFill>
                  <a:schemeClr val="tx1"/>
                </a:solidFill>
                <a:effectLst/>
              </a:rPr>
              <a:t>SC-EDSM</a:t>
            </a:r>
          </a:p>
          <a:p>
            <a:pPr marL="514350" indent="-514350">
              <a:buFont typeface="+mj-lt"/>
              <a:buAutoNum type="alphaUcPeriod"/>
            </a:pPr>
            <a:r>
              <a:rPr lang="en-US" sz="2400" dirty="0">
                <a:solidFill>
                  <a:schemeClr val="tx1"/>
                </a:solidFill>
                <a:effectLst/>
              </a:rPr>
              <a:t>SC-DSML</a:t>
            </a:r>
          </a:p>
          <a:p>
            <a:pPr marL="514350" indent="-514350">
              <a:buFont typeface="+mj-lt"/>
              <a:buAutoNum type="alphaUcPeriod"/>
            </a:pPr>
            <a:r>
              <a:rPr lang="en-US" sz="2400" dirty="0">
                <a:solidFill>
                  <a:schemeClr val="tx1"/>
                </a:solidFill>
                <a:effectLst/>
              </a:rPr>
              <a:t>SC-UEDM</a:t>
            </a:r>
            <a:endParaRPr lang="en-US" sz="2400" dirty="0">
              <a:solidFill>
                <a:schemeClr val="tx1"/>
              </a:solidFill>
              <a:effectLst/>
              <a:latin typeface="+mn-lt"/>
              <a:ea typeface="Calibri"/>
              <a:cs typeface="Times New Roman"/>
            </a:endParaRPr>
          </a:p>
          <a:p>
            <a:pPr marL="514350" indent="-514350">
              <a:buFont typeface="+mj-lt"/>
              <a:buAutoNum type="alphaUcPeriod"/>
            </a:pPr>
            <a:r>
              <a:rPr lang="en-US" sz="2400" dirty="0"/>
              <a:t>None of the Above</a:t>
            </a:r>
          </a:p>
          <a:p>
            <a:pPr marL="514350" indent="-514350">
              <a:buFont typeface="+mj-lt"/>
              <a:buAutoNum type="alphaUcPeriod"/>
            </a:pPr>
            <a:endParaRPr lang="en-US" sz="2400" dirty="0"/>
          </a:p>
          <a:p>
            <a:pPr marL="0" indent="0">
              <a:buNone/>
            </a:pPr>
            <a:r>
              <a:rPr lang="en-US" sz="2400" dirty="0"/>
              <a:t>Will this day count towards chronic absenteeism? Yes or No</a:t>
            </a:r>
          </a:p>
          <a:p>
            <a:pPr marL="0" indent="0">
              <a:buNone/>
            </a:pPr>
            <a:endParaRPr lang="en-US" sz="2400" dirty="0">
              <a:solidFill>
                <a:schemeClr val="tx1"/>
              </a:solidFill>
              <a:effectLst/>
            </a:endParaRPr>
          </a:p>
          <a:p>
            <a:pPr marL="514350" indent="-514350">
              <a:buFont typeface="+mj-lt"/>
              <a:buAutoNum type="alphaUcPeriod"/>
            </a:pPr>
            <a:endParaRPr lang="en-US" sz="2400" dirty="0">
              <a:solidFill>
                <a:schemeClr val="tx1"/>
              </a:solidFill>
              <a:effectLst/>
              <a:latin typeface="Times New Roman"/>
              <a:ea typeface="Calibri"/>
              <a:cs typeface="Times New Roman"/>
            </a:endParaRPr>
          </a:p>
          <a:p>
            <a:pPr marL="514350" indent="-514350">
              <a:buFont typeface="+mj-lt"/>
              <a:buAutoNum type="alphaUcPeriod"/>
            </a:pPr>
            <a:endParaRPr lang="en-US" sz="3200" dirty="0">
              <a:solidFill>
                <a:schemeClr val="tx1"/>
              </a:solidFill>
              <a:effectLst/>
            </a:endParaRPr>
          </a:p>
          <a:p>
            <a:pPr marL="514350" indent="-514350">
              <a:buFont typeface="+mj-lt"/>
              <a:buAutoNum type="alphaUcPeriod"/>
            </a:pPr>
            <a:endParaRPr lang="en-US" sz="3200" dirty="0">
              <a:solidFill>
                <a:schemeClr val="tx1"/>
              </a:solidFill>
              <a:effectLst/>
              <a:latin typeface="+mn-lt"/>
              <a:ea typeface="Calibri"/>
              <a:cs typeface="Times New Roman"/>
            </a:endParaRPr>
          </a:p>
          <a:p>
            <a:pPr marL="514350" indent="-514350">
              <a:buFont typeface="+mj-lt"/>
              <a:buAutoNum type="alphaUcPeriod"/>
            </a:pPr>
            <a:endParaRPr lang="en-US" sz="3200" dirty="0">
              <a:solidFill>
                <a:schemeClr val="tx1"/>
              </a:solidFill>
              <a:effectLst/>
              <a:latin typeface="Times New Roman"/>
              <a:ea typeface="Calibri"/>
              <a:cs typeface="Times New Roman"/>
            </a:endParaRPr>
          </a:p>
          <a:p>
            <a:pPr marL="514350" indent="-514350">
              <a:buFont typeface="+mj-lt"/>
              <a:buAutoNum type="alphaUcPeriod"/>
            </a:pPr>
            <a:endParaRPr lang="en-US" dirty="0"/>
          </a:p>
        </p:txBody>
      </p:sp>
    </p:spTree>
    <p:extLst>
      <p:ext uri="{BB962C8B-B14F-4D97-AF65-F5344CB8AC3E}">
        <p14:creationId xmlns:p14="http://schemas.microsoft.com/office/powerpoint/2010/main" val="2136510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2152650" y="291090"/>
            <a:ext cx="7809497" cy="719563"/>
          </a:xfrm>
        </p:spPr>
        <p:txBody>
          <a:bodyPr vert="horz" lIns="91440" tIns="45720" rIns="91440" bIns="45720" rtlCol="0" anchor="b">
            <a:normAutofit fontScale="90000"/>
          </a:bodyPr>
          <a:lstStyle/>
          <a:p>
            <a:r>
              <a:rPr lang="en-US" kern="1200" dirty="0">
                <a:solidFill>
                  <a:schemeClr val="tx1"/>
                </a:solidFill>
              </a:rPr>
              <a:t>Chronic Absenteeism and Truancy</a:t>
            </a:r>
          </a:p>
        </p:txBody>
      </p:sp>
      <p:sp>
        <p:nvSpPr>
          <p:cNvPr id="14" name="Slide Number Placeholder 3">
            <a:extLst>
              <a:ext uri="{FF2B5EF4-FFF2-40B4-BE49-F238E27FC236}">
                <a16:creationId xmlns:a16="http://schemas.microsoft.com/office/drawing/2014/main" id="{80465C12-5D5D-448A-A353-D7C9CD8B56A7}"/>
              </a:ext>
            </a:extLst>
          </p:cNvPr>
          <p:cNvSpPr>
            <a:spLocks noGrp="1"/>
          </p:cNvSpPr>
          <p:nvPr>
            <p:ph type="sldNum" sz="quarter" idx="12"/>
          </p:nvPr>
        </p:nvSpPr>
        <p:spPr/>
        <p:txBody>
          <a:bodyPr vert="horz" lIns="91440" tIns="45720" rIns="91440" bIns="45720" rtlCol="0" anchor="ctr">
            <a:normAutofit fontScale="25000" lnSpcReduction="20000"/>
          </a:bodyPr>
          <a:lstStyle/>
          <a:p>
            <a:pPr defTabSz="914400">
              <a:spcAft>
                <a:spcPts val="600"/>
              </a:spcAft>
            </a:pPr>
            <a:fld id="{2638198E-7845-4843-8114-6B9DA8FD3EF6}" type="slidenum">
              <a:rPr lang="en-US" smtClean="0"/>
              <a:pPr defTabSz="914400">
                <a:spcAft>
                  <a:spcPts val="600"/>
                </a:spcAft>
              </a:pPr>
              <a:t>2</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305107264"/>
              </p:ext>
            </p:extLst>
          </p:nvPr>
        </p:nvGraphicFramePr>
        <p:xfrm>
          <a:off x="589548" y="1223778"/>
          <a:ext cx="10996864" cy="4814415"/>
        </p:xfrm>
        <a:graphic>
          <a:graphicData uri="http://schemas.openxmlformats.org/drawingml/2006/table">
            <a:tbl>
              <a:tblPr firstRow="1" firstCol="1" bandRow="1">
                <a:noFill/>
                <a:tableStyleId>{5C22544A-7EE6-4342-B048-85BDC9FD1C3A}</a:tableStyleId>
              </a:tblPr>
              <a:tblGrid>
                <a:gridCol w="5691822">
                  <a:extLst>
                    <a:ext uri="{9D8B030D-6E8A-4147-A177-3AD203B41FA5}">
                      <a16:colId xmlns:a16="http://schemas.microsoft.com/office/drawing/2014/main" val="20000"/>
                    </a:ext>
                  </a:extLst>
                </a:gridCol>
                <a:gridCol w="5305042">
                  <a:extLst>
                    <a:ext uri="{9D8B030D-6E8A-4147-A177-3AD203B41FA5}">
                      <a16:colId xmlns:a16="http://schemas.microsoft.com/office/drawing/2014/main" val="20001"/>
                    </a:ext>
                  </a:extLst>
                </a:gridCol>
              </a:tblGrid>
              <a:tr h="518639">
                <a:tc>
                  <a:txBody>
                    <a:bodyPr/>
                    <a:lstStyle/>
                    <a:p>
                      <a:pPr marL="0" marR="0" algn="ctr">
                        <a:spcBef>
                          <a:spcPts val="0"/>
                        </a:spcBef>
                        <a:spcAft>
                          <a:spcPts val="0"/>
                        </a:spcAft>
                      </a:pPr>
                      <a:r>
                        <a:rPr lang="en-US" sz="1800" b="0" cap="all" spc="150" dirty="0">
                          <a:solidFill>
                            <a:schemeClr val="lt1"/>
                          </a:solidFill>
                          <a:effectLst/>
                        </a:rPr>
                        <a:t>Chronic Absenteeism</a:t>
                      </a:r>
                      <a:endParaRPr lang="en-US" sz="1800" b="0" cap="all" spc="150" dirty="0">
                        <a:solidFill>
                          <a:schemeClr val="lt1"/>
                        </a:solidFill>
                        <a:effectLst/>
                        <a:latin typeface="Times New Roman"/>
                        <a:ea typeface="Calibri"/>
                      </a:endParaRPr>
                    </a:p>
                  </a:txBody>
                  <a:tcPr marL="115666" marR="115666" marT="115666" marB="115666">
                    <a:lnL w="12700" cmpd="sng">
                      <a:noFill/>
                    </a:lnL>
                    <a:lnR w="12700" cmpd="sng">
                      <a:noFill/>
                    </a:lnR>
                    <a:lnT w="12700" cmpd="sng">
                      <a:noFill/>
                    </a:lnT>
                    <a:lnB w="38100" cmpd="sng">
                      <a:noFill/>
                    </a:lnB>
                    <a:solidFill>
                      <a:srgbClr val="505356"/>
                    </a:solidFill>
                  </a:tcPr>
                </a:tc>
                <a:tc>
                  <a:txBody>
                    <a:bodyPr/>
                    <a:lstStyle/>
                    <a:p>
                      <a:pPr marL="0" marR="0" algn="ctr">
                        <a:spcBef>
                          <a:spcPts val="0"/>
                        </a:spcBef>
                        <a:spcAft>
                          <a:spcPts val="0"/>
                        </a:spcAft>
                      </a:pPr>
                      <a:r>
                        <a:rPr lang="en-US" sz="1800" b="0" cap="all" spc="150" dirty="0">
                          <a:solidFill>
                            <a:schemeClr val="lt1"/>
                          </a:solidFill>
                          <a:effectLst/>
                        </a:rPr>
                        <a:t>Truancy</a:t>
                      </a:r>
                      <a:endParaRPr lang="en-US" sz="1800" b="0" cap="all" spc="150" dirty="0">
                        <a:solidFill>
                          <a:schemeClr val="lt1"/>
                        </a:solidFill>
                        <a:effectLst/>
                        <a:latin typeface="Times New Roman"/>
                        <a:ea typeface="Calibri"/>
                      </a:endParaRPr>
                    </a:p>
                  </a:txBody>
                  <a:tcPr marL="115666" marR="115666" marT="115666" marB="115666">
                    <a:lnL w="12700" cmpd="sng">
                      <a:noFill/>
                    </a:lnL>
                    <a:lnR w="12700" cmpd="sng">
                      <a:noFill/>
                    </a:lnR>
                    <a:lnT w="12700" cmpd="sng">
                      <a:noFill/>
                    </a:lnT>
                    <a:lnB w="38100" cmpd="sng">
                      <a:noFill/>
                    </a:lnB>
                    <a:solidFill>
                      <a:srgbClr val="505356"/>
                    </a:solidFill>
                  </a:tcPr>
                </a:tc>
                <a:extLst>
                  <a:ext uri="{0D108BD9-81ED-4DB2-BD59-A6C34878D82A}">
                    <a16:rowId xmlns:a16="http://schemas.microsoft.com/office/drawing/2014/main" val="10000"/>
                  </a:ext>
                </a:extLst>
              </a:tr>
              <a:tr h="4295776">
                <a:tc>
                  <a:txBody>
                    <a:bodyPr/>
                    <a:lstStyle/>
                    <a:p>
                      <a:pPr marL="0" marR="0">
                        <a:spcBef>
                          <a:spcPts val="0"/>
                        </a:spcBef>
                        <a:spcAft>
                          <a:spcPts val="0"/>
                        </a:spcAft>
                      </a:pPr>
                      <a:r>
                        <a:rPr lang="en-US" sz="1800" b="0" cap="none" spc="0" dirty="0">
                          <a:solidFill>
                            <a:schemeClr val="tx1"/>
                          </a:solidFill>
                          <a:effectLst/>
                        </a:rPr>
                        <a:t>Chronically absent: Any student in grade K-12 who misses 50 percent or more of the instructional day for any reason for 10 percent (or more) of the enrollment period. </a:t>
                      </a:r>
                    </a:p>
                    <a:p>
                      <a:pPr marL="457200" indent="-228600"/>
                      <a:r>
                        <a:rPr lang="en-US" sz="1800" b="0" cap="none" spc="0" dirty="0">
                          <a:solidFill>
                            <a:schemeClr val="tx1"/>
                          </a:solidFill>
                          <a:effectLst/>
                        </a:rPr>
                        <a:t>•       All types of absences contribute to  chronic absenteeism:</a:t>
                      </a:r>
                    </a:p>
                    <a:p>
                      <a:pPr marL="914400" indent="-228600"/>
                      <a:r>
                        <a:rPr lang="en-US" sz="1800" b="0" cap="none" spc="0" dirty="0">
                          <a:solidFill>
                            <a:schemeClr val="tx1"/>
                          </a:solidFill>
                          <a:effectLst/>
                        </a:rPr>
                        <a:t>–      Excused Absences</a:t>
                      </a:r>
                    </a:p>
                    <a:p>
                      <a:pPr marL="914400" indent="-228600"/>
                      <a:r>
                        <a:rPr lang="en-US" sz="1800" b="0" cap="none" spc="0" dirty="0">
                          <a:solidFill>
                            <a:schemeClr val="tx1"/>
                          </a:solidFill>
                          <a:effectLst/>
                        </a:rPr>
                        <a:t>–      Unexcused Absences</a:t>
                      </a:r>
                    </a:p>
                    <a:p>
                      <a:pPr marL="914400" indent="-228600"/>
                      <a:r>
                        <a:rPr lang="en-US" sz="1800" b="0" cap="none" spc="0" dirty="0">
                          <a:solidFill>
                            <a:schemeClr val="tx1"/>
                          </a:solidFill>
                          <a:effectLst/>
                        </a:rPr>
                        <a:t>–      Suspensions</a:t>
                      </a:r>
                    </a:p>
                    <a:p>
                      <a:pPr marL="457200" indent="-228600"/>
                      <a:r>
                        <a:rPr lang="en-US" sz="1800" b="0" cap="none" spc="0" dirty="0">
                          <a:solidFill>
                            <a:schemeClr val="tx1"/>
                          </a:solidFill>
                          <a:effectLst/>
                        </a:rPr>
                        <a:t>•       A student is absent if he or she is not physically on school grounds and is not participating in instruction or instruction-related activities at an approved off-grounds location for</a:t>
                      </a:r>
                      <a:r>
                        <a:rPr lang="en-US" sz="1800" b="0" cap="none" spc="0" baseline="0" dirty="0">
                          <a:solidFill>
                            <a:schemeClr val="tx1"/>
                          </a:solidFill>
                          <a:effectLst/>
                        </a:rPr>
                        <a:t> at </a:t>
                      </a:r>
                      <a:r>
                        <a:rPr lang="en-US" sz="1800" b="0" u="sng" cap="none" spc="0" baseline="0" dirty="0">
                          <a:solidFill>
                            <a:schemeClr val="tx1"/>
                          </a:solidFill>
                          <a:effectLst/>
                        </a:rPr>
                        <a:t>least half the </a:t>
                      </a:r>
                      <a:r>
                        <a:rPr lang="en-US" sz="1800" b="0" u="sng" cap="none" spc="0" dirty="0">
                          <a:solidFill>
                            <a:schemeClr val="tx1"/>
                          </a:solidFill>
                          <a:effectLst/>
                        </a:rPr>
                        <a:t>school day</a:t>
                      </a:r>
                      <a:r>
                        <a:rPr lang="en-US" sz="1800" b="0" cap="none" spc="0" dirty="0">
                          <a:solidFill>
                            <a:schemeClr val="tx1"/>
                          </a:solidFill>
                          <a:effectLst/>
                        </a:rPr>
                        <a:t>.</a:t>
                      </a:r>
                      <a:endParaRPr lang="en-US" sz="1800" b="0" cap="none" spc="0" dirty="0">
                        <a:solidFill>
                          <a:schemeClr val="tx1"/>
                        </a:solidFill>
                        <a:effectLst/>
                        <a:latin typeface="Times New Roman"/>
                      </a:endParaRPr>
                    </a:p>
                  </a:txBody>
                  <a:tcPr marL="115666" marR="115666" marT="115666" marB="115666">
                    <a:lnL w="12700" cmpd="sng">
                      <a:noFill/>
                      <a:prstDash val="solid"/>
                    </a:lnL>
                    <a:lnR w="12700" cmpd="sng">
                      <a:noFill/>
                      <a:prstDash val="solid"/>
                    </a:lnR>
                    <a:lnT w="38100" cmpd="sng">
                      <a:noFill/>
                    </a:lnT>
                    <a:lnB w="12700" cmpd="sng">
                      <a:noFill/>
                      <a:prstDash val="solid"/>
                    </a:lnB>
                    <a:noFill/>
                  </a:tcPr>
                </a:tc>
                <a:tc>
                  <a:txBody>
                    <a:bodyPr/>
                    <a:lstStyle/>
                    <a:p>
                      <a:pPr marL="0" marR="0">
                        <a:spcBef>
                          <a:spcPts val="0"/>
                        </a:spcBef>
                        <a:spcAft>
                          <a:spcPts val="0"/>
                        </a:spcAft>
                      </a:pPr>
                      <a:r>
                        <a:rPr lang="en-US" sz="1800" b="1" cap="none" spc="0" dirty="0">
                          <a:solidFill>
                            <a:schemeClr val="tx1"/>
                          </a:solidFill>
                          <a:effectLst/>
                        </a:rPr>
                        <a:t>Truant: </a:t>
                      </a:r>
                      <a:r>
                        <a:rPr lang="en-US" sz="1800" cap="none" spc="0" dirty="0">
                          <a:solidFill>
                            <a:schemeClr val="tx1"/>
                          </a:solidFill>
                          <a:effectLst/>
                        </a:rPr>
                        <a:t>A student between the ages </a:t>
                      </a:r>
                      <a:r>
                        <a:rPr lang="en-US" sz="1800" u="sng" cap="none" spc="0" dirty="0">
                          <a:solidFill>
                            <a:schemeClr val="tx1"/>
                          </a:solidFill>
                          <a:effectLst/>
                        </a:rPr>
                        <a:t>6– 17</a:t>
                      </a:r>
                      <a:r>
                        <a:rPr lang="en-US" sz="1800" cap="none" spc="0" dirty="0">
                          <a:solidFill>
                            <a:schemeClr val="tx1"/>
                          </a:solidFill>
                          <a:effectLst/>
                        </a:rPr>
                        <a:t>  who has accumulated unexcused absences on three consecutive days or has accumulated a total of five or more unexcused absences during the academic year.</a:t>
                      </a:r>
                    </a:p>
                    <a:p>
                      <a:pPr marL="457200" indent="-228600"/>
                      <a:r>
                        <a:rPr lang="en-US" sz="1800" cap="none" spc="0" dirty="0">
                          <a:solidFill>
                            <a:schemeClr val="tx1"/>
                          </a:solidFill>
                          <a:effectLst/>
                        </a:rPr>
                        <a:t>•       Only </a:t>
                      </a:r>
                      <a:r>
                        <a:rPr lang="en-US" sz="1800" u="sng" cap="none" spc="0" dirty="0">
                          <a:solidFill>
                            <a:schemeClr val="tx1"/>
                          </a:solidFill>
                          <a:effectLst/>
                        </a:rPr>
                        <a:t>full-day</a:t>
                      </a:r>
                      <a:r>
                        <a:rPr lang="en-US" sz="1800" cap="none" spc="0" dirty="0">
                          <a:solidFill>
                            <a:schemeClr val="tx1"/>
                          </a:solidFill>
                          <a:effectLst/>
                        </a:rPr>
                        <a:t> unexcused absences contribute to truancy. </a:t>
                      </a:r>
                    </a:p>
                    <a:p>
                      <a:pPr marL="457200" indent="-228600"/>
                      <a:r>
                        <a:rPr lang="en-US" sz="1800" cap="none" spc="0" dirty="0">
                          <a:solidFill>
                            <a:schemeClr val="tx1"/>
                          </a:solidFill>
                          <a:effectLst/>
                        </a:rPr>
                        <a:t>•       Excused absences and suspensions do not affect truancy</a:t>
                      </a:r>
                    </a:p>
                    <a:p>
                      <a:pPr marL="0" marR="0">
                        <a:spcBef>
                          <a:spcPts val="0"/>
                        </a:spcBef>
                        <a:spcAft>
                          <a:spcPts val="0"/>
                        </a:spcAft>
                      </a:pPr>
                      <a:r>
                        <a:rPr lang="en-US" sz="1800" cap="none" spc="0" dirty="0">
                          <a:solidFill>
                            <a:schemeClr val="tx1"/>
                          </a:solidFill>
                          <a:effectLst/>
                        </a:rPr>
                        <a:t> </a:t>
                      </a:r>
                      <a:endParaRPr lang="en-US" sz="1800" cap="none" spc="0" dirty="0">
                        <a:solidFill>
                          <a:schemeClr val="tx1"/>
                        </a:solidFill>
                        <a:effectLst/>
                        <a:latin typeface="Times New Roman"/>
                        <a:ea typeface="Calibri"/>
                      </a:endParaRPr>
                    </a:p>
                  </a:txBody>
                  <a:tcPr marL="115666" marR="115666" marT="115666" marB="115666">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92576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ED8CD-6806-978F-FA91-4713913F249B}"/>
              </a:ext>
            </a:extLst>
          </p:cNvPr>
          <p:cNvSpPr>
            <a:spLocks noGrp="1"/>
          </p:cNvSpPr>
          <p:nvPr>
            <p:ph type="title"/>
          </p:nvPr>
        </p:nvSpPr>
        <p:spPr/>
        <p:txBody>
          <a:bodyPr/>
          <a:lstStyle/>
          <a:p>
            <a:r>
              <a:rPr lang="en-US" dirty="0"/>
              <a:t>Chronic Absenteeism Scenario 2</a:t>
            </a:r>
          </a:p>
        </p:txBody>
      </p:sp>
      <p:sp>
        <p:nvSpPr>
          <p:cNvPr id="3" name="Content Placeholder 2">
            <a:extLst>
              <a:ext uri="{FF2B5EF4-FFF2-40B4-BE49-F238E27FC236}">
                <a16:creationId xmlns:a16="http://schemas.microsoft.com/office/drawing/2014/main" id="{B07E5BC2-951B-26B5-8446-0699E48A734F}"/>
              </a:ext>
            </a:extLst>
          </p:cNvPr>
          <p:cNvSpPr>
            <a:spLocks noGrp="1"/>
          </p:cNvSpPr>
          <p:nvPr>
            <p:ph idx="1"/>
          </p:nvPr>
        </p:nvSpPr>
        <p:spPr/>
        <p:txBody>
          <a:bodyPr>
            <a:normAutofit lnSpcReduction="10000"/>
          </a:bodyPr>
          <a:lstStyle/>
          <a:p>
            <a:pPr marL="0" indent="0">
              <a:buNone/>
            </a:pPr>
            <a:r>
              <a:rPr lang="en-US" sz="2400" dirty="0">
                <a:effectLst/>
                <a:latin typeface="Times New Roman" panose="02020603050405020304" pitchFamily="18" charset="0"/>
                <a:ea typeface="Calibri" panose="020F0502020204030204" pitchFamily="34" charset="0"/>
              </a:rPr>
              <a:t>A student who is absent and submits a parent note.</a:t>
            </a:r>
          </a:p>
          <a:p>
            <a:pPr marL="0" indent="0">
              <a:buNone/>
            </a:pPr>
            <a:endParaRPr lang="en-US" sz="2400" dirty="0">
              <a:effectLst/>
              <a:latin typeface="Times New Roman" panose="02020603050405020304" pitchFamily="18" charset="0"/>
              <a:ea typeface="Calibri" panose="020F0502020204030204" pitchFamily="34" charset="0"/>
            </a:endParaRPr>
          </a:p>
          <a:p>
            <a:pPr marL="514350" indent="-514350">
              <a:buFont typeface="+mj-lt"/>
              <a:buAutoNum type="alphaUcPeriod"/>
            </a:pPr>
            <a:r>
              <a:rPr lang="en-US" sz="2400" dirty="0">
                <a:solidFill>
                  <a:schemeClr val="tx1"/>
                </a:solidFill>
                <a:effectLst/>
              </a:rPr>
              <a:t>SC-PN</a:t>
            </a:r>
          </a:p>
          <a:p>
            <a:pPr marL="514350" indent="-514350">
              <a:buFont typeface="+mj-lt"/>
              <a:buAutoNum type="alphaUcPeriod"/>
            </a:pPr>
            <a:r>
              <a:rPr lang="en-US" sz="2400" dirty="0">
                <a:solidFill>
                  <a:schemeClr val="tx1"/>
                </a:solidFill>
                <a:effectLst/>
              </a:rPr>
              <a:t>SC-EX</a:t>
            </a:r>
          </a:p>
          <a:p>
            <a:pPr marL="514350" indent="-514350">
              <a:buFont typeface="+mj-lt"/>
              <a:buAutoNum type="alphaUcPeriod"/>
            </a:pPr>
            <a:r>
              <a:rPr lang="en-US" sz="2400" dirty="0">
                <a:solidFill>
                  <a:schemeClr val="tx1"/>
                </a:solidFill>
                <a:effectLst/>
              </a:rPr>
              <a:t>SC-UEPN</a:t>
            </a:r>
          </a:p>
          <a:p>
            <a:pPr marL="514350" indent="-514350">
              <a:buFont typeface="+mj-lt"/>
              <a:buAutoNum type="alphaUcPeriod"/>
            </a:pPr>
            <a:r>
              <a:rPr lang="en-US" sz="2400" dirty="0">
                <a:solidFill>
                  <a:schemeClr val="tx1"/>
                </a:solidFill>
                <a:effectLst/>
              </a:rPr>
              <a:t>SC-UEDM</a:t>
            </a:r>
            <a:endParaRPr lang="en-US" sz="2400" dirty="0">
              <a:solidFill>
                <a:schemeClr val="tx1"/>
              </a:solidFill>
              <a:effectLst/>
              <a:latin typeface="+mn-lt"/>
              <a:ea typeface="Calibri"/>
              <a:cs typeface="Times New Roman"/>
            </a:endParaRPr>
          </a:p>
          <a:p>
            <a:pPr marL="514350" indent="-514350">
              <a:buFont typeface="+mj-lt"/>
              <a:buAutoNum type="alphaUcPeriod"/>
            </a:pPr>
            <a:r>
              <a:rPr lang="en-US" sz="2400" dirty="0"/>
              <a:t>A or C</a:t>
            </a:r>
            <a:endParaRPr lang="en-US" sz="2400" dirty="0">
              <a:solidFill>
                <a:schemeClr val="tx1"/>
              </a:solidFill>
              <a:effectLst/>
            </a:endParaRPr>
          </a:p>
          <a:p>
            <a:pPr marL="0" indent="0">
              <a:buNone/>
            </a:pPr>
            <a:endParaRPr lang="en-US" sz="2400" dirty="0"/>
          </a:p>
          <a:p>
            <a:pPr marL="0" indent="0">
              <a:buNone/>
            </a:pPr>
            <a:r>
              <a:rPr lang="en-US" sz="2400" dirty="0"/>
              <a:t>Will this day count towards chronic absenteeism? Yes or No</a:t>
            </a:r>
          </a:p>
        </p:txBody>
      </p:sp>
    </p:spTree>
    <p:extLst>
      <p:ext uri="{BB962C8B-B14F-4D97-AF65-F5344CB8AC3E}">
        <p14:creationId xmlns:p14="http://schemas.microsoft.com/office/powerpoint/2010/main" val="13474278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ED8CD-6806-978F-FA91-4713913F249B}"/>
              </a:ext>
            </a:extLst>
          </p:cNvPr>
          <p:cNvSpPr>
            <a:spLocks noGrp="1"/>
          </p:cNvSpPr>
          <p:nvPr>
            <p:ph type="title"/>
          </p:nvPr>
        </p:nvSpPr>
        <p:spPr/>
        <p:txBody>
          <a:bodyPr/>
          <a:lstStyle/>
          <a:p>
            <a:r>
              <a:rPr lang="en-US" dirty="0"/>
              <a:t>Chronic Absenteeism Scenario 3</a:t>
            </a:r>
          </a:p>
        </p:txBody>
      </p:sp>
      <p:sp>
        <p:nvSpPr>
          <p:cNvPr id="3" name="Content Placeholder 2">
            <a:extLst>
              <a:ext uri="{FF2B5EF4-FFF2-40B4-BE49-F238E27FC236}">
                <a16:creationId xmlns:a16="http://schemas.microsoft.com/office/drawing/2014/main" id="{B07E5BC2-951B-26B5-8446-0699E48A734F}"/>
              </a:ext>
            </a:extLst>
          </p:cNvPr>
          <p:cNvSpPr>
            <a:spLocks noGrp="1"/>
          </p:cNvSpPr>
          <p:nvPr>
            <p:ph idx="1"/>
          </p:nvPr>
        </p:nvSpPr>
        <p:spPr/>
        <p:txBody>
          <a:bodyPr>
            <a:normAutofit lnSpcReduction="10000"/>
          </a:bodyPr>
          <a:lstStyle/>
          <a:p>
            <a:pPr marL="0" indent="0">
              <a:buNone/>
            </a:pPr>
            <a:r>
              <a:rPr lang="en-US" sz="2400" dirty="0">
                <a:effectLst/>
                <a:latin typeface="Times New Roman" panose="02020603050405020304" pitchFamily="18" charset="0"/>
                <a:ea typeface="Calibri" panose="020F0502020204030204" pitchFamily="34" charset="0"/>
              </a:rPr>
              <a:t>A student who is sent home sick by the nurse but did not meet the 50 percent of the day.</a:t>
            </a:r>
          </a:p>
          <a:p>
            <a:pPr marL="0" indent="0">
              <a:buNone/>
            </a:pPr>
            <a:endParaRPr lang="en-US" sz="2400" dirty="0">
              <a:effectLst/>
              <a:latin typeface="Times New Roman" panose="02020603050405020304" pitchFamily="18" charset="0"/>
              <a:ea typeface="Calibri" panose="020F0502020204030204" pitchFamily="34" charset="0"/>
            </a:endParaRPr>
          </a:p>
          <a:p>
            <a:pPr marL="514350" indent="-514350">
              <a:buFont typeface="+mj-lt"/>
              <a:buAutoNum type="alphaUcPeriod"/>
            </a:pPr>
            <a:r>
              <a:rPr lang="en-US" sz="2400" dirty="0">
                <a:solidFill>
                  <a:schemeClr val="tx1"/>
                </a:solidFill>
                <a:effectLst/>
              </a:rPr>
              <a:t>SC-EX</a:t>
            </a:r>
          </a:p>
          <a:p>
            <a:pPr marL="514350" indent="-514350">
              <a:buFont typeface="+mj-lt"/>
              <a:buAutoNum type="alphaUcPeriod"/>
            </a:pPr>
            <a:r>
              <a:rPr lang="en-US" sz="2400" dirty="0">
                <a:solidFill>
                  <a:schemeClr val="tx1"/>
                </a:solidFill>
                <a:effectLst/>
              </a:rPr>
              <a:t>SC-NURS</a:t>
            </a:r>
          </a:p>
          <a:p>
            <a:pPr marL="514350" indent="-514350">
              <a:buFont typeface="+mj-lt"/>
              <a:buAutoNum type="alphaUcPeriod"/>
            </a:pPr>
            <a:r>
              <a:rPr lang="en-US" sz="2400" dirty="0">
                <a:solidFill>
                  <a:schemeClr val="tx1"/>
                </a:solidFill>
                <a:effectLst/>
              </a:rPr>
              <a:t>SC-DSML</a:t>
            </a:r>
          </a:p>
          <a:p>
            <a:pPr marL="514350" indent="-514350">
              <a:buFont typeface="+mj-lt"/>
              <a:buAutoNum type="alphaUcPeriod"/>
            </a:pPr>
            <a:r>
              <a:rPr lang="en-US" sz="2400" dirty="0">
                <a:solidFill>
                  <a:schemeClr val="tx1"/>
                </a:solidFill>
                <a:effectLst/>
              </a:rPr>
              <a:t>SC-UEDM</a:t>
            </a:r>
            <a:endParaRPr lang="en-US" sz="2400" dirty="0">
              <a:solidFill>
                <a:schemeClr val="tx1"/>
              </a:solidFill>
              <a:effectLst/>
              <a:latin typeface="+mn-lt"/>
              <a:ea typeface="Calibri"/>
              <a:cs typeface="Times New Roman"/>
            </a:endParaRPr>
          </a:p>
          <a:p>
            <a:pPr marL="514350" indent="-514350">
              <a:buFont typeface="+mj-lt"/>
              <a:buAutoNum type="alphaUcPeriod"/>
            </a:pPr>
            <a:r>
              <a:rPr lang="en-US" sz="2400" dirty="0"/>
              <a:t>None of the Above</a:t>
            </a:r>
          </a:p>
          <a:p>
            <a:pPr marL="0" indent="0">
              <a:buNone/>
            </a:pPr>
            <a:endParaRPr lang="en-US" sz="2400" dirty="0">
              <a:solidFill>
                <a:schemeClr val="tx1"/>
              </a:solidFill>
              <a:effectLst/>
            </a:endParaRPr>
          </a:p>
          <a:p>
            <a:pPr marL="0" indent="0">
              <a:buNone/>
            </a:pPr>
            <a:r>
              <a:rPr lang="en-US" sz="2400" dirty="0"/>
              <a:t>Will this day count towards chronic absenteeism? Yes or No</a:t>
            </a:r>
          </a:p>
          <a:p>
            <a:pPr marL="0" indent="0">
              <a:buNone/>
            </a:pPr>
            <a:endParaRPr lang="en-US" sz="2400" dirty="0">
              <a:solidFill>
                <a:schemeClr val="tx1"/>
              </a:solidFill>
              <a:effectLst/>
            </a:endParaRPr>
          </a:p>
          <a:p>
            <a:pPr marL="0" indent="0">
              <a:buNone/>
            </a:pPr>
            <a:endParaRPr lang="en-US" sz="2400" dirty="0"/>
          </a:p>
        </p:txBody>
      </p:sp>
    </p:spTree>
    <p:extLst>
      <p:ext uri="{BB962C8B-B14F-4D97-AF65-F5344CB8AC3E}">
        <p14:creationId xmlns:p14="http://schemas.microsoft.com/office/powerpoint/2010/main" val="13611306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ED8CD-6806-978F-FA91-4713913F249B}"/>
              </a:ext>
            </a:extLst>
          </p:cNvPr>
          <p:cNvSpPr>
            <a:spLocks noGrp="1"/>
          </p:cNvSpPr>
          <p:nvPr>
            <p:ph type="title"/>
          </p:nvPr>
        </p:nvSpPr>
        <p:spPr/>
        <p:txBody>
          <a:bodyPr/>
          <a:lstStyle/>
          <a:p>
            <a:r>
              <a:rPr lang="en-US" dirty="0"/>
              <a:t>Chronic Absenteeism Scenario 4</a:t>
            </a:r>
          </a:p>
        </p:txBody>
      </p:sp>
      <p:sp>
        <p:nvSpPr>
          <p:cNvPr id="3" name="Content Placeholder 2">
            <a:extLst>
              <a:ext uri="{FF2B5EF4-FFF2-40B4-BE49-F238E27FC236}">
                <a16:creationId xmlns:a16="http://schemas.microsoft.com/office/drawing/2014/main" id="{B07E5BC2-951B-26B5-8446-0699E48A734F}"/>
              </a:ext>
            </a:extLst>
          </p:cNvPr>
          <p:cNvSpPr>
            <a:spLocks noGrp="1"/>
          </p:cNvSpPr>
          <p:nvPr>
            <p:ph idx="1"/>
          </p:nvPr>
        </p:nvSpPr>
        <p:spPr/>
        <p:txBody>
          <a:bodyPr>
            <a:normAutofit lnSpcReduction="10000"/>
          </a:bodyPr>
          <a:lstStyle/>
          <a:p>
            <a:pPr marL="0" indent="0">
              <a:buNone/>
            </a:pPr>
            <a:r>
              <a:rPr lang="en-US" sz="2400" dirty="0">
                <a:effectLst/>
                <a:latin typeface="Times New Roman" panose="02020603050405020304" pitchFamily="18" charset="0"/>
                <a:ea typeface="Calibri" panose="020F0502020204030204" pitchFamily="34" charset="0"/>
              </a:rPr>
              <a:t>A student who is suspended from school all day or 50 percent or more of the school day.</a:t>
            </a:r>
          </a:p>
          <a:p>
            <a:pPr marL="0" indent="0">
              <a:buNone/>
            </a:pPr>
            <a:endParaRPr lang="en-US" sz="2400" dirty="0">
              <a:effectLst/>
              <a:latin typeface="Times New Roman" panose="02020603050405020304" pitchFamily="18" charset="0"/>
              <a:ea typeface="Calibri" panose="020F0502020204030204" pitchFamily="34" charset="0"/>
            </a:endParaRPr>
          </a:p>
          <a:p>
            <a:pPr marL="514350" indent="-514350">
              <a:buFont typeface="+mj-lt"/>
              <a:buAutoNum type="alphaUcPeriod"/>
            </a:pPr>
            <a:r>
              <a:rPr lang="en-US" sz="2400" dirty="0">
                <a:solidFill>
                  <a:schemeClr val="tx1"/>
                </a:solidFill>
                <a:effectLst/>
              </a:rPr>
              <a:t>SC-DSML</a:t>
            </a:r>
            <a:endParaRPr lang="en-US" sz="2400" dirty="0">
              <a:solidFill>
                <a:schemeClr val="tx1"/>
              </a:solidFill>
              <a:effectLst/>
              <a:latin typeface="Times New Roman"/>
              <a:ea typeface="Calibri"/>
              <a:cs typeface="Times New Roman"/>
            </a:endParaRPr>
          </a:p>
          <a:p>
            <a:pPr marL="514350" indent="-514350">
              <a:buFont typeface="+mj-lt"/>
              <a:buAutoNum type="alphaUcPeriod"/>
            </a:pPr>
            <a:r>
              <a:rPr lang="en-US" sz="2400" dirty="0">
                <a:solidFill>
                  <a:schemeClr val="tx1"/>
                </a:solidFill>
                <a:effectLst/>
              </a:rPr>
              <a:t>SC-OSS</a:t>
            </a:r>
          </a:p>
          <a:p>
            <a:pPr marL="514350" indent="-514350">
              <a:buFont typeface="+mj-lt"/>
              <a:buAutoNum type="alphaUcPeriod"/>
            </a:pPr>
            <a:r>
              <a:rPr lang="en-US" sz="2400" dirty="0">
                <a:solidFill>
                  <a:schemeClr val="tx1"/>
                </a:solidFill>
                <a:effectLst/>
              </a:rPr>
              <a:t>SC-EX</a:t>
            </a:r>
          </a:p>
          <a:p>
            <a:pPr marL="514350" indent="-514350">
              <a:buFont typeface="+mj-lt"/>
              <a:buAutoNum type="alphaUcPeriod"/>
            </a:pPr>
            <a:r>
              <a:rPr lang="en-US" sz="2400" dirty="0">
                <a:solidFill>
                  <a:schemeClr val="tx1"/>
                </a:solidFill>
                <a:effectLst/>
              </a:rPr>
              <a:t>SC-UEDM</a:t>
            </a:r>
            <a:endParaRPr lang="en-US" sz="2400" dirty="0">
              <a:solidFill>
                <a:schemeClr val="tx1"/>
              </a:solidFill>
              <a:effectLst/>
              <a:latin typeface="+mn-lt"/>
              <a:ea typeface="Calibri"/>
              <a:cs typeface="Times New Roman"/>
            </a:endParaRPr>
          </a:p>
          <a:p>
            <a:pPr marL="514350" indent="-514350">
              <a:buFont typeface="+mj-lt"/>
              <a:buAutoNum type="alphaUcPeriod"/>
            </a:pPr>
            <a:r>
              <a:rPr lang="en-US" sz="2400" dirty="0"/>
              <a:t>None of the Above</a:t>
            </a:r>
          </a:p>
          <a:p>
            <a:pPr marL="514350" indent="-514350">
              <a:buFont typeface="+mj-lt"/>
              <a:buAutoNum type="alphaUcPeriod"/>
            </a:pPr>
            <a:endParaRPr lang="en-US" sz="2400" dirty="0">
              <a:solidFill>
                <a:schemeClr val="tx1"/>
              </a:solidFill>
              <a:effectLst/>
            </a:endParaRPr>
          </a:p>
          <a:p>
            <a:pPr marL="0" indent="0">
              <a:buNone/>
            </a:pPr>
            <a:r>
              <a:rPr lang="en-US" sz="2400" dirty="0"/>
              <a:t>Will this day count towards chronic absenteeism? Yes or No</a:t>
            </a:r>
          </a:p>
          <a:p>
            <a:pPr marL="0" indent="0">
              <a:buNone/>
            </a:pPr>
            <a:endParaRPr lang="en-US" sz="2400" dirty="0">
              <a:solidFill>
                <a:schemeClr val="tx1"/>
              </a:solidFill>
              <a:effectLst/>
            </a:endParaRPr>
          </a:p>
          <a:p>
            <a:pPr marL="0" indent="0">
              <a:buNone/>
            </a:pPr>
            <a:endParaRPr lang="en-US" sz="2400" dirty="0"/>
          </a:p>
        </p:txBody>
      </p:sp>
    </p:spTree>
    <p:extLst>
      <p:ext uri="{BB962C8B-B14F-4D97-AF65-F5344CB8AC3E}">
        <p14:creationId xmlns:p14="http://schemas.microsoft.com/office/powerpoint/2010/main" val="18658678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Attendance Codes</a:t>
            </a:r>
          </a:p>
        </p:txBody>
      </p:sp>
      <p:sp>
        <p:nvSpPr>
          <p:cNvPr id="3" name="Content Placeholder 2"/>
          <p:cNvSpPr>
            <a:spLocks noGrp="1"/>
          </p:cNvSpPr>
          <p:nvPr>
            <p:ph idx="1"/>
          </p:nvPr>
        </p:nvSpPr>
        <p:spPr/>
        <p:txBody>
          <a:bodyPr anchor="ctr">
            <a:normAutofit fontScale="92500" lnSpcReduction="10000"/>
          </a:bodyPr>
          <a:lstStyle/>
          <a:p>
            <a:pPr marL="0" indent="0">
              <a:buNone/>
            </a:pPr>
            <a:endParaRPr lang="en-US" sz="1500" b="1" dirty="0"/>
          </a:p>
          <a:p>
            <a:r>
              <a:rPr lang="en-US" sz="2200" b="1" dirty="0"/>
              <a:t>Early Dismissal (SC – EDSM) - </a:t>
            </a:r>
            <a:r>
              <a:rPr lang="en-US" sz="2200" dirty="0"/>
              <a:t>this code should be used if the student has attended 50% or more of the school day and is leaving early. This is a present code.</a:t>
            </a:r>
          </a:p>
          <a:p>
            <a:r>
              <a:rPr lang="en-US" sz="2200" b="1" dirty="0"/>
              <a:t>Dismissal (SC–DSML</a:t>
            </a:r>
            <a:r>
              <a:rPr lang="en-US" sz="2200" b="1" dirty="0">
                <a:cs typeface="Times New Roman"/>
              </a:rPr>
              <a:t>) </a:t>
            </a:r>
            <a:r>
              <a:rPr lang="en-US" sz="2200" dirty="0"/>
              <a:t>- this code should be used if a student has attended less 50 percent of the school day. This is an absent code. </a:t>
            </a:r>
          </a:p>
          <a:p>
            <a:r>
              <a:rPr lang="en-US" sz="2200" b="1" dirty="0"/>
              <a:t>Check-In (SC-CKIN)</a:t>
            </a:r>
            <a:r>
              <a:rPr lang="en-US" sz="2200" dirty="0"/>
              <a:t>-this code should be used if a student leaves school for an appointment and returns to school. The student must have attended school for 50% or more of the school day. This is a present code.</a:t>
            </a:r>
          </a:p>
          <a:p>
            <a:r>
              <a:rPr lang="en-US" sz="2200" b="1" dirty="0"/>
              <a:t>Skipping Class Code (SC-SKIP)- </a:t>
            </a:r>
            <a:r>
              <a:rPr lang="en-US" sz="2200" dirty="0"/>
              <a:t>this code should be used if the student is deliberately not attending class without parent or school approval. This is an unexcused absent code.</a:t>
            </a:r>
          </a:p>
          <a:p>
            <a:r>
              <a:rPr lang="en-US" sz="2200" b="1" dirty="0"/>
              <a:t>Late (SC-LATE)-</a:t>
            </a:r>
            <a:r>
              <a:rPr lang="en-US" sz="2200" dirty="0"/>
              <a:t>this code should be used if a student is extremely late to school, without an excuse. The student attended less 50 percent of the school day. This is an unexcused absent code. </a:t>
            </a:r>
            <a:endParaRPr lang="en-US" sz="2200" b="1" dirty="0"/>
          </a:p>
          <a:p>
            <a:pPr marL="0" indent="0">
              <a:buNone/>
            </a:pPr>
            <a:endParaRPr lang="en-US" sz="1500" dirty="0"/>
          </a:p>
          <a:p>
            <a:pPr marL="160735" indent="-160735"/>
            <a:endParaRPr lang="en-US" sz="1500" dirty="0"/>
          </a:p>
          <a:p>
            <a:pPr marL="160735" indent="-160735"/>
            <a:endParaRPr lang="en-US" sz="1500" dirty="0"/>
          </a:p>
          <a:p>
            <a:pPr marL="160735" indent="-160735"/>
            <a:endParaRPr lang="en-US" sz="1500" dirty="0"/>
          </a:p>
          <a:p>
            <a:pPr marL="160735" indent="-160735"/>
            <a:endParaRPr lang="en-US" sz="1500" dirty="0"/>
          </a:p>
        </p:txBody>
      </p:sp>
    </p:spTree>
    <p:extLst>
      <p:ext uri="{BB962C8B-B14F-4D97-AF65-F5344CB8AC3E}">
        <p14:creationId xmlns:p14="http://schemas.microsoft.com/office/powerpoint/2010/main" val="15201829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22A40-7AD7-4CDF-8378-260DA7C66DE0}"/>
              </a:ext>
            </a:extLst>
          </p:cNvPr>
          <p:cNvSpPr>
            <a:spLocks noGrp="1"/>
          </p:cNvSpPr>
          <p:nvPr>
            <p:ph type="title"/>
          </p:nvPr>
        </p:nvSpPr>
        <p:spPr>
          <a:xfrm>
            <a:off x="655983" y="386930"/>
            <a:ext cx="10971158" cy="712028"/>
          </a:xfrm>
        </p:spPr>
        <p:txBody>
          <a:bodyPr anchor="b">
            <a:normAutofit/>
          </a:bodyPr>
          <a:lstStyle/>
          <a:p>
            <a:r>
              <a:rPr lang="en-US" dirty="0"/>
              <a:t>Attendance Codes Reminders-(SC-COVD)</a:t>
            </a:r>
          </a:p>
        </p:txBody>
      </p:sp>
      <p:sp>
        <p:nvSpPr>
          <p:cNvPr id="3" name="Content Placeholder 2">
            <a:extLst>
              <a:ext uri="{FF2B5EF4-FFF2-40B4-BE49-F238E27FC236}">
                <a16:creationId xmlns:a16="http://schemas.microsoft.com/office/drawing/2014/main" id="{2306DC90-3138-4977-9E41-DBAEA2EA49A1}"/>
              </a:ext>
            </a:extLst>
          </p:cNvPr>
          <p:cNvSpPr>
            <a:spLocks noGrp="1"/>
          </p:cNvSpPr>
          <p:nvPr>
            <p:ph idx="1"/>
          </p:nvPr>
        </p:nvSpPr>
        <p:spPr>
          <a:xfrm>
            <a:off x="655983" y="1605263"/>
            <a:ext cx="9549993" cy="3852189"/>
          </a:xfrm>
        </p:spPr>
        <p:txBody>
          <a:bodyPr anchor="ctr">
            <a:noAutofit/>
          </a:bodyPr>
          <a:lstStyle/>
          <a:p>
            <a:pPr marL="0" indent="0">
              <a:buNone/>
            </a:pPr>
            <a:r>
              <a:rPr lang="en-US" sz="3200" dirty="0"/>
              <a:t>Attendance Code: SC-COVD (excused absence)</a:t>
            </a:r>
          </a:p>
          <a:p>
            <a:pPr marL="0" indent="0">
              <a:buNone/>
            </a:pPr>
            <a:endParaRPr lang="en-US" dirty="0">
              <a:effectLst/>
              <a:latin typeface="Calibri" panose="020F0502020204030204" pitchFamily="34" charset="0"/>
              <a:ea typeface="Calibri" panose="020F0502020204030204" pitchFamily="34" charset="0"/>
            </a:endParaRPr>
          </a:p>
          <a:p>
            <a:pPr marL="0" indent="0">
              <a:buNone/>
            </a:pPr>
            <a:r>
              <a:rPr lang="en-US" dirty="0"/>
              <a:t>Students who are not physically present due to COVID-19 (isolation or quarantine) and are unable to complete assignments should be marked absent using the established COVID code.</a:t>
            </a:r>
            <a:endParaRPr lang="en-US" sz="3200" dirty="0">
              <a:effectLst/>
              <a:latin typeface="Calibri" panose="020F0502020204030204" pitchFamily="34" charset="0"/>
              <a:ea typeface="Calibri" panose="020F0502020204030204" pitchFamily="34" charset="0"/>
            </a:endParaRPr>
          </a:p>
          <a:p>
            <a:pPr marL="914400" lvl="1" indent="-457200"/>
            <a:endParaRPr lang="en-US" sz="3200" dirty="0">
              <a:latin typeface="Calibri" panose="020F0502020204030204" pitchFamily="34" charset="0"/>
            </a:endParaRPr>
          </a:p>
          <a:p>
            <a:pPr marL="292608" lvl="1" indent="0" algn="r">
              <a:buNone/>
            </a:pPr>
            <a:endParaRPr lang="en-US" sz="3000" dirty="0"/>
          </a:p>
        </p:txBody>
      </p:sp>
    </p:spTree>
    <p:extLst>
      <p:ext uri="{BB962C8B-B14F-4D97-AF65-F5344CB8AC3E}">
        <p14:creationId xmlns:p14="http://schemas.microsoft.com/office/powerpoint/2010/main" val="22718601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75EA5-F1D3-476A-8249-2CC8330E2484}"/>
              </a:ext>
            </a:extLst>
          </p:cNvPr>
          <p:cNvSpPr>
            <a:spLocks noGrp="1"/>
          </p:cNvSpPr>
          <p:nvPr>
            <p:ph type="title"/>
          </p:nvPr>
        </p:nvSpPr>
        <p:spPr/>
        <p:txBody>
          <a:bodyPr>
            <a:normAutofit/>
          </a:bodyPr>
          <a:lstStyle/>
          <a:p>
            <a:r>
              <a:rPr lang="en-US" sz="4400" dirty="0"/>
              <a:t>Attendance Coding 2</a:t>
            </a:r>
          </a:p>
        </p:txBody>
      </p:sp>
      <p:sp>
        <p:nvSpPr>
          <p:cNvPr id="3" name="Content Placeholder 2">
            <a:extLst>
              <a:ext uri="{FF2B5EF4-FFF2-40B4-BE49-F238E27FC236}">
                <a16:creationId xmlns:a16="http://schemas.microsoft.com/office/drawing/2014/main" id="{4563B471-8A8E-4E42-824D-675B532038CB}"/>
              </a:ext>
            </a:extLst>
          </p:cNvPr>
          <p:cNvSpPr>
            <a:spLocks noGrp="1"/>
          </p:cNvSpPr>
          <p:nvPr>
            <p:ph idx="1"/>
          </p:nvPr>
        </p:nvSpPr>
        <p:spPr/>
        <p:txBody>
          <a:bodyPr/>
          <a:lstStyle/>
          <a:p>
            <a:pPr marL="0" indent="0">
              <a:buNone/>
            </a:pPr>
            <a:endParaRPr lang="en-US" sz="3600" b="1" dirty="0"/>
          </a:p>
          <a:p>
            <a:pPr marL="0" indent="0">
              <a:buNone/>
            </a:pPr>
            <a:endParaRPr lang="en-US" dirty="0"/>
          </a:p>
          <a:p>
            <a:pPr marL="0" indent="0">
              <a:buNone/>
            </a:pPr>
            <a:endParaRPr lang="en-US" dirty="0"/>
          </a:p>
        </p:txBody>
      </p:sp>
      <p:graphicFrame>
        <p:nvGraphicFramePr>
          <p:cNvPr id="4" name="Table 4">
            <a:extLst>
              <a:ext uri="{FF2B5EF4-FFF2-40B4-BE49-F238E27FC236}">
                <a16:creationId xmlns:a16="http://schemas.microsoft.com/office/drawing/2014/main" id="{4B74B007-645C-481A-95CF-4F28D2BD5728}"/>
              </a:ext>
            </a:extLst>
          </p:cNvPr>
          <p:cNvGraphicFramePr>
            <a:graphicFrameLocks noGrp="1"/>
          </p:cNvGraphicFramePr>
          <p:nvPr/>
        </p:nvGraphicFramePr>
        <p:xfrm>
          <a:off x="634181" y="2292808"/>
          <a:ext cx="10486103" cy="2416551"/>
        </p:xfrm>
        <a:graphic>
          <a:graphicData uri="http://schemas.openxmlformats.org/drawingml/2006/table">
            <a:tbl>
              <a:tblPr firstRow="1" bandRow="1">
                <a:tableStyleId>{5940675A-B579-460E-94D1-54222C63F5DA}</a:tableStyleId>
              </a:tblPr>
              <a:tblGrid>
                <a:gridCol w="5898606">
                  <a:extLst>
                    <a:ext uri="{9D8B030D-6E8A-4147-A177-3AD203B41FA5}">
                      <a16:colId xmlns:a16="http://schemas.microsoft.com/office/drawing/2014/main" val="2935332608"/>
                    </a:ext>
                  </a:extLst>
                </a:gridCol>
                <a:gridCol w="2311762">
                  <a:extLst>
                    <a:ext uri="{9D8B030D-6E8A-4147-A177-3AD203B41FA5}">
                      <a16:colId xmlns:a16="http://schemas.microsoft.com/office/drawing/2014/main" val="2464689857"/>
                    </a:ext>
                  </a:extLst>
                </a:gridCol>
                <a:gridCol w="2275735">
                  <a:extLst>
                    <a:ext uri="{9D8B030D-6E8A-4147-A177-3AD203B41FA5}">
                      <a16:colId xmlns:a16="http://schemas.microsoft.com/office/drawing/2014/main" val="2667992288"/>
                    </a:ext>
                  </a:extLst>
                </a:gridCol>
              </a:tblGrid>
              <a:tr h="361863">
                <a:tc>
                  <a:txBody>
                    <a:bodyPr/>
                    <a:lstStyle/>
                    <a:p>
                      <a:pPr algn="ctr"/>
                      <a:r>
                        <a:rPr lang="en-US" sz="2000" dirty="0"/>
                        <a:t>Scenario</a:t>
                      </a:r>
                    </a:p>
                  </a:txBody>
                  <a:tcPr>
                    <a:solidFill>
                      <a:schemeClr val="bg1">
                        <a:lumMod val="75000"/>
                      </a:schemeClr>
                    </a:solidFill>
                  </a:tcPr>
                </a:tc>
                <a:tc>
                  <a:txBody>
                    <a:bodyPr/>
                    <a:lstStyle/>
                    <a:p>
                      <a:pPr algn="ctr"/>
                      <a:r>
                        <a:rPr lang="en-US" sz="2000" dirty="0"/>
                        <a:t>Attendance Coding</a:t>
                      </a:r>
                    </a:p>
                  </a:txBody>
                  <a:tcPr>
                    <a:solidFill>
                      <a:schemeClr val="bg1">
                        <a:lumMod val="75000"/>
                      </a:schemeClr>
                    </a:solidFill>
                  </a:tcPr>
                </a:tc>
                <a:tc>
                  <a:txBody>
                    <a:bodyPr/>
                    <a:lstStyle/>
                    <a:p>
                      <a:pPr algn="ctr"/>
                      <a:r>
                        <a:rPr lang="en-US" sz="2000" dirty="0"/>
                        <a:t>Special Program Coding</a:t>
                      </a:r>
                    </a:p>
                  </a:txBody>
                  <a:tcPr>
                    <a:solidFill>
                      <a:schemeClr val="bg1">
                        <a:lumMod val="75000"/>
                      </a:schemeClr>
                    </a:solidFill>
                  </a:tcPr>
                </a:tc>
                <a:extLst>
                  <a:ext uri="{0D108BD9-81ED-4DB2-BD59-A6C34878D82A}">
                    <a16:rowId xmlns:a16="http://schemas.microsoft.com/office/drawing/2014/main" val="2121384753"/>
                  </a:ext>
                </a:extLst>
              </a:tr>
              <a:tr h="1715511">
                <a:tc>
                  <a:txBody>
                    <a:bodyPr/>
                    <a:lstStyle/>
                    <a:p>
                      <a:r>
                        <a:rPr lang="en-US" sz="2000" dirty="0"/>
                        <a:t>A student is impacted by COVID and is assigned to virtual instruction or received an educational packet. The student submits assignments and/or participates in learning activities.</a:t>
                      </a:r>
                    </a:p>
                  </a:txBody>
                  <a:tcPr/>
                </a:tc>
                <a:tc>
                  <a:txBody>
                    <a:bodyPr/>
                    <a:lstStyle/>
                    <a:p>
                      <a:r>
                        <a:rPr lang="en-US" sz="2000" dirty="0"/>
                        <a:t>SC-VTP (present)</a:t>
                      </a:r>
                    </a:p>
                  </a:txBody>
                  <a:tcPr/>
                </a:tc>
                <a:tc>
                  <a:txBody>
                    <a:bodyPr/>
                    <a:lstStyle/>
                    <a:p>
                      <a:r>
                        <a:rPr lang="en-US" sz="2000" dirty="0"/>
                        <a:t>TMPVIR</a:t>
                      </a:r>
                    </a:p>
                  </a:txBody>
                  <a:tcPr/>
                </a:tc>
                <a:extLst>
                  <a:ext uri="{0D108BD9-81ED-4DB2-BD59-A6C34878D82A}">
                    <a16:rowId xmlns:a16="http://schemas.microsoft.com/office/drawing/2014/main" val="1963678815"/>
                  </a:ext>
                </a:extLst>
              </a:tr>
            </a:tbl>
          </a:graphicData>
        </a:graphic>
      </p:graphicFrame>
    </p:spTree>
    <p:extLst>
      <p:ext uri="{BB962C8B-B14F-4D97-AF65-F5344CB8AC3E}">
        <p14:creationId xmlns:p14="http://schemas.microsoft.com/office/powerpoint/2010/main" val="27124732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75EA5-F1D3-476A-8249-2CC8330E2484}"/>
              </a:ext>
            </a:extLst>
          </p:cNvPr>
          <p:cNvSpPr>
            <a:spLocks noGrp="1"/>
          </p:cNvSpPr>
          <p:nvPr>
            <p:ph type="title"/>
          </p:nvPr>
        </p:nvSpPr>
        <p:spPr/>
        <p:txBody>
          <a:bodyPr>
            <a:normAutofit/>
          </a:bodyPr>
          <a:lstStyle/>
          <a:p>
            <a:r>
              <a:rPr lang="en-US" sz="4400" dirty="0"/>
              <a:t>Attendance Coding 3</a:t>
            </a:r>
          </a:p>
        </p:txBody>
      </p:sp>
      <p:sp>
        <p:nvSpPr>
          <p:cNvPr id="3" name="Content Placeholder 2">
            <a:extLst>
              <a:ext uri="{FF2B5EF4-FFF2-40B4-BE49-F238E27FC236}">
                <a16:creationId xmlns:a16="http://schemas.microsoft.com/office/drawing/2014/main" id="{4563B471-8A8E-4E42-824D-675B532038CB}"/>
              </a:ext>
            </a:extLst>
          </p:cNvPr>
          <p:cNvSpPr>
            <a:spLocks noGrp="1"/>
          </p:cNvSpPr>
          <p:nvPr>
            <p:ph idx="1"/>
          </p:nvPr>
        </p:nvSpPr>
        <p:spPr/>
        <p:txBody>
          <a:bodyPr/>
          <a:lstStyle/>
          <a:p>
            <a:endParaRPr lang="en-US" sz="3600" b="1" dirty="0"/>
          </a:p>
          <a:p>
            <a:endParaRPr lang="en-US" sz="3600" b="1" dirty="0"/>
          </a:p>
          <a:p>
            <a:pPr marL="0" indent="0">
              <a:buNone/>
            </a:pPr>
            <a:endParaRPr lang="en-US" dirty="0"/>
          </a:p>
          <a:p>
            <a:pPr marL="0" indent="0">
              <a:buNone/>
            </a:pPr>
            <a:endParaRPr lang="en-US" dirty="0"/>
          </a:p>
        </p:txBody>
      </p:sp>
      <p:graphicFrame>
        <p:nvGraphicFramePr>
          <p:cNvPr id="4" name="Table 4">
            <a:extLst>
              <a:ext uri="{FF2B5EF4-FFF2-40B4-BE49-F238E27FC236}">
                <a16:creationId xmlns:a16="http://schemas.microsoft.com/office/drawing/2014/main" id="{4B74B007-645C-481A-95CF-4F28D2BD5728}"/>
              </a:ext>
            </a:extLst>
          </p:cNvPr>
          <p:cNvGraphicFramePr>
            <a:graphicFrameLocks noGrp="1"/>
          </p:cNvGraphicFramePr>
          <p:nvPr/>
        </p:nvGraphicFramePr>
        <p:xfrm>
          <a:off x="586595" y="2666488"/>
          <a:ext cx="10445199" cy="2509194"/>
        </p:xfrm>
        <a:graphic>
          <a:graphicData uri="http://schemas.openxmlformats.org/drawingml/2006/table">
            <a:tbl>
              <a:tblPr firstRow="1" bandRow="1">
                <a:tableStyleId>{5940675A-B579-460E-94D1-54222C63F5DA}</a:tableStyleId>
              </a:tblPr>
              <a:tblGrid>
                <a:gridCol w="5188318">
                  <a:extLst>
                    <a:ext uri="{9D8B030D-6E8A-4147-A177-3AD203B41FA5}">
                      <a16:colId xmlns:a16="http://schemas.microsoft.com/office/drawing/2014/main" val="2935332608"/>
                    </a:ext>
                  </a:extLst>
                </a:gridCol>
                <a:gridCol w="2911135">
                  <a:extLst>
                    <a:ext uri="{9D8B030D-6E8A-4147-A177-3AD203B41FA5}">
                      <a16:colId xmlns:a16="http://schemas.microsoft.com/office/drawing/2014/main" val="2464689857"/>
                    </a:ext>
                  </a:extLst>
                </a:gridCol>
                <a:gridCol w="2345746">
                  <a:extLst>
                    <a:ext uri="{9D8B030D-6E8A-4147-A177-3AD203B41FA5}">
                      <a16:colId xmlns:a16="http://schemas.microsoft.com/office/drawing/2014/main" val="2667992288"/>
                    </a:ext>
                  </a:extLst>
                </a:gridCol>
              </a:tblGrid>
              <a:tr h="681818">
                <a:tc>
                  <a:txBody>
                    <a:bodyPr/>
                    <a:lstStyle/>
                    <a:p>
                      <a:pPr algn="ctr"/>
                      <a:r>
                        <a:rPr lang="en-US" dirty="0"/>
                        <a:t>Scenario</a:t>
                      </a:r>
                    </a:p>
                  </a:txBody>
                  <a:tcPr>
                    <a:solidFill>
                      <a:schemeClr val="bg1">
                        <a:lumMod val="75000"/>
                      </a:schemeClr>
                    </a:solidFill>
                  </a:tcPr>
                </a:tc>
                <a:tc>
                  <a:txBody>
                    <a:bodyPr/>
                    <a:lstStyle/>
                    <a:p>
                      <a:pPr algn="ctr"/>
                      <a:r>
                        <a:rPr lang="en-US" dirty="0"/>
                        <a:t>Attendance Coding</a:t>
                      </a:r>
                    </a:p>
                  </a:txBody>
                  <a:tcPr>
                    <a:solidFill>
                      <a:schemeClr val="bg1">
                        <a:lumMod val="75000"/>
                      </a:schemeClr>
                    </a:solidFill>
                  </a:tcPr>
                </a:tc>
                <a:tc>
                  <a:txBody>
                    <a:bodyPr/>
                    <a:lstStyle/>
                    <a:p>
                      <a:pPr algn="ctr"/>
                      <a:r>
                        <a:rPr lang="en-US" dirty="0"/>
                        <a:t>Special Program Coding</a:t>
                      </a:r>
                    </a:p>
                  </a:txBody>
                  <a:tcPr>
                    <a:solidFill>
                      <a:schemeClr val="bg1">
                        <a:lumMod val="75000"/>
                      </a:schemeClr>
                    </a:solidFill>
                  </a:tcPr>
                </a:tc>
                <a:extLst>
                  <a:ext uri="{0D108BD9-81ED-4DB2-BD59-A6C34878D82A}">
                    <a16:rowId xmlns:a16="http://schemas.microsoft.com/office/drawing/2014/main" val="2121384753"/>
                  </a:ext>
                </a:extLst>
              </a:tr>
              <a:tr h="1827376">
                <a:tc>
                  <a:txBody>
                    <a:bodyPr/>
                    <a:lstStyle/>
                    <a:p>
                      <a:r>
                        <a:rPr lang="en-US" dirty="0"/>
                        <a:t>The entire classroom is moved to virtual. The student submits assignments as required. (COVID related)</a:t>
                      </a:r>
                    </a:p>
                  </a:txBody>
                  <a:tcPr/>
                </a:tc>
                <a:tc>
                  <a:txBody>
                    <a:bodyPr/>
                    <a:lstStyle/>
                    <a:p>
                      <a:r>
                        <a:rPr lang="en-US" dirty="0"/>
                        <a:t>SC-VTP (present)</a:t>
                      </a:r>
                    </a:p>
                  </a:txBody>
                  <a:tcPr/>
                </a:tc>
                <a:tc>
                  <a:txBody>
                    <a:bodyPr/>
                    <a:lstStyle/>
                    <a:p>
                      <a:r>
                        <a:rPr lang="en-US" dirty="0"/>
                        <a:t>TMPVIR</a:t>
                      </a:r>
                    </a:p>
                  </a:txBody>
                  <a:tcPr/>
                </a:tc>
                <a:extLst>
                  <a:ext uri="{0D108BD9-81ED-4DB2-BD59-A6C34878D82A}">
                    <a16:rowId xmlns:a16="http://schemas.microsoft.com/office/drawing/2014/main" val="1963678815"/>
                  </a:ext>
                </a:extLst>
              </a:tr>
            </a:tbl>
          </a:graphicData>
        </a:graphic>
      </p:graphicFrame>
    </p:spTree>
    <p:extLst>
      <p:ext uri="{BB962C8B-B14F-4D97-AF65-F5344CB8AC3E}">
        <p14:creationId xmlns:p14="http://schemas.microsoft.com/office/powerpoint/2010/main" val="36495442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AA2861-A2D3-9A4B-5A09-6FB0A0AFC311}"/>
              </a:ext>
            </a:extLst>
          </p:cNvPr>
          <p:cNvSpPr>
            <a:spLocks noGrp="1"/>
          </p:cNvSpPr>
          <p:nvPr>
            <p:ph type="title"/>
          </p:nvPr>
        </p:nvSpPr>
        <p:spPr/>
        <p:txBody>
          <a:bodyPr/>
          <a:lstStyle/>
          <a:p>
            <a:r>
              <a:rPr lang="en-US" dirty="0"/>
              <a:t>DHEC’s Guidance Documents for COVID</a:t>
            </a:r>
          </a:p>
        </p:txBody>
      </p:sp>
      <p:sp>
        <p:nvSpPr>
          <p:cNvPr id="5" name="Content Placeholder 4">
            <a:extLst>
              <a:ext uri="{FF2B5EF4-FFF2-40B4-BE49-F238E27FC236}">
                <a16:creationId xmlns:a16="http://schemas.microsoft.com/office/drawing/2014/main" id="{EE0AC609-8A14-6A4A-B4B5-6523375C0846}"/>
              </a:ext>
            </a:extLst>
          </p:cNvPr>
          <p:cNvSpPr>
            <a:spLocks noGrp="1"/>
          </p:cNvSpPr>
          <p:nvPr>
            <p:ph idx="1"/>
          </p:nvPr>
        </p:nvSpPr>
        <p:spPr/>
        <p:txBody>
          <a:bodyPr>
            <a:normAutofit fontScale="92500" lnSpcReduction="10000"/>
          </a:bodyPr>
          <a:lstStyle/>
          <a:p>
            <a:pPr marL="0" indent="0">
              <a:buNone/>
            </a:pPr>
            <a:r>
              <a:rPr lang="en-US" dirty="0">
                <a:hlinkClick r:id="rId3"/>
              </a:rPr>
              <a:t>Staying Home from School or Childcare When Your Child is Sick </a:t>
            </a:r>
            <a:endParaRPr lang="en-US" dirty="0"/>
          </a:p>
          <a:p>
            <a:r>
              <a:rPr lang="en-US" dirty="0"/>
              <a:t>COVID-19 is on DHEC’s School Exclusion List with the following information:</a:t>
            </a:r>
          </a:p>
          <a:p>
            <a:endParaRPr lang="en-US" dirty="0"/>
          </a:p>
          <a:p>
            <a:r>
              <a:rPr lang="en-US" dirty="0"/>
              <a:t>Coronavirus Infectious Disease 2019 (COVID-19) Children with </a:t>
            </a:r>
            <a:r>
              <a:rPr lang="en-US" u="sng" dirty="0"/>
              <a:t>a positive COVID-19 test </a:t>
            </a:r>
            <a:r>
              <a:rPr lang="en-US" dirty="0"/>
              <a:t>should stay home until they have had no fever for 24 hours without the use of fever reducing medication AND improvement of symptoms AND at least 5 days have passed since symptoms first appeared.</a:t>
            </a:r>
          </a:p>
          <a:p>
            <a:endParaRPr lang="en-US" dirty="0"/>
          </a:p>
        </p:txBody>
      </p:sp>
    </p:spTree>
    <p:extLst>
      <p:ext uri="{BB962C8B-B14F-4D97-AF65-F5344CB8AC3E}">
        <p14:creationId xmlns:p14="http://schemas.microsoft.com/office/powerpoint/2010/main" val="12130717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C2F66-0564-AF49-D20E-407AABBE1E1C}"/>
              </a:ext>
            </a:extLst>
          </p:cNvPr>
          <p:cNvSpPr>
            <a:spLocks noGrp="1"/>
          </p:cNvSpPr>
          <p:nvPr>
            <p:ph type="title"/>
          </p:nvPr>
        </p:nvSpPr>
        <p:spPr/>
        <p:txBody>
          <a:bodyPr/>
          <a:lstStyle/>
          <a:p>
            <a:r>
              <a:rPr lang="en-US" sz="4400" dirty="0"/>
              <a:t>Virtual Attendance</a:t>
            </a:r>
          </a:p>
        </p:txBody>
      </p:sp>
      <p:sp>
        <p:nvSpPr>
          <p:cNvPr id="3" name="Content Placeholder 2">
            <a:extLst>
              <a:ext uri="{FF2B5EF4-FFF2-40B4-BE49-F238E27FC236}">
                <a16:creationId xmlns:a16="http://schemas.microsoft.com/office/drawing/2014/main" id="{F9AFC99F-3F85-4A9B-7A2A-B3D5224C7F50}"/>
              </a:ext>
            </a:extLst>
          </p:cNvPr>
          <p:cNvSpPr>
            <a:spLocks noGrp="1"/>
          </p:cNvSpPr>
          <p:nvPr>
            <p:ph idx="1"/>
          </p:nvPr>
        </p:nvSpPr>
        <p:spPr>
          <a:xfrm>
            <a:off x="586595" y="1462405"/>
            <a:ext cx="10972800" cy="3976306"/>
          </a:xfrm>
        </p:spPr>
        <p:txBody>
          <a:bodyPr>
            <a:normAutofit fontScale="85000" lnSpcReduction="10000"/>
          </a:bodyPr>
          <a:lstStyle/>
          <a:p>
            <a:r>
              <a:rPr lang="en-US" dirty="0"/>
              <a:t>Virtual attendance is determined by whether a student submits work or participates in assigned activities in accordance with the classroom teacher’s written requirements. Students who submit or participate in the assigned learning experience(s) by the deadline established by district policy should be considered present and coded Virtually Present (SC-VTP) in PowerSchool. </a:t>
            </a:r>
            <a:r>
              <a:rPr lang="en-US" b="1" dirty="0"/>
              <a:t>Note: </a:t>
            </a:r>
            <a:r>
              <a:rPr lang="en-US" sz="3200" b="1" dirty="0">
                <a:solidFill>
                  <a:schemeClr val="tx1">
                    <a:alpha val="80000"/>
                  </a:schemeClr>
                </a:solidFill>
              </a:rPr>
              <a:t>TMPVIR </a:t>
            </a:r>
            <a:r>
              <a:rPr lang="en-US" sz="3200" dirty="0">
                <a:solidFill>
                  <a:schemeClr val="tx1">
                    <a:alpha val="80000"/>
                  </a:schemeClr>
                </a:solidFill>
              </a:rPr>
              <a:t>is marked in the special programs.</a:t>
            </a:r>
            <a:endParaRPr lang="en-US" sz="3200" u="sng" dirty="0">
              <a:solidFill>
                <a:schemeClr val="tx1">
                  <a:alpha val="80000"/>
                </a:schemeClr>
              </a:solidFill>
            </a:endParaRPr>
          </a:p>
          <a:p>
            <a:pPr marL="0" indent="0">
              <a:buNone/>
            </a:pPr>
            <a:endParaRPr lang="en-US" dirty="0"/>
          </a:p>
          <a:p>
            <a:r>
              <a:rPr lang="en-US" dirty="0"/>
              <a:t>Students who fail to submit assignments or participate in the assigned learning experience(s) by the deadline established by district policy should be considered absent.</a:t>
            </a:r>
          </a:p>
        </p:txBody>
      </p:sp>
    </p:spTree>
    <p:extLst>
      <p:ext uri="{BB962C8B-B14F-4D97-AF65-F5344CB8AC3E}">
        <p14:creationId xmlns:p14="http://schemas.microsoft.com/office/powerpoint/2010/main" val="197909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9C2FF3-FA5D-E123-D47C-C63DE3E94404}"/>
              </a:ext>
            </a:extLst>
          </p:cNvPr>
          <p:cNvSpPr>
            <a:spLocks noGrp="1"/>
          </p:cNvSpPr>
          <p:nvPr>
            <p:ph type="title"/>
          </p:nvPr>
        </p:nvSpPr>
        <p:spPr/>
        <p:txBody>
          <a:bodyPr/>
          <a:lstStyle/>
          <a:p>
            <a:r>
              <a:rPr lang="en-US" dirty="0"/>
              <a:t>Chronic Absenteeism Scenarios</a:t>
            </a:r>
          </a:p>
        </p:txBody>
      </p:sp>
      <p:graphicFrame>
        <p:nvGraphicFramePr>
          <p:cNvPr id="6" name="Content Placeholder 5">
            <a:extLst>
              <a:ext uri="{FF2B5EF4-FFF2-40B4-BE49-F238E27FC236}">
                <a16:creationId xmlns:a16="http://schemas.microsoft.com/office/drawing/2014/main" id="{556EEB13-5980-7D15-7177-7682ED3E5EB9}"/>
              </a:ext>
            </a:extLst>
          </p:cNvPr>
          <p:cNvGraphicFramePr>
            <a:graphicFrameLocks noGrp="1"/>
          </p:cNvGraphicFramePr>
          <p:nvPr>
            <p:ph idx="1"/>
            <p:extLst>
              <p:ext uri="{D42A27DB-BD31-4B8C-83A1-F6EECF244321}">
                <p14:modId xmlns:p14="http://schemas.microsoft.com/office/powerpoint/2010/main" val="755517614"/>
              </p:ext>
            </p:extLst>
          </p:nvPr>
        </p:nvGraphicFramePr>
        <p:xfrm>
          <a:off x="632605" y="1220330"/>
          <a:ext cx="10256112" cy="4417339"/>
        </p:xfrm>
        <a:graphic>
          <a:graphicData uri="http://schemas.openxmlformats.org/drawingml/2006/table">
            <a:tbl>
              <a:tblPr firstRow="1" firstCol="1" bandRow="1"/>
              <a:tblGrid>
                <a:gridCol w="3776426">
                  <a:extLst>
                    <a:ext uri="{9D8B030D-6E8A-4147-A177-3AD203B41FA5}">
                      <a16:colId xmlns:a16="http://schemas.microsoft.com/office/drawing/2014/main" val="819914048"/>
                    </a:ext>
                  </a:extLst>
                </a:gridCol>
                <a:gridCol w="2121694">
                  <a:extLst>
                    <a:ext uri="{9D8B030D-6E8A-4147-A177-3AD203B41FA5}">
                      <a16:colId xmlns:a16="http://schemas.microsoft.com/office/drawing/2014/main" val="2079444626"/>
                    </a:ext>
                  </a:extLst>
                </a:gridCol>
                <a:gridCol w="2088494">
                  <a:extLst>
                    <a:ext uri="{9D8B030D-6E8A-4147-A177-3AD203B41FA5}">
                      <a16:colId xmlns:a16="http://schemas.microsoft.com/office/drawing/2014/main" val="2890903826"/>
                    </a:ext>
                  </a:extLst>
                </a:gridCol>
                <a:gridCol w="2269498">
                  <a:extLst>
                    <a:ext uri="{9D8B030D-6E8A-4147-A177-3AD203B41FA5}">
                      <a16:colId xmlns:a16="http://schemas.microsoft.com/office/drawing/2014/main" val="2366466062"/>
                    </a:ext>
                  </a:extLst>
                </a:gridCol>
              </a:tblGrid>
              <a:tr h="497086">
                <a:tc>
                  <a:txBody>
                    <a:bodyPr/>
                    <a:lstStyle/>
                    <a:p>
                      <a:pPr marL="0" marR="0" algn="l">
                        <a:spcBef>
                          <a:spcPts val="0"/>
                        </a:spcBef>
                        <a:spcAft>
                          <a:spcPts val="0"/>
                        </a:spcAft>
                      </a:pPr>
                      <a:r>
                        <a:rPr lang="en-US" sz="1200" b="1" dirty="0">
                          <a:effectLst/>
                          <a:latin typeface="Trebuchet MS" panose="020B0603020202020204" pitchFamily="34" charset="0"/>
                          <a:ea typeface="Calibri" panose="020F0502020204030204" pitchFamily="34" charset="0"/>
                          <a:cs typeface="Times New Roman" panose="02020603050405020304" pitchFamily="18" charset="0"/>
                        </a:rPr>
                        <a:t>ATTENDANCE  SCENARIOS</a:t>
                      </a:r>
                      <a:endParaRPr lang="en-US" sz="12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effectLst/>
                          <a:latin typeface="Trebuchet MS" panose="020B0603020202020204" pitchFamily="34" charset="0"/>
                          <a:ea typeface="Calibri" panose="020F0502020204030204" pitchFamily="34" charset="0"/>
                          <a:cs typeface="Times New Roman" panose="02020603050405020304" pitchFamily="18" charset="0"/>
                        </a:rPr>
                        <a:t>ATTENDANCE CODE</a:t>
                      </a:r>
                      <a:endParaRPr lang="en-US" sz="12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b="1" dirty="0">
                          <a:effectLst/>
                          <a:latin typeface="Trebuchet MS" panose="020B0603020202020204" pitchFamily="34" charset="0"/>
                          <a:ea typeface="Calibri" panose="020F0502020204030204" pitchFamily="34" charset="0"/>
                          <a:cs typeface="Times New Roman" panose="02020603050405020304" pitchFamily="18" charset="0"/>
                        </a:rPr>
                        <a:t>A COUNTS TOWARDS CHRONIC ABSENTEEISM</a:t>
                      </a:r>
                      <a:endParaRPr lang="en-US" sz="12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b="1" dirty="0">
                          <a:effectLst/>
                          <a:latin typeface="Trebuchet MS" panose="020B0603020202020204" pitchFamily="34" charset="0"/>
                          <a:ea typeface="Calibri" panose="020F0502020204030204" pitchFamily="34" charset="0"/>
                          <a:cs typeface="Times New Roman" panose="02020603050405020304" pitchFamily="18" charset="0"/>
                        </a:rPr>
                        <a:t> REVIEW DISTRICT ATTENDANCE POLICY</a:t>
                      </a:r>
                      <a:endParaRPr lang="en-US" sz="12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8527678"/>
                  </a:ext>
                </a:extLst>
              </a:tr>
              <a:tr h="497086">
                <a:tc>
                  <a:txBody>
                    <a:bodyPr/>
                    <a:lstStyle/>
                    <a:p>
                      <a:pPr marL="0" marR="0" algn="l">
                        <a:spcBef>
                          <a:spcPts val="0"/>
                        </a:spcBef>
                        <a:spcAft>
                          <a:spcPts val="0"/>
                        </a:spcAft>
                      </a:pPr>
                      <a:r>
                        <a:rPr lang="en-US" sz="1200" dirty="0">
                          <a:effectLst/>
                          <a:latin typeface="Trebuchet MS" panose="020B0603020202020204" pitchFamily="34" charset="0"/>
                          <a:ea typeface="Calibri" panose="020F0502020204030204" pitchFamily="34" charset="0"/>
                          <a:cs typeface="Times New Roman" panose="02020603050405020304" pitchFamily="18" charset="0"/>
                        </a:rPr>
                        <a:t>A student who is taking a test or involved in a school activity on campus.</a:t>
                      </a:r>
                    </a:p>
                  </a:txBody>
                  <a:tcPr marL="62136" marR="621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rebuchet MS" panose="020B0603020202020204" pitchFamily="34" charset="0"/>
                          <a:ea typeface="Calibri" panose="020F0502020204030204" pitchFamily="34" charset="0"/>
                          <a:cs typeface="Times New Roman" panose="02020603050405020304" pitchFamily="18" charset="0"/>
                        </a:rPr>
                        <a:t>SC-ONST</a:t>
                      </a:r>
                    </a:p>
                    <a:p>
                      <a:pPr marL="0" marR="0" algn="ctr">
                        <a:spcBef>
                          <a:spcPts val="0"/>
                        </a:spcBef>
                        <a:spcAft>
                          <a:spcPts val="0"/>
                        </a:spcAft>
                      </a:pPr>
                      <a:r>
                        <a:rPr lang="en-US" sz="1200" dirty="0">
                          <a:effectLst/>
                          <a:latin typeface="Trebuchet MS" panose="020B0603020202020204" pitchFamily="34" charset="0"/>
                          <a:ea typeface="Calibri" panose="020F0502020204030204" pitchFamily="34" charset="0"/>
                          <a:cs typeface="Times New Roman" panose="02020603050405020304" pitchFamily="18" charset="0"/>
                        </a:rPr>
                        <a:t>or</a:t>
                      </a:r>
                    </a:p>
                    <a:p>
                      <a:pPr marL="0" marR="0" algn="ctr">
                        <a:spcBef>
                          <a:spcPts val="0"/>
                        </a:spcBef>
                        <a:spcAft>
                          <a:spcPts val="0"/>
                        </a:spcAft>
                      </a:pPr>
                      <a:r>
                        <a:rPr lang="en-US" sz="1200" dirty="0">
                          <a:effectLst/>
                          <a:latin typeface="Trebuchet MS" panose="020B0603020202020204" pitchFamily="34" charset="0"/>
                          <a:ea typeface="Calibri" panose="020F0502020204030204" pitchFamily="34" charset="0"/>
                          <a:cs typeface="Times New Roman" panose="02020603050405020304" pitchFamily="18" charset="0"/>
                        </a:rPr>
                        <a:t>SC-FT</a:t>
                      </a:r>
                    </a:p>
                  </a:txBody>
                  <a:tcPr marL="62136" marR="621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rebuchet MS" panose="020B0603020202020204" pitchFamily="34" charset="0"/>
                          <a:ea typeface="Calibri" panose="020F0502020204030204" pitchFamily="34" charset="0"/>
                          <a:cs typeface="Times New Roman" panose="02020603050405020304" pitchFamily="18" charset="0"/>
                        </a:rPr>
                        <a:t>NO</a:t>
                      </a:r>
                    </a:p>
                  </a:txBody>
                  <a:tcPr marL="62136" marR="621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rebuchet MS" panose="020B0603020202020204" pitchFamily="34" charset="0"/>
                          <a:ea typeface="Calibri" panose="020F0502020204030204" pitchFamily="34" charset="0"/>
                          <a:cs typeface="Times New Roman" panose="02020603050405020304" pitchFamily="18" charset="0"/>
                        </a:rPr>
                        <a:t> </a:t>
                      </a:r>
                    </a:p>
                  </a:txBody>
                  <a:tcPr marL="62136" marR="621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172700"/>
                  </a:ext>
                </a:extLst>
              </a:tr>
              <a:tr h="331391">
                <a:tc>
                  <a:txBody>
                    <a:bodyPr/>
                    <a:lstStyle/>
                    <a:p>
                      <a:pPr marL="0" marR="0" algn="l">
                        <a:spcBef>
                          <a:spcPts val="0"/>
                        </a:spcBef>
                        <a:spcAft>
                          <a:spcPts val="0"/>
                        </a:spcAft>
                      </a:pPr>
                      <a:r>
                        <a:rPr lang="en-US" sz="1200" dirty="0">
                          <a:effectLst/>
                          <a:latin typeface="Trebuchet MS" panose="020B0603020202020204" pitchFamily="34" charset="0"/>
                          <a:ea typeface="Calibri" panose="020F0502020204030204" pitchFamily="34" charset="0"/>
                          <a:cs typeface="Times New Roman" panose="02020603050405020304" pitchFamily="18" charset="0"/>
                        </a:rPr>
                        <a:t>A student who is receiving homebound instruction.</a:t>
                      </a:r>
                    </a:p>
                  </a:txBody>
                  <a:tcPr marL="62136" marR="621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rebuchet MS" panose="020B0603020202020204" pitchFamily="34" charset="0"/>
                          <a:ea typeface="Calibri" panose="020F0502020204030204" pitchFamily="34" charset="0"/>
                          <a:cs typeface="Times New Roman" panose="02020603050405020304" pitchFamily="18" charset="0"/>
                        </a:rPr>
                        <a:t>SC-HMBD</a:t>
                      </a:r>
                    </a:p>
                  </a:txBody>
                  <a:tcPr marL="62136" marR="621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rebuchet MS" panose="020B0603020202020204" pitchFamily="34" charset="0"/>
                          <a:ea typeface="Calibri" panose="020F0502020204030204" pitchFamily="34" charset="0"/>
                          <a:cs typeface="Times New Roman" panose="02020603050405020304" pitchFamily="18" charset="0"/>
                        </a:rPr>
                        <a:t>NO</a:t>
                      </a:r>
                    </a:p>
                  </a:txBody>
                  <a:tcPr marL="62136" marR="621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rebuchet MS" panose="020B0603020202020204" pitchFamily="34" charset="0"/>
                          <a:ea typeface="Calibri" panose="020F0502020204030204" pitchFamily="34" charset="0"/>
                          <a:cs typeface="Times New Roman" panose="02020603050405020304" pitchFamily="18" charset="0"/>
                        </a:rPr>
                        <a:t> </a:t>
                      </a:r>
                    </a:p>
                  </a:txBody>
                  <a:tcPr marL="62136" marR="621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3989106"/>
                  </a:ext>
                </a:extLst>
              </a:tr>
              <a:tr h="331391">
                <a:tc>
                  <a:txBody>
                    <a:bodyPr/>
                    <a:lstStyle/>
                    <a:p>
                      <a:pPr marL="0" marR="0" algn="l">
                        <a:spcBef>
                          <a:spcPts val="0"/>
                        </a:spcBef>
                        <a:spcAft>
                          <a:spcPts val="0"/>
                        </a:spcAft>
                      </a:pPr>
                      <a:r>
                        <a:rPr lang="en-US" sz="1200" dirty="0">
                          <a:effectLst/>
                          <a:latin typeface="Trebuchet MS" panose="020B0603020202020204" pitchFamily="34" charset="0"/>
                          <a:ea typeface="Calibri" panose="020F0502020204030204" pitchFamily="34" charset="0"/>
                          <a:cs typeface="Times New Roman" panose="02020603050405020304" pitchFamily="18" charset="0"/>
                        </a:rPr>
                        <a:t>A student who is receiving homebased instruction.</a:t>
                      </a:r>
                    </a:p>
                  </a:txBody>
                  <a:tcPr marL="62136" marR="621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rebuchet MS" panose="020B0603020202020204" pitchFamily="34" charset="0"/>
                          <a:ea typeface="Calibri" panose="020F0502020204030204" pitchFamily="34" charset="0"/>
                          <a:cs typeface="Times New Roman" panose="02020603050405020304" pitchFamily="18" charset="0"/>
                        </a:rPr>
                        <a:t>SC-HBSD</a:t>
                      </a:r>
                    </a:p>
                  </a:txBody>
                  <a:tcPr marL="62136" marR="621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rebuchet MS" panose="020B0603020202020204" pitchFamily="34" charset="0"/>
                          <a:ea typeface="Calibri" panose="020F0502020204030204" pitchFamily="34" charset="0"/>
                          <a:cs typeface="Times New Roman" panose="02020603050405020304" pitchFamily="18" charset="0"/>
                        </a:rPr>
                        <a:t>NO</a:t>
                      </a:r>
                    </a:p>
                  </a:txBody>
                  <a:tcPr marL="62136" marR="621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rebuchet MS" panose="020B0603020202020204" pitchFamily="34" charset="0"/>
                          <a:ea typeface="Calibri" panose="020F0502020204030204" pitchFamily="34" charset="0"/>
                          <a:cs typeface="Times New Roman" panose="02020603050405020304" pitchFamily="18" charset="0"/>
                        </a:rPr>
                        <a:t> </a:t>
                      </a:r>
                    </a:p>
                  </a:txBody>
                  <a:tcPr marL="62136" marR="621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0006849"/>
                  </a:ext>
                </a:extLst>
              </a:tr>
              <a:tr h="497086">
                <a:tc>
                  <a:txBody>
                    <a:bodyPr/>
                    <a:lstStyle/>
                    <a:p>
                      <a:pPr marL="0" marR="0" algn="l">
                        <a:spcBef>
                          <a:spcPts val="0"/>
                        </a:spcBef>
                        <a:spcAft>
                          <a:spcPts val="0"/>
                        </a:spcAft>
                      </a:pPr>
                      <a:r>
                        <a:rPr lang="en-US" sz="1200" dirty="0">
                          <a:effectLst/>
                          <a:latin typeface="Trebuchet MS" panose="020B0603020202020204" pitchFamily="34" charset="0"/>
                          <a:ea typeface="Calibri" panose="020F0502020204030204" pitchFamily="34" charset="0"/>
                          <a:cs typeface="Times New Roman" panose="02020603050405020304" pitchFamily="18" charset="0"/>
                        </a:rPr>
                        <a:t>A student who is absent because of a legal proceeding.</a:t>
                      </a:r>
                    </a:p>
                  </a:txBody>
                  <a:tcPr marL="62136" marR="621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rebuchet MS" panose="020B0603020202020204" pitchFamily="34" charset="0"/>
                          <a:ea typeface="Calibri" panose="020F0502020204030204" pitchFamily="34" charset="0"/>
                          <a:cs typeface="Times New Roman" panose="02020603050405020304" pitchFamily="18" charset="0"/>
                        </a:rPr>
                        <a:t>SC-LEG</a:t>
                      </a:r>
                    </a:p>
                    <a:p>
                      <a:pPr marL="0" marR="0" algn="ctr">
                        <a:spcBef>
                          <a:spcPts val="0"/>
                        </a:spcBef>
                        <a:spcAft>
                          <a:spcPts val="0"/>
                        </a:spcAft>
                      </a:pPr>
                      <a:r>
                        <a:rPr lang="en-US" sz="1200" dirty="0">
                          <a:effectLst/>
                          <a:latin typeface="Trebuchet MS" panose="020B0603020202020204" pitchFamily="34" charset="0"/>
                          <a:ea typeface="Calibri" panose="020F0502020204030204" pitchFamily="34" charset="0"/>
                          <a:cs typeface="Times New Roman" panose="02020603050405020304" pitchFamily="18" charset="0"/>
                        </a:rPr>
                        <a:t>Or</a:t>
                      </a:r>
                    </a:p>
                    <a:p>
                      <a:pPr marL="0" marR="0" algn="ctr">
                        <a:spcBef>
                          <a:spcPts val="0"/>
                        </a:spcBef>
                        <a:spcAft>
                          <a:spcPts val="0"/>
                        </a:spcAft>
                      </a:pPr>
                      <a:r>
                        <a:rPr lang="en-US" sz="1200" dirty="0">
                          <a:effectLst/>
                          <a:latin typeface="Trebuchet MS" panose="020B0603020202020204" pitchFamily="34" charset="0"/>
                          <a:ea typeface="Calibri" panose="020F0502020204030204" pitchFamily="34" charset="0"/>
                          <a:cs typeface="Times New Roman" panose="02020603050405020304" pitchFamily="18" charset="0"/>
                        </a:rPr>
                        <a:t>SC-EX</a:t>
                      </a:r>
                    </a:p>
                  </a:txBody>
                  <a:tcPr marL="62136" marR="621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rebuchet MS" panose="020B0603020202020204" pitchFamily="34" charset="0"/>
                          <a:ea typeface="Calibri" panose="020F0502020204030204" pitchFamily="34" charset="0"/>
                          <a:cs typeface="Times New Roman" panose="02020603050405020304" pitchFamily="18" charset="0"/>
                        </a:rPr>
                        <a:t>YES</a:t>
                      </a:r>
                    </a:p>
                  </a:txBody>
                  <a:tcPr marL="62136" marR="621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rebuchet MS" panose="020B0603020202020204" pitchFamily="34" charset="0"/>
                          <a:ea typeface="Calibri" panose="020F0502020204030204" pitchFamily="34" charset="0"/>
                          <a:cs typeface="Times New Roman" panose="02020603050405020304" pitchFamily="18" charset="0"/>
                        </a:rPr>
                        <a:t> </a:t>
                      </a:r>
                    </a:p>
                  </a:txBody>
                  <a:tcPr marL="62136" marR="621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6590220"/>
                  </a:ext>
                </a:extLst>
              </a:tr>
              <a:tr h="497086">
                <a:tc>
                  <a:txBody>
                    <a:bodyPr/>
                    <a:lstStyle/>
                    <a:p>
                      <a:pPr marL="0" marR="0" algn="l">
                        <a:spcBef>
                          <a:spcPts val="0"/>
                        </a:spcBef>
                        <a:spcAft>
                          <a:spcPts val="0"/>
                        </a:spcAft>
                      </a:pPr>
                      <a:r>
                        <a:rPr lang="en-US" sz="1200" dirty="0">
                          <a:effectLst/>
                          <a:latin typeface="Trebuchet MS" panose="020B0603020202020204" pitchFamily="34" charset="0"/>
                          <a:ea typeface="Calibri" panose="020F0502020204030204" pitchFamily="34" charset="0"/>
                          <a:cs typeface="Times New Roman" panose="02020603050405020304" pitchFamily="18" charset="0"/>
                        </a:rPr>
                        <a:t>A student who is absent and submits a parent note.</a:t>
                      </a:r>
                    </a:p>
                  </a:txBody>
                  <a:tcPr marL="62136" marR="621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rebuchet MS" panose="020B0603020202020204" pitchFamily="34" charset="0"/>
                          <a:ea typeface="Calibri" panose="020F0502020204030204" pitchFamily="34" charset="0"/>
                          <a:cs typeface="Times New Roman" panose="02020603050405020304" pitchFamily="18" charset="0"/>
                        </a:rPr>
                        <a:t>SC-PN</a:t>
                      </a:r>
                    </a:p>
                    <a:p>
                      <a:pPr marL="0" marR="0" algn="ctr">
                        <a:spcBef>
                          <a:spcPts val="0"/>
                        </a:spcBef>
                        <a:spcAft>
                          <a:spcPts val="0"/>
                        </a:spcAft>
                      </a:pPr>
                      <a:r>
                        <a:rPr lang="en-US" sz="1200" dirty="0">
                          <a:effectLst/>
                          <a:latin typeface="Trebuchet MS" panose="020B0603020202020204" pitchFamily="34" charset="0"/>
                          <a:ea typeface="Calibri" panose="020F0502020204030204" pitchFamily="34" charset="0"/>
                          <a:cs typeface="Times New Roman" panose="02020603050405020304" pitchFamily="18" charset="0"/>
                        </a:rPr>
                        <a:t>Or</a:t>
                      </a:r>
                    </a:p>
                    <a:p>
                      <a:pPr marL="0" marR="0" algn="ctr">
                        <a:spcBef>
                          <a:spcPts val="0"/>
                        </a:spcBef>
                        <a:spcAft>
                          <a:spcPts val="0"/>
                        </a:spcAft>
                      </a:pPr>
                      <a:r>
                        <a:rPr lang="en-US" sz="1200" dirty="0">
                          <a:effectLst/>
                          <a:latin typeface="Trebuchet MS" panose="020B0603020202020204" pitchFamily="34" charset="0"/>
                          <a:ea typeface="Calibri" panose="020F0502020204030204" pitchFamily="34" charset="0"/>
                          <a:cs typeface="Times New Roman" panose="02020603050405020304" pitchFamily="18" charset="0"/>
                        </a:rPr>
                        <a:t>SC UEPN</a:t>
                      </a:r>
                    </a:p>
                  </a:txBody>
                  <a:tcPr marL="62136" marR="621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rebuchet MS" panose="020B0603020202020204" pitchFamily="34" charset="0"/>
                          <a:ea typeface="Calibri" panose="020F0502020204030204" pitchFamily="34" charset="0"/>
                          <a:cs typeface="Times New Roman" panose="02020603050405020304" pitchFamily="18" charset="0"/>
                        </a:rPr>
                        <a:t>YES</a:t>
                      </a:r>
                    </a:p>
                  </a:txBody>
                  <a:tcPr marL="62136" marR="621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rebuchet MS" panose="020B0603020202020204" pitchFamily="34" charset="0"/>
                          <a:ea typeface="Calibri" panose="020F0502020204030204" pitchFamily="34" charset="0"/>
                          <a:cs typeface="Times New Roman" panose="02020603050405020304" pitchFamily="18" charset="0"/>
                        </a:rPr>
                        <a:t>X</a:t>
                      </a:r>
                    </a:p>
                  </a:txBody>
                  <a:tcPr marL="62136" marR="621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4822132"/>
                  </a:ext>
                </a:extLst>
              </a:tr>
              <a:tr h="331391">
                <a:tc>
                  <a:txBody>
                    <a:bodyPr/>
                    <a:lstStyle/>
                    <a:p>
                      <a:pPr marL="0" marR="0" algn="l">
                        <a:spcBef>
                          <a:spcPts val="0"/>
                        </a:spcBef>
                        <a:spcAft>
                          <a:spcPts val="0"/>
                        </a:spcAft>
                      </a:pPr>
                      <a:r>
                        <a:rPr lang="en-US" sz="1200" dirty="0">
                          <a:effectLst/>
                          <a:latin typeface="Trebuchet MS" panose="020B0603020202020204" pitchFamily="34" charset="0"/>
                          <a:ea typeface="Calibri" panose="020F0502020204030204" pitchFamily="34" charset="0"/>
                          <a:cs typeface="Times New Roman" panose="02020603050405020304" pitchFamily="18" charset="0"/>
                        </a:rPr>
                        <a:t>A student who is absent for a Bereavement/Death in family.</a:t>
                      </a:r>
                    </a:p>
                  </a:txBody>
                  <a:tcPr marL="62136" marR="621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rebuchet MS" panose="020B0603020202020204" pitchFamily="34" charset="0"/>
                          <a:ea typeface="Calibri" panose="020F0502020204030204" pitchFamily="34" charset="0"/>
                          <a:cs typeface="Times New Roman" panose="02020603050405020304" pitchFamily="18" charset="0"/>
                        </a:rPr>
                        <a:t>SC-BRV</a:t>
                      </a:r>
                    </a:p>
                  </a:txBody>
                  <a:tcPr marL="62136" marR="621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rebuchet MS" panose="020B0603020202020204" pitchFamily="34" charset="0"/>
                          <a:ea typeface="Calibri" panose="020F0502020204030204" pitchFamily="34" charset="0"/>
                          <a:cs typeface="Times New Roman" panose="02020603050405020304" pitchFamily="18" charset="0"/>
                        </a:rPr>
                        <a:t>YES</a:t>
                      </a:r>
                    </a:p>
                  </a:txBody>
                  <a:tcPr marL="62136" marR="621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rebuchet MS" panose="020B0603020202020204" pitchFamily="34" charset="0"/>
                          <a:ea typeface="Calibri" panose="020F0502020204030204" pitchFamily="34" charset="0"/>
                          <a:cs typeface="Times New Roman" panose="02020603050405020304" pitchFamily="18" charset="0"/>
                        </a:rPr>
                        <a:t> </a:t>
                      </a:r>
                    </a:p>
                  </a:txBody>
                  <a:tcPr marL="62136" marR="621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2470234"/>
                  </a:ext>
                </a:extLst>
              </a:tr>
              <a:tr h="331391">
                <a:tc>
                  <a:txBody>
                    <a:bodyPr/>
                    <a:lstStyle/>
                    <a:p>
                      <a:pPr marL="0" marR="0" algn="l">
                        <a:spcBef>
                          <a:spcPts val="0"/>
                        </a:spcBef>
                        <a:spcAft>
                          <a:spcPts val="0"/>
                        </a:spcAft>
                      </a:pPr>
                      <a:r>
                        <a:rPr lang="en-US" sz="1200" dirty="0">
                          <a:effectLst/>
                          <a:latin typeface="Trebuchet MS" panose="020B0603020202020204" pitchFamily="34" charset="0"/>
                          <a:ea typeface="Calibri" panose="020F0502020204030204" pitchFamily="34" charset="0"/>
                          <a:cs typeface="Times New Roman" panose="02020603050405020304" pitchFamily="18" charset="0"/>
                        </a:rPr>
                        <a:t>A student who is absent attending a principal approved college visit.</a:t>
                      </a:r>
                    </a:p>
                  </a:txBody>
                  <a:tcPr marL="62136" marR="621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rebuchet MS" panose="020B0603020202020204" pitchFamily="34" charset="0"/>
                          <a:ea typeface="Calibri" panose="020F0502020204030204" pitchFamily="34" charset="0"/>
                          <a:cs typeface="Times New Roman" panose="02020603050405020304" pitchFamily="18" charset="0"/>
                        </a:rPr>
                        <a:t>SC-COL</a:t>
                      </a:r>
                    </a:p>
                  </a:txBody>
                  <a:tcPr marL="62136" marR="621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rebuchet MS" panose="020B0603020202020204" pitchFamily="34" charset="0"/>
                          <a:ea typeface="Calibri" panose="020F0502020204030204" pitchFamily="34" charset="0"/>
                          <a:cs typeface="Times New Roman" panose="02020603050405020304" pitchFamily="18" charset="0"/>
                        </a:rPr>
                        <a:t>NO</a:t>
                      </a:r>
                    </a:p>
                  </a:txBody>
                  <a:tcPr marL="62136" marR="621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rebuchet MS" panose="020B0603020202020204" pitchFamily="34" charset="0"/>
                          <a:ea typeface="Calibri" panose="020F0502020204030204" pitchFamily="34" charset="0"/>
                          <a:cs typeface="Times New Roman" panose="02020603050405020304" pitchFamily="18" charset="0"/>
                        </a:rPr>
                        <a:t> </a:t>
                      </a:r>
                    </a:p>
                  </a:txBody>
                  <a:tcPr marL="62136" marR="621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279735"/>
                  </a:ext>
                </a:extLst>
              </a:tr>
              <a:tr h="331391">
                <a:tc>
                  <a:txBody>
                    <a:bodyPr/>
                    <a:lstStyle/>
                    <a:p>
                      <a:pPr marL="0" marR="0" algn="l">
                        <a:spcBef>
                          <a:spcPts val="0"/>
                        </a:spcBef>
                        <a:spcAft>
                          <a:spcPts val="0"/>
                        </a:spcAft>
                      </a:pPr>
                      <a:r>
                        <a:rPr lang="en-US" sz="1200" dirty="0">
                          <a:effectLst/>
                          <a:latin typeface="Trebuchet MS" panose="020B0603020202020204" pitchFamily="34" charset="0"/>
                          <a:ea typeface="Calibri" panose="020F0502020204030204" pitchFamily="34" charset="0"/>
                          <a:cs typeface="Times New Roman" panose="02020603050405020304" pitchFamily="18" charset="0"/>
                        </a:rPr>
                        <a:t>A student who is in In School Suspension.</a:t>
                      </a:r>
                    </a:p>
                  </a:txBody>
                  <a:tcPr marL="62136" marR="621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rebuchet MS" panose="020B0603020202020204" pitchFamily="34" charset="0"/>
                          <a:ea typeface="Calibri" panose="020F0502020204030204" pitchFamily="34" charset="0"/>
                          <a:cs typeface="Times New Roman" panose="02020603050405020304" pitchFamily="18" charset="0"/>
                        </a:rPr>
                        <a:t>SC-ISS</a:t>
                      </a:r>
                    </a:p>
                  </a:txBody>
                  <a:tcPr marL="62136" marR="621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rebuchet MS" panose="020B0603020202020204" pitchFamily="34" charset="0"/>
                          <a:ea typeface="Calibri" panose="020F0502020204030204" pitchFamily="34" charset="0"/>
                          <a:cs typeface="Times New Roman" panose="02020603050405020304" pitchFamily="18" charset="0"/>
                        </a:rPr>
                        <a:t>NO</a:t>
                      </a:r>
                    </a:p>
                  </a:txBody>
                  <a:tcPr marL="62136" marR="621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rebuchet MS" panose="020B0603020202020204" pitchFamily="34" charset="0"/>
                          <a:ea typeface="Calibri" panose="020F0502020204030204" pitchFamily="34" charset="0"/>
                          <a:cs typeface="Times New Roman" panose="02020603050405020304" pitchFamily="18" charset="0"/>
                        </a:rPr>
                        <a:t> </a:t>
                      </a:r>
                    </a:p>
                  </a:txBody>
                  <a:tcPr marL="62136" marR="621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0179716"/>
                  </a:ext>
                </a:extLst>
              </a:tr>
              <a:tr h="336284">
                <a:tc>
                  <a:txBody>
                    <a:bodyPr/>
                    <a:lstStyle/>
                    <a:p>
                      <a:pPr marL="0" marR="0" algn="l">
                        <a:spcBef>
                          <a:spcPts val="0"/>
                        </a:spcBef>
                        <a:spcAft>
                          <a:spcPts val="0"/>
                        </a:spcAft>
                      </a:pPr>
                      <a:r>
                        <a:rPr lang="en-US" sz="1200" dirty="0">
                          <a:effectLst/>
                          <a:latin typeface="Trebuchet MS" panose="020B0603020202020204" pitchFamily="34" charset="0"/>
                          <a:ea typeface="Calibri" panose="020F0502020204030204" pitchFamily="34" charset="0"/>
                          <a:cs typeface="Times New Roman" panose="02020603050405020304" pitchFamily="18" charset="0"/>
                        </a:rPr>
                        <a:t>A student who is suspended from school all day or 50 percent or more of the school day.</a:t>
                      </a:r>
                    </a:p>
                  </a:txBody>
                  <a:tcPr marL="62136" marR="621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rebuchet MS" panose="020B0603020202020204" pitchFamily="34" charset="0"/>
                          <a:ea typeface="Calibri" panose="020F0502020204030204" pitchFamily="34" charset="0"/>
                          <a:cs typeface="Times New Roman" panose="02020603050405020304" pitchFamily="18" charset="0"/>
                        </a:rPr>
                        <a:t>SC-OSS</a:t>
                      </a:r>
                    </a:p>
                  </a:txBody>
                  <a:tcPr marL="62136" marR="621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rebuchet MS" panose="020B0603020202020204" pitchFamily="34" charset="0"/>
                          <a:ea typeface="Calibri" panose="020F0502020204030204" pitchFamily="34" charset="0"/>
                          <a:cs typeface="Times New Roman" panose="02020603050405020304" pitchFamily="18" charset="0"/>
                        </a:rPr>
                        <a:t>YES</a:t>
                      </a:r>
                    </a:p>
                  </a:txBody>
                  <a:tcPr marL="62136" marR="621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rebuchet MS" panose="020B0603020202020204" pitchFamily="34" charset="0"/>
                          <a:ea typeface="Calibri" panose="020F0502020204030204" pitchFamily="34" charset="0"/>
                          <a:cs typeface="Times New Roman" panose="02020603050405020304" pitchFamily="18" charset="0"/>
                        </a:rPr>
                        <a:t> </a:t>
                      </a:r>
                    </a:p>
                  </a:txBody>
                  <a:tcPr marL="62136" marR="621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194003"/>
                  </a:ext>
                </a:extLst>
              </a:tr>
              <a:tr h="112467">
                <a:tc>
                  <a:txBody>
                    <a:bodyPr/>
                    <a:lstStyle/>
                    <a:p>
                      <a:pPr marL="0" marR="0" algn="l">
                        <a:spcBef>
                          <a:spcPts val="0"/>
                        </a:spcBef>
                        <a:spcAft>
                          <a:spcPts val="0"/>
                        </a:spcAft>
                      </a:pPr>
                      <a:r>
                        <a:rPr lang="en-US" sz="1200" dirty="0">
                          <a:effectLst/>
                          <a:latin typeface="Trebuchet MS" panose="020B0603020202020204" pitchFamily="34" charset="0"/>
                          <a:ea typeface="Calibri" panose="020F0502020204030204" pitchFamily="34" charset="0"/>
                          <a:cs typeface="Times New Roman" panose="02020603050405020304" pitchFamily="18" charset="0"/>
                        </a:rPr>
                        <a:t>A student who is absent due to a religious holiday.</a:t>
                      </a:r>
                    </a:p>
                  </a:txBody>
                  <a:tcPr marL="62136" marR="621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rebuchet MS" panose="020B0603020202020204" pitchFamily="34" charset="0"/>
                          <a:ea typeface="Calibri" panose="020F0502020204030204" pitchFamily="34" charset="0"/>
                          <a:cs typeface="Times New Roman" panose="02020603050405020304" pitchFamily="18" charset="0"/>
                        </a:rPr>
                        <a:t>SC-REL</a:t>
                      </a:r>
                    </a:p>
                  </a:txBody>
                  <a:tcPr marL="62136" marR="621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rebuchet MS" panose="020B0603020202020204" pitchFamily="34" charset="0"/>
                          <a:ea typeface="Calibri" panose="020F0502020204030204" pitchFamily="34" charset="0"/>
                          <a:cs typeface="Times New Roman" panose="02020603050405020304" pitchFamily="18" charset="0"/>
                        </a:rPr>
                        <a:t>YES</a:t>
                      </a:r>
                    </a:p>
                  </a:txBody>
                  <a:tcPr marL="62136" marR="621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rebuchet MS" panose="020B0603020202020204" pitchFamily="34" charset="0"/>
                          <a:ea typeface="Calibri" panose="020F0502020204030204" pitchFamily="34" charset="0"/>
                          <a:cs typeface="Times New Roman" panose="02020603050405020304" pitchFamily="18" charset="0"/>
                        </a:rPr>
                        <a:t> </a:t>
                      </a:r>
                    </a:p>
                  </a:txBody>
                  <a:tcPr marL="62136" marR="621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5797964"/>
                  </a:ext>
                </a:extLst>
              </a:tr>
            </a:tbl>
          </a:graphicData>
        </a:graphic>
      </p:graphicFrame>
      <p:sp>
        <p:nvSpPr>
          <p:cNvPr id="7" name="Rectangle 1">
            <a:extLst>
              <a:ext uri="{FF2B5EF4-FFF2-40B4-BE49-F238E27FC236}">
                <a16:creationId xmlns:a16="http://schemas.microsoft.com/office/drawing/2014/main" id="{6E2C4685-5060-F5E5-3566-4D2B0BB54626}"/>
              </a:ext>
            </a:extLst>
          </p:cNvPr>
          <p:cNvSpPr>
            <a:spLocks noChangeArrowheads="1"/>
          </p:cNvSpPr>
          <p:nvPr/>
        </p:nvSpPr>
        <p:spPr bwMode="auto">
          <a:xfrm>
            <a:off x="-2972326" y="0"/>
            <a:ext cx="1516432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4225574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20610" y="457200"/>
            <a:ext cx="4114800" cy="1600200"/>
          </a:xfrm>
        </p:spPr>
        <p:txBody>
          <a:bodyPr vert="horz" lIns="91440" tIns="45720" rIns="91440" bIns="45720" rtlCol="0" anchor="b">
            <a:noAutofit/>
          </a:bodyPr>
          <a:lstStyle/>
          <a:p>
            <a:r>
              <a:rPr lang="en-US" sz="4000" b="1" i="1" kern="1200" dirty="0">
                <a:latin typeface="Rockwell" panose="02060603020205020403" pitchFamily="18" charset="0"/>
                <a:ea typeface="+mj-ea"/>
                <a:cs typeface="+mj-cs"/>
              </a:rPr>
              <a:t>Chronic Absenteeism Data</a:t>
            </a:r>
          </a:p>
        </p:txBody>
      </p:sp>
      <p:sp>
        <p:nvSpPr>
          <p:cNvPr id="2" name="TextBox 1">
            <a:extLst>
              <a:ext uri="{FF2B5EF4-FFF2-40B4-BE49-F238E27FC236}">
                <a16:creationId xmlns:a16="http://schemas.microsoft.com/office/drawing/2014/main" id="{CD0666DB-8919-45EB-88B3-B2F9931C67BD}"/>
              </a:ext>
            </a:extLst>
          </p:cNvPr>
          <p:cNvSpPr txBox="1"/>
          <p:nvPr/>
        </p:nvSpPr>
        <p:spPr>
          <a:xfrm>
            <a:off x="520611" y="2057400"/>
            <a:ext cx="4114799" cy="3549770"/>
          </a:xfrm>
          <a:prstGeom prst="rect">
            <a:avLst/>
          </a:prstGeom>
        </p:spPr>
        <p:txBody>
          <a:bodyPr vert="horz" lIns="91440" tIns="45720" rIns="91440" bIns="45720" rtlCol="0">
            <a:normAutofit/>
          </a:bodyPr>
          <a:lstStyle/>
          <a:p>
            <a:pPr>
              <a:lnSpc>
                <a:spcPct val="90000"/>
              </a:lnSpc>
              <a:spcBef>
                <a:spcPts val="1000"/>
              </a:spcBef>
            </a:pPr>
            <a:r>
              <a:rPr lang="en-US" sz="2000" kern="1200" dirty="0">
                <a:latin typeface="Trebuchet MS" panose="020B0603020202020204" pitchFamily="34" charset="0"/>
                <a:ea typeface="+mn-ea"/>
                <a:cs typeface="+mn-cs"/>
              </a:rPr>
              <a:t>*Pandemic year – schools closed in March 2020</a:t>
            </a:r>
          </a:p>
        </p:txBody>
      </p:sp>
      <p:graphicFrame>
        <p:nvGraphicFramePr>
          <p:cNvPr id="13" name="Content Placeholder 12" descr="Chronic Absenteeism data for 2020-21"/>
          <p:cNvGraphicFramePr>
            <a:graphicFrameLocks noGrp="1"/>
          </p:cNvGraphicFramePr>
          <p:nvPr>
            <p:ph idx="1"/>
          </p:nvPr>
        </p:nvGraphicFramePr>
        <p:xfrm>
          <a:off x="5167223" y="457200"/>
          <a:ext cx="6504166" cy="51499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628329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C2BA9-1A38-4B4E-81FB-36C8106629C9}"/>
              </a:ext>
            </a:extLst>
          </p:cNvPr>
          <p:cNvSpPr>
            <a:spLocks noGrp="1"/>
          </p:cNvSpPr>
          <p:nvPr>
            <p:ph type="title"/>
          </p:nvPr>
        </p:nvSpPr>
        <p:spPr/>
        <p:txBody>
          <a:bodyPr/>
          <a:lstStyle/>
          <a:p>
            <a:r>
              <a:rPr lang="en-US" dirty="0"/>
              <a:t>Attendance Codes Reminders (SC-KTST)</a:t>
            </a:r>
          </a:p>
        </p:txBody>
      </p:sp>
      <p:sp>
        <p:nvSpPr>
          <p:cNvPr id="3" name="Content Placeholder 2">
            <a:extLst>
              <a:ext uri="{FF2B5EF4-FFF2-40B4-BE49-F238E27FC236}">
                <a16:creationId xmlns:a16="http://schemas.microsoft.com/office/drawing/2014/main" id="{4FA2DEB9-A964-4B19-AF4F-4BF6E945B472}"/>
              </a:ext>
            </a:extLst>
          </p:cNvPr>
          <p:cNvSpPr>
            <a:spLocks noGrp="1"/>
          </p:cNvSpPr>
          <p:nvPr>
            <p:ph idx="1"/>
          </p:nvPr>
        </p:nvSpPr>
        <p:spPr>
          <a:xfrm>
            <a:off x="586596" y="1568741"/>
            <a:ext cx="10972800" cy="4072934"/>
          </a:xfrm>
        </p:spPr>
        <p:txBody>
          <a:bodyPr>
            <a:normAutofit/>
          </a:bodyPr>
          <a:lstStyle/>
          <a:p>
            <a:pPr marL="0" indent="0">
              <a:buNone/>
            </a:pPr>
            <a:r>
              <a:rPr lang="en-US" sz="2800" b="1" dirty="0"/>
              <a:t>Kindergarten and </a:t>
            </a:r>
            <a:r>
              <a:rPr lang="en-US" sz="2800" b="1" u="sng" dirty="0"/>
              <a:t>Pre-K Start </a:t>
            </a:r>
            <a:r>
              <a:rPr lang="en-US" sz="2800" b="1" dirty="0"/>
              <a:t>Dates  (</a:t>
            </a:r>
            <a:r>
              <a:rPr lang="en-US" sz="2800" b="1" dirty="0">
                <a:hlinkClick r:id="rId2"/>
              </a:rPr>
              <a:t>Memo</a:t>
            </a:r>
            <a:r>
              <a:rPr lang="en-US" sz="2800" b="1" dirty="0"/>
              <a:t>)</a:t>
            </a:r>
          </a:p>
          <a:p>
            <a:r>
              <a:rPr lang="en-US" sz="2000" dirty="0"/>
              <a:t>South Carolina Proviso 1A.62 (Kindergarten and Pre-K Start Dates) states: A district superintendent or charter school authorizer may submit a request to the department to waive the minimum one hundred eighty-day school attendance requirement for CERDEP and kindergarten students for the purpose of scheduling assessments. Upon approval of the waiver request, the approved school may stagger administering the assessments to CERDEP and kindergarten students during the </a:t>
            </a:r>
            <a:r>
              <a:rPr lang="en-US" sz="2000" u="sng" dirty="0"/>
              <a:t>first five days of the academic year</a:t>
            </a:r>
            <a:r>
              <a:rPr lang="en-US" sz="2000" dirty="0"/>
              <a:t>.</a:t>
            </a:r>
          </a:p>
          <a:p>
            <a:r>
              <a:rPr lang="en-US" sz="2000" dirty="0"/>
              <a:t>Attendance Coding</a:t>
            </a:r>
          </a:p>
          <a:p>
            <a:pPr lvl="1"/>
            <a:r>
              <a:rPr lang="en-US" sz="2000" dirty="0"/>
              <a:t>Students on campus-Present Code (Default)</a:t>
            </a:r>
          </a:p>
          <a:p>
            <a:pPr lvl="1"/>
            <a:r>
              <a:rPr lang="en-US" sz="2000" dirty="0"/>
              <a:t>Students off campus-SC-KTST Code</a:t>
            </a:r>
          </a:p>
          <a:p>
            <a:pPr marL="0" indent="0">
              <a:buNone/>
            </a:pPr>
            <a:r>
              <a:rPr lang="en-US" sz="2000" dirty="0"/>
              <a:t>Note: Districts with an approved waiver can use the SC-KTST Code.</a:t>
            </a:r>
          </a:p>
        </p:txBody>
      </p:sp>
    </p:spTree>
    <p:extLst>
      <p:ext uri="{BB962C8B-B14F-4D97-AF65-F5344CB8AC3E}">
        <p14:creationId xmlns:p14="http://schemas.microsoft.com/office/powerpoint/2010/main" val="5299750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Chronic Absenteeism-Taking Attendance</a:t>
            </a:r>
          </a:p>
        </p:txBody>
      </p:sp>
      <p:sp>
        <p:nvSpPr>
          <p:cNvPr id="22" name="Content Placeholder 2"/>
          <p:cNvSpPr>
            <a:spLocks noGrp="1"/>
          </p:cNvSpPr>
          <p:nvPr>
            <p:ph idx="1"/>
          </p:nvPr>
        </p:nvSpPr>
        <p:spPr/>
        <p:txBody>
          <a:bodyPr anchor="ctr">
            <a:normAutofit/>
          </a:bodyPr>
          <a:lstStyle/>
          <a:p>
            <a:r>
              <a:rPr lang="en-US" sz="2100" dirty="0"/>
              <a:t>*</a:t>
            </a:r>
            <a:r>
              <a:rPr lang="en-US" sz="2100" b="1" dirty="0"/>
              <a:t>Daily</a:t>
            </a:r>
            <a:r>
              <a:rPr lang="en-US" sz="2100" dirty="0"/>
              <a:t> – Elementary School (1 period in Bell Schedule).-If a student leaves early, arrives late, or returns the </a:t>
            </a:r>
            <a:r>
              <a:rPr lang="en-US" sz="2100" u="sng" dirty="0"/>
              <a:t>Clock in</a:t>
            </a:r>
            <a:r>
              <a:rPr lang="en-US" sz="2100" dirty="0"/>
              <a:t> and </a:t>
            </a:r>
            <a:r>
              <a:rPr lang="en-US" sz="2100" u="sng" dirty="0"/>
              <a:t>Clock out </a:t>
            </a:r>
            <a:r>
              <a:rPr lang="en-US" sz="2100" dirty="0"/>
              <a:t>must be entered.</a:t>
            </a:r>
          </a:p>
          <a:p>
            <a:pPr marL="0" indent="0">
              <a:buNone/>
            </a:pPr>
            <a:r>
              <a:rPr lang="en-US" sz="2100" dirty="0"/>
              <a:t> </a:t>
            </a:r>
          </a:p>
          <a:p>
            <a:r>
              <a:rPr lang="en-US" sz="2100" b="1" dirty="0"/>
              <a:t>Meeting</a:t>
            </a:r>
            <a:r>
              <a:rPr lang="en-US" sz="2100" dirty="0"/>
              <a:t> – Middle  School, High School, Elementary School with more than 1 period in Bell Schedule. Attendance should be taken in </a:t>
            </a:r>
            <a:r>
              <a:rPr lang="en-US" sz="2100" u="sng" dirty="0"/>
              <a:t>every period</a:t>
            </a:r>
            <a:r>
              <a:rPr lang="en-US" sz="2100" dirty="0"/>
              <a:t>. If the student leaves early, arrives late, or returns the attendance should be updated.</a:t>
            </a:r>
          </a:p>
          <a:p>
            <a:endParaRPr lang="en-US" sz="2100" dirty="0"/>
          </a:p>
        </p:txBody>
      </p:sp>
    </p:spTree>
    <p:extLst>
      <p:ext uri="{BB962C8B-B14F-4D97-AF65-F5344CB8AC3E}">
        <p14:creationId xmlns:p14="http://schemas.microsoft.com/office/powerpoint/2010/main" val="34079647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428625" y="381000"/>
            <a:ext cx="9844575" cy="1137082"/>
          </a:xfrm>
          <a:prstGeom prst="rect">
            <a:avLst/>
          </a:prstGeom>
        </p:spPr>
        <p:txBody>
          <a:bodyPr spcFirstLastPara="1" vert="horz" wrap="square" lIns="91425" tIns="91425" rIns="91425" bIns="91425" rtlCol="0" anchor="t" anchorCtr="0">
            <a:noAutofit/>
          </a:bodyPr>
          <a:lstStyle/>
          <a:p>
            <a:r>
              <a:rPr lang="en" dirty="0"/>
              <a:t>Chronic Absenteeism- Daily Attendance Schools (In-person)</a:t>
            </a:r>
            <a:endParaRPr dirty="0"/>
          </a:p>
        </p:txBody>
      </p:sp>
      <p:sp>
        <p:nvSpPr>
          <p:cNvPr id="67" name="Google Shape;67;p15"/>
          <p:cNvSpPr txBox="1">
            <a:spLocks noGrp="1"/>
          </p:cNvSpPr>
          <p:nvPr>
            <p:ph type="body" idx="1"/>
          </p:nvPr>
        </p:nvSpPr>
        <p:spPr>
          <a:xfrm>
            <a:off x="657227" y="1874975"/>
            <a:ext cx="5118762" cy="3819900"/>
          </a:xfrm>
          <a:prstGeom prst="rect">
            <a:avLst/>
          </a:prstGeom>
        </p:spPr>
        <p:txBody>
          <a:bodyPr spcFirstLastPara="1" vert="horz" wrap="square" lIns="91425" tIns="91425" rIns="91425" bIns="91425" rtlCol="0" anchor="t" anchorCtr="0">
            <a:noAutofit/>
          </a:bodyPr>
          <a:lstStyle/>
          <a:p>
            <a:pPr marL="0" indent="0">
              <a:buNone/>
            </a:pPr>
            <a:r>
              <a:rPr lang="en" dirty="0"/>
              <a:t>Students attending 50% or more of the school day Attendance Codes (Daily Attendance)</a:t>
            </a:r>
            <a:endParaRPr dirty="0"/>
          </a:p>
          <a:p>
            <a:pPr marL="0" indent="0">
              <a:spcBef>
                <a:spcPts val="1600"/>
              </a:spcBef>
              <a:buNone/>
            </a:pPr>
            <a:r>
              <a:rPr lang="en" dirty="0"/>
              <a:t>Present</a:t>
            </a:r>
            <a:endParaRPr dirty="0"/>
          </a:p>
          <a:p>
            <a:pPr marL="0" indent="0">
              <a:spcBef>
                <a:spcPts val="1600"/>
              </a:spcBef>
              <a:buNone/>
            </a:pPr>
            <a:r>
              <a:rPr lang="en" dirty="0"/>
              <a:t>SC-EDSM*</a:t>
            </a:r>
            <a:endParaRPr dirty="0"/>
          </a:p>
          <a:p>
            <a:pPr marL="0" indent="0">
              <a:spcBef>
                <a:spcPts val="1600"/>
              </a:spcBef>
              <a:buNone/>
            </a:pPr>
            <a:r>
              <a:rPr lang="en" dirty="0"/>
              <a:t>SC-ETRD*</a:t>
            </a:r>
            <a:endParaRPr dirty="0"/>
          </a:p>
          <a:p>
            <a:pPr marL="0" indent="0">
              <a:spcBef>
                <a:spcPts val="1600"/>
              </a:spcBef>
              <a:buNone/>
            </a:pPr>
            <a:r>
              <a:rPr lang="en" dirty="0"/>
              <a:t>SC-UTRD*</a:t>
            </a:r>
            <a:endParaRPr dirty="0"/>
          </a:p>
          <a:p>
            <a:pPr marL="0" indent="0">
              <a:spcBef>
                <a:spcPts val="1600"/>
              </a:spcBef>
              <a:buNone/>
            </a:pPr>
            <a:r>
              <a:rPr lang="en" dirty="0"/>
              <a:t>SC-CKIN*</a:t>
            </a:r>
            <a:endParaRPr dirty="0"/>
          </a:p>
          <a:p>
            <a:pPr marL="0" indent="0">
              <a:spcBef>
                <a:spcPts val="1600"/>
              </a:spcBef>
              <a:buNone/>
            </a:pPr>
            <a:r>
              <a:rPr lang="en" dirty="0"/>
              <a:t>SC-FT</a:t>
            </a:r>
            <a:endParaRPr dirty="0"/>
          </a:p>
          <a:p>
            <a:pPr marL="0" indent="0">
              <a:spcBef>
                <a:spcPts val="1600"/>
              </a:spcBef>
              <a:buNone/>
            </a:pPr>
            <a:r>
              <a:rPr lang="en" dirty="0"/>
              <a:t>SC-HMBD, SC-HBSD, SC-ISS</a:t>
            </a:r>
          </a:p>
          <a:p>
            <a:pPr marL="0" indent="0">
              <a:spcBef>
                <a:spcPts val="1600"/>
              </a:spcBef>
              <a:buNone/>
            </a:pPr>
            <a:r>
              <a:rPr lang="en" dirty="0"/>
              <a:t>SC-VTP </a:t>
            </a:r>
            <a:r>
              <a:rPr lang="en" dirty="0">
                <a:solidFill>
                  <a:schemeClr val="accent6">
                    <a:lumMod val="75000"/>
                  </a:schemeClr>
                </a:solidFill>
              </a:rPr>
              <a:t>(</a:t>
            </a:r>
            <a:r>
              <a:rPr lang="en" dirty="0">
                <a:solidFill>
                  <a:srgbClr val="FF0000"/>
                </a:solidFill>
              </a:rPr>
              <a:t>Virtual Attendance only</a:t>
            </a:r>
            <a:r>
              <a:rPr lang="en" dirty="0">
                <a:solidFill>
                  <a:schemeClr val="accent6">
                    <a:lumMod val="75000"/>
                  </a:schemeClr>
                </a:solidFill>
              </a:rPr>
              <a:t>)</a:t>
            </a:r>
            <a:endParaRPr dirty="0">
              <a:solidFill>
                <a:schemeClr val="accent6">
                  <a:lumMod val="75000"/>
                </a:schemeClr>
              </a:solidFill>
            </a:endParaRPr>
          </a:p>
          <a:p>
            <a:pPr marL="0" indent="0">
              <a:spcBef>
                <a:spcPts val="1600"/>
              </a:spcBef>
              <a:buNone/>
            </a:pPr>
            <a:endParaRPr dirty="0"/>
          </a:p>
          <a:p>
            <a:pPr marL="0" indent="0">
              <a:spcBef>
                <a:spcPts val="1600"/>
              </a:spcBef>
              <a:buNone/>
            </a:pPr>
            <a:r>
              <a:rPr lang="en-US" dirty="0"/>
              <a:t>* Clock in and Clock out is entered</a:t>
            </a:r>
            <a:endParaRPr dirty="0"/>
          </a:p>
          <a:p>
            <a:pPr marL="0" indent="0">
              <a:spcBef>
                <a:spcPts val="1600"/>
              </a:spcBef>
              <a:buNone/>
            </a:pPr>
            <a:endParaRPr dirty="0"/>
          </a:p>
          <a:p>
            <a:pPr marL="0" indent="0">
              <a:spcBef>
                <a:spcPts val="1600"/>
              </a:spcBef>
              <a:spcAft>
                <a:spcPts val="1600"/>
              </a:spcAft>
              <a:buNone/>
            </a:pPr>
            <a:endParaRPr dirty="0"/>
          </a:p>
        </p:txBody>
      </p:sp>
      <p:sp>
        <p:nvSpPr>
          <p:cNvPr id="68" name="Google Shape;68;p15"/>
          <p:cNvSpPr txBox="1">
            <a:spLocks noGrp="1"/>
          </p:cNvSpPr>
          <p:nvPr>
            <p:ph type="body" idx="2"/>
          </p:nvPr>
        </p:nvSpPr>
        <p:spPr>
          <a:xfrm>
            <a:off x="6811712" y="1740225"/>
            <a:ext cx="4376100" cy="3954650"/>
          </a:xfrm>
          <a:prstGeom prst="rect">
            <a:avLst/>
          </a:prstGeom>
        </p:spPr>
        <p:txBody>
          <a:bodyPr spcFirstLastPara="1" vert="horz" wrap="square" lIns="91425" tIns="91425" rIns="91425" bIns="91425" rtlCol="0" anchor="t" anchorCtr="0">
            <a:noAutofit/>
          </a:bodyPr>
          <a:lstStyle/>
          <a:p>
            <a:pPr marL="0" indent="0">
              <a:buNone/>
            </a:pPr>
            <a:r>
              <a:rPr lang="en" dirty="0"/>
              <a:t>Students attending less than 50 percent of the school day (Daily Attendance),  but attended some portion of the school day. </a:t>
            </a:r>
          </a:p>
          <a:p>
            <a:pPr marL="0" indent="0">
              <a:buNone/>
            </a:pPr>
            <a:endParaRPr lang="en" dirty="0"/>
          </a:p>
          <a:p>
            <a:pPr marL="0" indent="0">
              <a:buNone/>
            </a:pPr>
            <a:r>
              <a:rPr lang="en" dirty="0"/>
              <a:t>Enter any absent Attendance Code + Clock in and Clock out</a:t>
            </a:r>
            <a:endParaRPr dirty="0"/>
          </a:p>
          <a:p>
            <a:pPr marL="0" indent="0">
              <a:spcBef>
                <a:spcPts val="1600"/>
              </a:spcBef>
              <a:buNone/>
            </a:pPr>
            <a:r>
              <a:rPr lang="en" dirty="0"/>
              <a:t>SC- DSML</a:t>
            </a:r>
            <a:endParaRPr dirty="0"/>
          </a:p>
          <a:p>
            <a:pPr marL="0" indent="0">
              <a:spcBef>
                <a:spcPts val="1600"/>
              </a:spcBef>
              <a:buNone/>
            </a:pPr>
            <a:r>
              <a:rPr lang="en" dirty="0"/>
              <a:t>SC-EX or SC UNEX</a:t>
            </a:r>
            <a:endParaRPr dirty="0"/>
          </a:p>
          <a:p>
            <a:pPr marL="0" indent="0">
              <a:spcBef>
                <a:spcPts val="1600"/>
              </a:spcBef>
              <a:buNone/>
            </a:pPr>
            <a:r>
              <a:rPr lang="en" dirty="0"/>
              <a:t>SC-MED</a:t>
            </a:r>
            <a:endParaRPr dirty="0"/>
          </a:p>
          <a:p>
            <a:pPr marL="0" indent="0">
              <a:spcBef>
                <a:spcPts val="1600"/>
              </a:spcBef>
              <a:buNone/>
            </a:pPr>
            <a:r>
              <a:rPr lang="en" dirty="0"/>
              <a:t>SC-LEG</a:t>
            </a:r>
            <a:endParaRPr dirty="0"/>
          </a:p>
          <a:p>
            <a:pPr marL="0" indent="0">
              <a:spcBef>
                <a:spcPts val="1600"/>
              </a:spcBef>
              <a:buNone/>
            </a:pPr>
            <a:r>
              <a:rPr lang="en" dirty="0"/>
              <a:t>SC-PN or SC UEPN</a:t>
            </a:r>
            <a:endParaRPr dirty="0"/>
          </a:p>
          <a:p>
            <a:pPr marL="0" indent="0">
              <a:spcBef>
                <a:spcPts val="1600"/>
              </a:spcBef>
              <a:spcAft>
                <a:spcPts val="1600"/>
              </a:spcAft>
              <a:buNone/>
            </a:pPr>
            <a:r>
              <a:rPr lang="en" dirty="0"/>
              <a:t>SC-LATE</a:t>
            </a:r>
            <a:br>
              <a:rPr lang="en" dirty="0"/>
            </a:br>
            <a:br>
              <a:rPr lang="en" dirty="0"/>
            </a:br>
            <a:r>
              <a:rPr lang="en" dirty="0"/>
              <a:t>SC-NURS</a:t>
            </a:r>
          </a:p>
          <a:p>
            <a:pPr marL="0" indent="0">
              <a:spcBef>
                <a:spcPts val="1600"/>
              </a:spcBef>
              <a:spcAft>
                <a:spcPts val="1600"/>
              </a:spcAft>
              <a:buNone/>
            </a:pPr>
            <a:endParaRPr dirty="0"/>
          </a:p>
        </p:txBody>
      </p:sp>
    </p:spTree>
    <p:extLst>
      <p:ext uri="{BB962C8B-B14F-4D97-AF65-F5344CB8AC3E}">
        <p14:creationId xmlns:p14="http://schemas.microsoft.com/office/powerpoint/2010/main" val="35925626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415600" y="207605"/>
            <a:ext cx="11360800" cy="763600"/>
          </a:xfrm>
          <a:prstGeom prst="rect">
            <a:avLst/>
          </a:prstGeom>
        </p:spPr>
        <p:txBody>
          <a:bodyPr spcFirstLastPara="1" vert="horz" wrap="square" lIns="91425" tIns="91425" rIns="91425" bIns="91425" rtlCol="0" anchor="t" anchorCtr="0">
            <a:noAutofit/>
          </a:bodyPr>
          <a:lstStyle/>
          <a:p>
            <a:r>
              <a:rPr lang="en" dirty="0"/>
              <a:t>Virtual Learning Attendance</a:t>
            </a:r>
            <a:endParaRPr dirty="0"/>
          </a:p>
        </p:txBody>
      </p:sp>
      <p:sp>
        <p:nvSpPr>
          <p:cNvPr id="67" name="Google Shape;67;p15"/>
          <p:cNvSpPr txBox="1">
            <a:spLocks noGrp="1"/>
          </p:cNvSpPr>
          <p:nvPr>
            <p:ph type="body" idx="1"/>
          </p:nvPr>
        </p:nvSpPr>
        <p:spPr>
          <a:xfrm>
            <a:off x="415600" y="1151400"/>
            <a:ext cx="5333200" cy="4555200"/>
          </a:xfrm>
          <a:prstGeom prst="rect">
            <a:avLst/>
          </a:prstGeom>
        </p:spPr>
        <p:txBody>
          <a:bodyPr spcFirstLastPara="1" vert="horz" wrap="square" lIns="91425" tIns="91425" rIns="91425" bIns="91425" rtlCol="0" anchor="t" anchorCtr="0">
            <a:noAutofit/>
          </a:bodyPr>
          <a:lstStyle/>
          <a:p>
            <a:pPr marL="0" indent="0">
              <a:buNone/>
            </a:pPr>
            <a:r>
              <a:rPr lang="en" sz="1800" dirty="0"/>
              <a:t>Students attending 50% or more of the school day Attendance </a:t>
            </a:r>
          </a:p>
          <a:p>
            <a:pPr marL="0" indent="0">
              <a:buNone/>
            </a:pPr>
            <a:endParaRPr lang="en" sz="1800" dirty="0"/>
          </a:p>
          <a:p>
            <a:pPr marL="0" indent="0">
              <a:buNone/>
            </a:pPr>
            <a:r>
              <a:rPr lang="en" sz="1800" dirty="0"/>
              <a:t>SC-VTP (</a:t>
            </a:r>
            <a:r>
              <a:rPr lang="en" sz="1800" dirty="0">
                <a:solidFill>
                  <a:srgbClr val="FF0000"/>
                </a:solidFill>
              </a:rPr>
              <a:t>Virtual Present</a:t>
            </a:r>
            <a:r>
              <a:rPr lang="en" sz="1800" dirty="0"/>
              <a:t>)</a:t>
            </a:r>
            <a:endParaRPr sz="1800" dirty="0"/>
          </a:p>
          <a:p>
            <a:pPr marL="0" indent="0">
              <a:spcBef>
                <a:spcPts val="1600"/>
              </a:spcBef>
              <a:buNone/>
            </a:pPr>
            <a:r>
              <a:rPr lang="en-US" sz="1800" dirty="0"/>
              <a:t>* Clock in and Clock out is entered</a:t>
            </a:r>
            <a:endParaRPr sz="1800" dirty="0"/>
          </a:p>
          <a:p>
            <a:pPr marL="0" indent="0">
              <a:spcBef>
                <a:spcPts val="1600"/>
              </a:spcBef>
              <a:spcAft>
                <a:spcPts val="1600"/>
              </a:spcAft>
              <a:buNone/>
            </a:pPr>
            <a:r>
              <a:rPr lang="en-US" sz="1800" dirty="0"/>
              <a:t>Do not use the following codes in the virtual environment:</a:t>
            </a:r>
          </a:p>
          <a:p>
            <a:pPr marL="0" indent="0">
              <a:spcBef>
                <a:spcPts val="1600"/>
              </a:spcBef>
              <a:spcAft>
                <a:spcPts val="1600"/>
              </a:spcAft>
              <a:buNone/>
            </a:pPr>
            <a:br>
              <a:rPr lang="en-US" sz="1800" dirty="0"/>
            </a:br>
            <a:r>
              <a:rPr lang="en-US" sz="1800" dirty="0">
                <a:solidFill>
                  <a:srgbClr val="FF0000"/>
                </a:solidFill>
              </a:rPr>
              <a:t>SC-EDSM</a:t>
            </a:r>
            <a:br>
              <a:rPr lang="en-US" sz="1800" dirty="0">
                <a:solidFill>
                  <a:srgbClr val="FF0000"/>
                </a:solidFill>
              </a:rPr>
            </a:br>
            <a:r>
              <a:rPr lang="en-US" sz="1800" dirty="0">
                <a:solidFill>
                  <a:srgbClr val="FF0000"/>
                </a:solidFill>
              </a:rPr>
              <a:t>SC-ETRD</a:t>
            </a:r>
            <a:br>
              <a:rPr lang="en-US" sz="1800" dirty="0">
                <a:solidFill>
                  <a:srgbClr val="FF0000"/>
                </a:solidFill>
              </a:rPr>
            </a:br>
            <a:r>
              <a:rPr lang="en-US" sz="1800" dirty="0">
                <a:solidFill>
                  <a:srgbClr val="FF0000"/>
                </a:solidFill>
              </a:rPr>
              <a:t>SC-UTRD</a:t>
            </a:r>
          </a:p>
          <a:p>
            <a:pPr marL="0" indent="0">
              <a:spcBef>
                <a:spcPts val="1600"/>
              </a:spcBef>
              <a:spcAft>
                <a:spcPts val="1600"/>
              </a:spcAft>
              <a:buNone/>
            </a:pPr>
            <a:endParaRPr dirty="0"/>
          </a:p>
        </p:txBody>
      </p:sp>
      <p:sp>
        <p:nvSpPr>
          <p:cNvPr id="68" name="Google Shape;68;p15"/>
          <p:cNvSpPr txBox="1">
            <a:spLocks noGrp="1"/>
          </p:cNvSpPr>
          <p:nvPr>
            <p:ph type="body" idx="2"/>
          </p:nvPr>
        </p:nvSpPr>
        <p:spPr>
          <a:xfrm>
            <a:off x="6272214" y="1151400"/>
            <a:ext cx="5700714" cy="4555200"/>
          </a:xfrm>
          <a:prstGeom prst="rect">
            <a:avLst/>
          </a:prstGeom>
        </p:spPr>
        <p:txBody>
          <a:bodyPr spcFirstLastPara="1" vert="horz" wrap="square" lIns="91425" tIns="91425" rIns="91425" bIns="91425" rtlCol="0" anchor="t" anchorCtr="0">
            <a:noAutofit/>
          </a:bodyPr>
          <a:lstStyle/>
          <a:p>
            <a:pPr marL="0" indent="0">
              <a:buNone/>
            </a:pPr>
            <a:r>
              <a:rPr lang="en" dirty="0"/>
              <a:t>Students attending less than 50 percent of the school day but attended some portion of the school day. </a:t>
            </a:r>
          </a:p>
          <a:p>
            <a:pPr marL="0" indent="0">
              <a:buNone/>
            </a:pPr>
            <a:endParaRPr lang="en" dirty="0"/>
          </a:p>
          <a:p>
            <a:pPr marL="0" indent="0">
              <a:buNone/>
            </a:pPr>
            <a:r>
              <a:rPr lang="en" dirty="0"/>
              <a:t>Enter any absent code Attendance Code + Clock in and Clock out-Daily Attendance</a:t>
            </a:r>
          </a:p>
          <a:p>
            <a:pPr marL="0" indent="0">
              <a:buNone/>
            </a:pPr>
            <a:endParaRPr lang="en" dirty="0"/>
          </a:p>
          <a:p>
            <a:pPr marL="0" indent="0">
              <a:buNone/>
            </a:pPr>
            <a:r>
              <a:rPr lang="en" dirty="0"/>
              <a:t>Meeting Attendance (Any excused or unexcused code)</a:t>
            </a:r>
            <a:endParaRPr dirty="0"/>
          </a:p>
          <a:p>
            <a:pPr marL="0" indent="0">
              <a:spcBef>
                <a:spcPts val="1600"/>
              </a:spcBef>
              <a:buNone/>
            </a:pPr>
            <a:r>
              <a:rPr lang="en" dirty="0"/>
              <a:t>SC- DSML</a:t>
            </a:r>
            <a:endParaRPr dirty="0"/>
          </a:p>
          <a:p>
            <a:pPr marL="0" indent="0">
              <a:spcBef>
                <a:spcPts val="1600"/>
              </a:spcBef>
              <a:buNone/>
            </a:pPr>
            <a:r>
              <a:rPr lang="en" dirty="0"/>
              <a:t>SC-EX or SC UNEX</a:t>
            </a:r>
            <a:endParaRPr dirty="0"/>
          </a:p>
          <a:p>
            <a:pPr marL="0" indent="0">
              <a:spcBef>
                <a:spcPts val="1600"/>
              </a:spcBef>
              <a:buNone/>
            </a:pPr>
            <a:r>
              <a:rPr lang="en" dirty="0"/>
              <a:t>SC-MED</a:t>
            </a:r>
            <a:endParaRPr dirty="0"/>
          </a:p>
          <a:p>
            <a:pPr marL="0" indent="0">
              <a:spcBef>
                <a:spcPts val="1600"/>
              </a:spcBef>
              <a:buNone/>
            </a:pPr>
            <a:r>
              <a:rPr lang="en" dirty="0"/>
              <a:t>SC-LEG</a:t>
            </a:r>
            <a:endParaRPr dirty="0"/>
          </a:p>
          <a:p>
            <a:pPr marL="0" indent="0">
              <a:spcBef>
                <a:spcPts val="1600"/>
              </a:spcBef>
              <a:buNone/>
            </a:pPr>
            <a:r>
              <a:rPr lang="en" dirty="0"/>
              <a:t>SC-PN or SC UEPN</a:t>
            </a:r>
            <a:endParaRPr dirty="0"/>
          </a:p>
          <a:p>
            <a:pPr marL="0" indent="0">
              <a:spcBef>
                <a:spcPts val="1600"/>
              </a:spcBef>
              <a:spcAft>
                <a:spcPts val="1600"/>
              </a:spcAft>
              <a:buNone/>
            </a:pPr>
            <a:r>
              <a:rPr lang="en" dirty="0"/>
              <a:t>SC-LATE</a:t>
            </a:r>
            <a:br>
              <a:rPr lang="en" dirty="0"/>
            </a:br>
            <a:br>
              <a:rPr lang="en" dirty="0"/>
            </a:br>
            <a:r>
              <a:rPr lang="en" dirty="0"/>
              <a:t>SC-NURS</a:t>
            </a:r>
            <a:br>
              <a:rPr lang="en" dirty="0"/>
            </a:br>
            <a:br>
              <a:rPr lang="en" dirty="0"/>
            </a:br>
            <a:r>
              <a:rPr lang="en" dirty="0"/>
              <a:t>SC-COVD</a:t>
            </a:r>
          </a:p>
          <a:p>
            <a:pPr marL="0" indent="0">
              <a:spcBef>
                <a:spcPts val="1600"/>
              </a:spcBef>
              <a:spcAft>
                <a:spcPts val="1600"/>
              </a:spcAft>
              <a:buNone/>
            </a:pPr>
            <a:endParaRPr dirty="0"/>
          </a:p>
        </p:txBody>
      </p:sp>
    </p:spTree>
    <p:extLst>
      <p:ext uri="{BB962C8B-B14F-4D97-AF65-F5344CB8AC3E}">
        <p14:creationId xmlns:p14="http://schemas.microsoft.com/office/powerpoint/2010/main" val="24863821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br>
              <a:rPr lang="en-US" sz="3500" dirty="0"/>
            </a:br>
            <a:r>
              <a:rPr lang="en-US" sz="3500" dirty="0"/>
              <a:t>Taking Daily Attendance</a:t>
            </a:r>
          </a:p>
        </p:txBody>
      </p:sp>
      <p:sp>
        <p:nvSpPr>
          <p:cNvPr id="3" name="Content Placeholder 2"/>
          <p:cNvSpPr>
            <a:spLocks noGrp="1"/>
          </p:cNvSpPr>
          <p:nvPr>
            <p:ph idx="1"/>
          </p:nvPr>
        </p:nvSpPr>
        <p:spPr/>
        <p:txBody>
          <a:bodyPr rtlCol="0" anchor="ctr">
            <a:normAutofit/>
          </a:bodyPr>
          <a:lstStyle/>
          <a:p>
            <a:pPr marL="0" indent="0">
              <a:buNone/>
              <a:defRPr/>
            </a:pPr>
            <a:r>
              <a:rPr lang="en-US" sz="2100" dirty="0"/>
              <a:t>Entering an attendance for a student</a:t>
            </a:r>
            <a:endParaRPr lang="en-US" sz="2100" b="1" dirty="0"/>
          </a:p>
          <a:p>
            <a:pPr marL="385763" indent="-385763">
              <a:buFont typeface="+mj-lt"/>
              <a:buAutoNum type="arabicPeriod"/>
              <a:defRPr/>
            </a:pPr>
            <a:r>
              <a:rPr lang="en-US" sz="2100" dirty="0"/>
              <a:t>Find and select the student.</a:t>
            </a:r>
          </a:p>
          <a:p>
            <a:pPr marL="385763" indent="-385763">
              <a:buFont typeface="+mj-lt"/>
              <a:buAutoNum type="arabicPeriod"/>
              <a:defRPr/>
            </a:pPr>
            <a:r>
              <a:rPr lang="en-US" sz="2100" dirty="0"/>
              <a:t>Click on the </a:t>
            </a:r>
            <a:r>
              <a:rPr lang="en-US" sz="2100" b="1" dirty="0"/>
              <a:t>Attendance</a:t>
            </a:r>
            <a:r>
              <a:rPr lang="en-US" sz="2100" dirty="0"/>
              <a:t> page of the selected student.</a:t>
            </a:r>
          </a:p>
          <a:p>
            <a:pPr marL="385763" indent="-385763">
              <a:buFont typeface="+mj-lt"/>
              <a:buAutoNum type="arabicPeriod"/>
              <a:defRPr/>
            </a:pPr>
            <a:r>
              <a:rPr lang="en-US" sz="2100" dirty="0"/>
              <a:t>On the Daily page for the Date you need to enter an attendance code, click on the character (M,T,W,H,F) of the day.</a:t>
            </a:r>
          </a:p>
          <a:p>
            <a:pPr marL="385763" indent="-385763">
              <a:buFont typeface="+mj-lt"/>
              <a:buAutoNum type="arabicPeriod"/>
              <a:defRPr/>
            </a:pPr>
            <a:r>
              <a:rPr lang="en-US" sz="2100" dirty="0"/>
              <a:t>Select the appropriate </a:t>
            </a:r>
            <a:r>
              <a:rPr lang="en-US" sz="2100" b="1" dirty="0"/>
              <a:t>Attendance Code</a:t>
            </a:r>
            <a:r>
              <a:rPr lang="en-US" sz="2100" dirty="0"/>
              <a:t> from the drop down.</a:t>
            </a:r>
          </a:p>
          <a:p>
            <a:pPr marL="385763" indent="-385763">
              <a:buFont typeface="+mj-lt"/>
              <a:buAutoNum type="arabicPeriod"/>
              <a:defRPr/>
            </a:pPr>
            <a:r>
              <a:rPr lang="en-US" sz="2100" dirty="0"/>
              <a:t>Leave </a:t>
            </a:r>
            <a:r>
              <a:rPr lang="en-US" sz="2100" b="1" dirty="0"/>
              <a:t>Clock In </a:t>
            </a:r>
            <a:r>
              <a:rPr lang="en-US" sz="2100" dirty="0"/>
              <a:t>and </a:t>
            </a:r>
            <a:r>
              <a:rPr lang="en-US" sz="2100" b="1" dirty="0"/>
              <a:t>Clock Out </a:t>
            </a:r>
            <a:r>
              <a:rPr lang="en-US" sz="2100" dirty="0"/>
              <a:t>blank.</a:t>
            </a:r>
          </a:p>
          <a:p>
            <a:pPr marL="385763" indent="-385763">
              <a:buFont typeface="+mj-lt"/>
              <a:buAutoNum type="arabicPeriod"/>
              <a:defRPr/>
            </a:pPr>
            <a:r>
              <a:rPr lang="en-US" sz="2100" dirty="0"/>
              <a:t>Click </a:t>
            </a:r>
            <a:r>
              <a:rPr lang="en-US" sz="2100" b="1" dirty="0"/>
              <a:t>Submit</a:t>
            </a:r>
            <a:r>
              <a:rPr lang="en-US" sz="2100" dirty="0"/>
              <a:t> to save.</a:t>
            </a:r>
          </a:p>
          <a:p>
            <a:pPr marL="0" indent="0">
              <a:buNone/>
              <a:defRPr/>
            </a:pPr>
            <a:endParaRPr lang="en-US" sz="2100" b="1" dirty="0"/>
          </a:p>
        </p:txBody>
      </p:sp>
    </p:spTree>
    <p:extLst>
      <p:ext uri="{BB962C8B-B14F-4D97-AF65-F5344CB8AC3E}">
        <p14:creationId xmlns:p14="http://schemas.microsoft.com/office/powerpoint/2010/main" val="17416287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038" y="703259"/>
            <a:ext cx="9561759" cy="881863"/>
          </a:xfrm>
        </p:spPr>
        <p:txBody>
          <a:bodyPr/>
          <a:lstStyle/>
          <a:p>
            <a:pPr>
              <a:defRPr/>
            </a:pPr>
            <a:r>
              <a:rPr lang="en-US" dirty="0"/>
              <a:t>Entering Daily Attendance</a:t>
            </a:r>
          </a:p>
        </p:txBody>
      </p:sp>
      <p:pic>
        <p:nvPicPr>
          <p:cNvPr id="8" name="Content Placeholder 7" descr="PowerSchool Daily Attendance Screenshot">
            <a:extLst>
              <a:ext uri="{FF2B5EF4-FFF2-40B4-BE49-F238E27FC236}">
                <a16:creationId xmlns:a16="http://schemas.microsoft.com/office/drawing/2014/main" id="{9E31F91F-C7B3-46A5-9079-813BD187220A}"/>
              </a:ext>
            </a:extLst>
          </p:cNvPr>
          <p:cNvPicPr>
            <a:picLocks noGrp="1" noChangeAspect="1"/>
          </p:cNvPicPr>
          <p:nvPr>
            <p:ph idx="1"/>
          </p:nvPr>
        </p:nvPicPr>
        <p:blipFill>
          <a:blip r:embed="rId2"/>
          <a:stretch>
            <a:fillRect/>
          </a:stretch>
        </p:blipFill>
        <p:spPr>
          <a:xfrm>
            <a:off x="1915681" y="1882141"/>
            <a:ext cx="7886700" cy="4006346"/>
          </a:xfrm>
          <a:ln w="50800" cmpd="thinThick">
            <a:solidFill>
              <a:schemeClr val="tx1"/>
            </a:solidFill>
          </a:ln>
        </p:spPr>
      </p:pic>
      <p:sp>
        <p:nvSpPr>
          <p:cNvPr id="7" name="Oval 6" descr="Daily Attendance Circled on Screenshot">
            <a:extLst>
              <a:ext uri="{FF2B5EF4-FFF2-40B4-BE49-F238E27FC236}">
                <a16:creationId xmlns:a16="http://schemas.microsoft.com/office/drawing/2014/main" id="{A6A3FD3A-7927-42FB-AFC6-B4C042713416}"/>
              </a:ext>
            </a:extLst>
          </p:cNvPr>
          <p:cNvSpPr/>
          <p:nvPr/>
        </p:nvSpPr>
        <p:spPr>
          <a:xfrm>
            <a:off x="5822919" y="2376934"/>
            <a:ext cx="417251" cy="417251"/>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800" dirty="0"/>
          </a:p>
        </p:txBody>
      </p:sp>
    </p:spTree>
    <p:extLst>
      <p:ext uri="{BB962C8B-B14F-4D97-AF65-F5344CB8AC3E}">
        <p14:creationId xmlns:p14="http://schemas.microsoft.com/office/powerpoint/2010/main" val="36058151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604" y="523612"/>
            <a:ext cx="11097433" cy="1188720"/>
          </a:xfrm>
        </p:spPr>
        <p:txBody>
          <a:bodyPr/>
          <a:lstStyle/>
          <a:p>
            <a:pPr>
              <a:defRPr/>
            </a:pPr>
            <a:r>
              <a:rPr lang="en-US" dirty="0"/>
              <a:t>Entering Daily Attendance-Selecting a Day</a:t>
            </a:r>
          </a:p>
        </p:txBody>
      </p:sp>
      <p:sp>
        <p:nvSpPr>
          <p:cNvPr id="3" name="Content Placeholder 2"/>
          <p:cNvSpPr>
            <a:spLocks noGrp="1"/>
          </p:cNvSpPr>
          <p:nvPr>
            <p:ph idx="1"/>
          </p:nvPr>
        </p:nvSpPr>
        <p:spPr/>
        <p:txBody>
          <a:bodyPr rtlCol="0">
            <a:normAutofit/>
          </a:bodyPr>
          <a:lstStyle/>
          <a:p>
            <a:pPr marL="0" indent="0">
              <a:buNone/>
              <a:defRPr/>
            </a:pPr>
            <a:r>
              <a:rPr lang="en-US" dirty="0"/>
              <a:t>To enter attendance, click on a day (M,T,W,H,F). </a:t>
            </a:r>
          </a:p>
          <a:p>
            <a:pPr marL="0" indent="0" algn="ctr">
              <a:buNone/>
              <a:defRPr/>
            </a:pPr>
            <a:endParaRPr lang="en-US" dirty="0"/>
          </a:p>
        </p:txBody>
      </p:sp>
      <p:pic>
        <p:nvPicPr>
          <p:cNvPr id="5" name="Picture 4" descr="Entering Daily Attendance Screenshot">
            <a:extLst>
              <a:ext uri="{FF2B5EF4-FFF2-40B4-BE49-F238E27FC236}">
                <a16:creationId xmlns:a16="http://schemas.microsoft.com/office/drawing/2014/main" id="{D0ECCD3E-9D47-406C-9DF3-47FC11A40BCE}"/>
              </a:ext>
            </a:extLst>
          </p:cNvPr>
          <p:cNvPicPr>
            <a:picLocks noChangeAspect="1"/>
          </p:cNvPicPr>
          <p:nvPr/>
        </p:nvPicPr>
        <p:blipFill>
          <a:blip r:embed="rId2"/>
          <a:stretch>
            <a:fillRect/>
          </a:stretch>
        </p:blipFill>
        <p:spPr>
          <a:xfrm>
            <a:off x="3156612" y="2692478"/>
            <a:ext cx="5458474" cy="2864945"/>
          </a:xfrm>
          <a:prstGeom prst="rect">
            <a:avLst/>
          </a:prstGeom>
          <a:ln w="50800">
            <a:solidFill>
              <a:schemeClr val="tx1"/>
            </a:solidFill>
          </a:ln>
        </p:spPr>
      </p:pic>
    </p:spTree>
    <p:extLst>
      <p:ext uri="{BB962C8B-B14F-4D97-AF65-F5344CB8AC3E}">
        <p14:creationId xmlns:p14="http://schemas.microsoft.com/office/powerpoint/2010/main" val="36541495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Entering Daily Attendance-Attendance Code</a:t>
            </a:r>
          </a:p>
        </p:txBody>
      </p:sp>
      <p:sp>
        <p:nvSpPr>
          <p:cNvPr id="3" name="Content Placeholder 2"/>
          <p:cNvSpPr>
            <a:spLocks noGrp="1"/>
          </p:cNvSpPr>
          <p:nvPr>
            <p:ph idx="1"/>
          </p:nvPr>
        </p:nvSpPr>
        <p:spPr/>
        <p:txBody>
          <a:bodyPr rtlCol="0" anchor="ctr">
            <a:normAutofit/>
          </a:bodyPr>
          <a:lstStyle/>
          <a:p>
            <a:pPr marL="0" indent="0">
              <a:buNone/>
              <a:defRPr/>
            </a:pPr>
            <a:r>
              <a:rPr lang="en-US" sz="2100" dirty="0"/>
              <a:t>Populate the fields below on the "Daily Attendance" page, then submit the page:</a:t>
            </a:r>
          </a:p>
          <a:p>
            <a:pPr lvl="2">
              <a:buClr>
                <a:schemeClr val="accent3"/>
              </a:buClr>
              <a:defRPr/>
            </a:pPr>
            <a:r>
              <a:rPr lang="en-US" sz="2100" b="1" dirty="0"/>
              <a:t>Attendance Code </a:t>
            </a:r>
            <a:r>
              <a:rPr lang="en-US" sz="2100" dirty="0"/>
              <a:t>- Select the appropriate attendance code.</a:t>
            </a:r>
          </a:p>
          <a:p>
            <a:pPr lvl="2">
              <a:buClr>
                <a:schemeClr val="accent3"/>
              </a:buClr>
              <a:defRPr/>
            </a:pPr>
            <a:r>
              <a:rPr lang="en-US" sz="2100" b="1" dirty="0"/>
              <a:t>Comment </a:t>
            </a:r>
            <a:r>
              <a:rPr lang="en-US" sz="2100" dirty="0"/>
              <a:t>- Enter a comment.</a:t>
            </a:r>
          </a:p>
          <a:p>
            <a:pPr marL="0" indent="0">
              <a:buNone/>
              <a:defRPr/>
            </a:pPr>
            <a:endParaRPr lang="en-US" sz="2100" b="1" dirty="0"/>
          </a:p>
          <a:p>
            <a:pPr marL="0" indent="0">
              <a:buNone/>
              <a:defRPr/>
            </a:pPr>
            <a:r>
              <a:rPr lang="en-US" sz="2100" b="1" dirty="0"/>
              <a:t>Recommended:</a:t>
            </a:r>
            <a:r>
              <a:rPr lang="en-US" sz="2100" dirty="0"/>
              <a:t>  Enter attendance codes that would benefit from additional detailed information (such as On-Site Services, etc...)</a:t>
            </a:r>
          </a:p>
          <a:p>
            <a:pPr>
              <a:defRPr/>
            </a:pPr>
            <a:endParaRPr lang="en-US" sz="2100" dirty="0"/>
          </a:p>
        </p:txBody>
      </p:sp>
    </p:spTree>
    <p:extLst>
      <p:ext uri="{BB962C8B-B14F-4D97-AF65-F5344CB8AC3E}">
        <p14:creationId xmlns:p14="http://schemas.microsoft.com/office/powerpoint/2010/main" val="35976877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Entering Daily Attendance-Clock In/Clock Out/Time Comment</a:t>
            </a:r>
          </a:p>
        </p:txBody>
      </p:sp>
      <p:sp>
        <p:nvSpPr>
          <p:cNvPr id="3" name="Content Placeholder 2"/>
          <p:cNvSpPr>
            <a:spLocks noGrp="1"/>
          </p:cNvSpPr>
          <p:nvPr>
            <p:ph idx="1"/>
          </p:nvPr>
        </p:nvSpPr>
        <p:spPr>
          <a:xfrm>
            <a:off x="586595" y="1462405"/>
            <a:ext cx="10972800" cy="3976306"/>
          </a:xfrm>
        </p:spPr>
        <p:txBody>
          <a:bodyPr rtlCol="0" anchor="ctr">
            <a:normAutofit/>
          </a:bodyPr>
          <a:lstStyle/>
          <a:p>
            <a:pPr marL="480060" lvl="1">
              <a:buClr>
                <a:schemeClr val="accent1"/>
              </a:buClr>
              <a:defRPr/>
            </a:pPr>
            <a:r>
              <a:rPr lang="en-US" sz="2400" b="1" dirty="0"/>
              <a:t>Clock In:</a:t>
            </a:r>
            <a:r>
              <a:rPr lang="en-US" sz="2400" dirty="0"/>
              <a:t> Enter the time that the student arrived at school.</a:t>
            </a:r>
          </a:p>
          <a:p>
            <a:pPr marL="480060" lvl="1">
              <a:buClr>
                <a:schemeClr val="accent1"/>
              </a:buClr>
              <a:defRPr/>
            </a:pPr>
            <a:r>
              <a:rPr lang="en-US" sz="2400" b="1" dirty="0"/>
              <a:t>Clock Out:</a:t>
            </a:r>
            <a:r>
              <a:rPr lang="en-US" sz="2400" dirty="0"/>
              <a:t> Enter the time that the student left school.</a:t>
            </a:r>
            <a:endParaRPr lang="en-US" sz="2400" b="1" dirty="0"/>
          </a:p>
          <a:p>
            <a:pPr marL="480060" lvl="1">
              <a:buClr>
                <a:schemeClr val="accent1"/>
              </a:buClr>
              <a:defRPr/>
            </a:pPr>
            <a:r>
              <a:rPr lang="en-US" sz="2400" b="1" dirty="0"/>
              <a:t>Exclude from Total Time Calculation:</a:t>
            </a:r>
            <a:r>
              <a:rPr lang="en-US" sz="2400" dirty="0"/>
              <a:t> Mark the box to exclude this attendance record from affecting the time attendance calculation for the day (optional).</a:t>
            </a:r>
          </a:p>
          <a:p>
            <a:pPr marL="480060" lvl="1">
              <a:buClr>
                <a:schemeClr val="accent1"/>
              </a:buClr>
              <a:defRPr/>
            </a:pPr>
            <a:r>
              <a:rPr lang="en-US" sz="2400" b="1" dirty="0"/>
              <a:t>Time Comment:</a:t>
            </a:r>
            <a:r>
              <a:rPr lang="en-US" sz="2400" dirty="0"/>
              <a:t> Enter a time comment if above is checked (optional).</a:t>
            </a:r>
          </a:p>
          <a:p>
            <a:pPr marL="480060" lvl="1">
              <a:defRPr/>
            </a:pPr>
            <a:endParaRPr lang="en-US" sz="2100" dirty="0"/>
          </a:p>
        </p:txBody>
      </p:sp>
    </p:spTree>
    <p:extLst>
      <p:ext uri="{BB962C8B-B14F-4D97-AF65-F5344CB8AC3E}">
        <p14:creationId xmlns:p14="http://schemas.microsoft.com/office/powerpoint/2010/main" val="41987980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BBB2A5B4-A7D3-BA5F-7245-B24012BADA51}"/>
              </a:ext>
            </a:extLst>
          </p:cNvPr>
          <p:cNvPicPr>
            <a:picLocks noGrp="1" noChangeAspect="1"/>
          </p:cNvPicPr>
          <p:nvPr>
            <p:ph idx="1"/>
          </p:nvPr>
        </p:nvPicPr>
        <p:blipFill>
          <a:blip r:embed="rId2"/>
          <a:stretch>
            <a:fillRect/>
          </a:stretch>
        </p:blipFill>
        <p:spPr>
          <a:xfrm>
            <a:off x="681643" y="1546168"/>
            <a:ext cx="10291156" cy="4305992"/>
          </a:xfrm>
        </p:spPr>
      </p:pic>
      <p:sp>
        <p:nvSpPr>
          <p:cNvPr id="2" name="Title 1"/>
          <p:cNvSpPr>
            <a:spLocks noGrp="1"/>
          </p:cNvSpPr>
          <p:nvPr>
            <p:ph type="title"/>
          </p:nvPr>
        </p:nvSpPr>
        <p:spPr>
          <a:xfrm>
            <a:off x="457200" y="325501"/>
            <a:ext cx="9582149" cy="828597"/>
          </a:xfrm>
        </p:spPr>
        <p:txBody>
          <a:bodyPr>
            <a:normAutofit fontScale="90000"/>
          </a:bodyPr>
          <a:lstStyle/>
          <a:p>
            <a:pPr>
              <a:defRPr/>
            </a:pPr>
            <a:r>
              <a:rPr lang="en-US" dirty="0">
                <a:solidFill>
                  <a:schemeClr val="tx1"/>
                </a:solidFill>
              </a:rPr>
              <a:t>Entering Daily Attendance-Clock In/Clock Out  </a:t>
            </a:r>
          </a:p>
        </p:txBody>
      </p:sp>
      <p:sp>
        <p:nvSpPr>
          <p:cNvPr id="3" name="Oval 2" descr="PowerSchool Screen shot of New Daily Attendance."/>
          <p:cNvSpPr/>
          <p:nvPr/>
        </p:nvSpPr>
        <p:spPr>
          <a:xfrm>
            <a:off x="3826625" y="3379035"/>
            <a:ext cx="4538749" cy="5944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Tree>
    <p:extLst>
      <p:ext uri="{BB962C8B-B14F-4D97-AF65-F5344CB8AC3E}">
        <p14:creationId xmlns:p14="http://schemas.microsoft.com/office/powerpoint/2010/main" val="1498402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20610" y="457200"/>
            <a:ext cx="4114800" cy="1600200"/>
          </a:xfrm>
        </p:spPr>
        <p:txBody>
          <a:bodyPr vert="horz" lIns="91440" tIns="45720" rIns="91440" bIns="45720" rtlCol="0" anchor="b">
            <a:noAutofit/>
          </a:bodyPr>
          <a:lstStyle/>
          <a:p>
            <a:r>
              <a:rPr lang="en-US" sz="4000" b="1" i="1" kern="1200" dirty="0">
                <a:latin typeface="Rockwell" panose="02060603020205020403" pitchFamily="18" charset="0"/>
                <a:ea typeface="+mj-ea"/>
                <a:cs typeface="+mj-cs"/>
              </a:rPr>
              <a:t>Chronic Absenteeism Data 2021-22</a:t>
            </a:r>
          </a:p>
        </p:txBody>
      </p:sp>
      <p:sp>
        <p:nvSpPr>
          <p:cNvPr id="2" name="TextBox 1">
            <a:extLst>
              <a:ext uri="{FF2B5EF4-FFF2-40B4-BE49-F238E27FC236}">
                <a16:creationId xmlns:a16="http://schemas.microsoft.com/office/drawing/2014/main" id="{CD0666DB-8919-45EB-88B3-B2F9931C67BD}"/>
              </a:ext>
            </a:extLst>
          </p:cNvPr>
          <p:cNvSpPr txBox="1"/>
          <p:nvPr/>
        </p:nvSpPr>
        <p:spPr>
          <a:xfrm>
            <a:off x="520611" y="2057400"/>
            <a:ext cx="4114799" cy="3549770"/>
          </a:xfrm>
          <a:prstGeom prst="rect">
            <a:avLst/>
          </a:prstGeom>
        </p:spPr>
        <p:txBody>
          <a:bodyPr vert="horz" lIns="91440" tIns="45720" rIns="91440" bIns="45720" rtlCol="0">
            <a:normAutofit/>
          </a:bodyPr>
          <a:lstStyle/>
          <a:p>
            <a:pPr>
              <a:lnSpc>
                <a:spcPct val="90000"/>
              </a:lnSpc>
              <a:spcBef>
                <a:spcPts val="1000"/>
              </a:spcBef>
            </a:pPr>
            <a:endParaRPr lang="en-US" sz="2000" kern="1200" dirty="0">
              <a:latin typeface="Trebuchet MS" panose="020B0603020202020204" pitchFamily="34" charset="0"/>
              <a:ea typeface="+mn-ea"/>
              <a:cs typeface="+mn-cs"/>
            </a:endParaRPr>
          </a:p>
        </p:txBody>
      </p:sp>
      <p:graphicFrame>
        <p:nvGraphicFramePr>
          <p:cNvPr id="6" name="Content Placeholder 5">
            <a:extLst>
              <a:ext uri="{FF2B5EF4-FFF2-40B4-BE49-F238E27FC236}">
                <a16:creationId xmlns:a16="http://schemas.microsoft.com/office/drawing/2014/main" id="{F9B2A074-776B-564F-B22B-97CD6E54F355}"/>
              </a:ext>
            </a:extLst>
          </p:cNvPr>
          <p:cNvGraphicFramePr>
            <a:graphicFrameLocks noGrp="1"/>
          </p:cNvGraphicFramePr>
          <p:nvPr>
            <p:ph idx="1"/>
            <p:extLst>
              <p:ext uri="{D42A27DB-BD31-4B8C-83A1-F6EECF244321}">
                <p14:modId xmlns:p14="http://schemas.microsoft.com/office/powerpoint/2010/main" val="3088281753"/>
              </p:ext>
            </p:extLst>
          </p:nvPr>
        </p:nvGraphicFramePr>
        <p:xfrm>
          <a:off x="4635411" y="457200"/>
          <a:ext cx="7556590" cy="51498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868489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br>
              <a:rPr lang="en-US" sz="2700" dirty="0"/>
            </a:br>
            <a:r>
              <a:rPr lang="en-US" dirty="0"/>
              <a:t>Daily Attendance Scenarios-Entire Day</a:t>
            </a:r>
            <a:br>
              <a:rPr lang="en-US" sz="2700" dirty="0"/>
            </a:br>
            <a:endParaRPr lang="en-US" sz="2700" dirty="0"/>
          </a:p>
        </p:txBody>
      </p:sp>
      <p:sp>
        <p:nvSpPr>
          <p:cNvPr id="3" name="Content Placeholder 2"/>
          <p:cNvSpPr>
            <a:spLocks noGrp="1"/>
          </p:cNvSpPr>
          <p:nvPr>
            <p:ph idx="1"/>
          </p:nvPr>
        </p:nvSpPr>
        <p:spPr/>
        <p:txBody>
          <a:bodyPr rtlCol="0" anchor="ctr">
            <a:normAutofit/>
          </a:bodyPr>
          <a:lstStyle/>
          <a:p>
            <a:pPr marL="0" indent="0">
              <a:buNone/>
              <a:defRPr/>
            </a:pPr>
            <a:r>
              <a:rPr lang="en-US" sz="2000" b="1" dirty="0"/>
              <a:t>Scenario 1:</a:t>
            </a:r>
            <a:r>
              <a:rPr lang="en-US" sz="2000" dirty="0"/>
              <a:t> Entering an attendance for a student that has been absent for the entire day.</a:t>
            </a:r>
          </a:p>
          <a:p>
            <a:pPr marL="0" indent="0">
              <a:buNone/>
              <a:defRPr/>
            </a:pPr>
            <a:endParaRPr lang="en-US" sz="2000" b="1" dirty="0"/>
          </a:p>
          <a:p>
            <a:pPr marL="385763" indent="-385763">
              <a:buFont typeface="+mj-lt"/>
              <a:buAutoNum type="arabicPeriod"/>
              <a:defRPr/>
            </a:pPr>
            <a:r>
              <a:rPr lang="en-US" sz="2000" dirty="0"/>
              <a:t>Find and select the student.</a:t>
            </a:r>
          </a:p>
          <a:p>
            <a:pPr marL="385763" indent="-385763">
              <a:buFont typeface="+mj-lt"/>
              <a:buAutoNum type="arabicPeriod"/>
              <a:defRPr/>
            </a:pPr>
            <a:r>
              <a:rPr lang="en-US" sz="2000" dirty="0"/>
              <a:t>Click on the </a:t>
            </a:r>
            <a:r>
              <a:rPr lang="en-US" sz="2000" b="1" dirty="0"/>
              <a:t>Attendance</a:t>
            </a:r>
            <a:r>
              <a:rPr lang="en-US" sz="2000" dirty="0"/>
              <a:t> page of the selected student.</a:t>
            </a:r>
          </a:p>
          <a:p>
            <a:pPr marL="385763" indent="-385763">
              <a:buFont typeface="+mj-lt"/>
              <a:buAutoNum type="arabicPeriod"/>
              <a:defRPr/>
            </a:pPr>
            <a:r>
              <a:rPr lang="en-US" sz="2000" dirty="0"/>
              <a:t>On the Daily page for the Date, you need to enter an attendance code, click on the character (M,T,W,H,F) of the day.</a:t>
            </a:r>
          </a:p>
          <a:p>
            <a:pPr marL="385763" indent="-385763">
              <a:buFont typeface="+mj-lt"/>
              <a:buAutoNum type="arabicPeriod"/>
              <a:defRPr/>
            </a:pPr>
            <a:r>
              <a:rPr lang="en-US" sz="2000" dirty="0"/>
              <a:t>Select the appropriate </a:t>
            </a:r>
            <a:r>
              <a:rPr lang="en-US" sz="2000" b="1" dirty="0"/>
              <a:t>Attendance Code</a:t>
            </a:r>
            <a:r>
              <a:rPr lang="en-US" sz="2000" dirty="0"/>
              <a:t> from the drop down.</a:t>
            </a:r>
          </a:p>
          <a:p>
            <a:pPr marL="385763" indent="-385763">
              <a:buFont typeface="+mj-lt"/>
              <a:buAutoNum type="arabicPeriod"/>
              <a:defRPr/>
            </a:pPr>
            <a:r>
              <a:rPr lang="en-US" sz="2000" dirty="0"/>
              <a:t>Leave </a:t>
            </a:r>
            <a:r>
              <a:rPr lang="en-US" sz="2000" b="1" dirty="0"/>
              <a:t>Clock In </a:t>
            </a:r>
            <a:r>
              <a:rPr lang="en-US" sz="2000" dirty="0"/>
              <a:t>and </a:t>
            </a:r>
            <a:r>
              <a:rPr lang="en-US" sz="2000" b="1" dirty="0"/>
              <a:t>Clock Out </a:t>
            </a:r>
            <a:r>
              <a:rPr lang="en-US" sz="2000" dirty="0"/>
              <a:t>blank.</a:t>
            </a:r>
          </a:p>
          <a:p>
            <a:pPr marL="385763" indent="-385763">
              <a:buFont typeface="+mj-lt"/>
              <a:buAutoNum type="arabicPeriod"/>
              <a:defRPr/>
            </a:pPr>
            <a:r>
              <a:rPr lang="en-US" sz="2000" dirty="0"/>
              <a:t>Click </a:t>
            </a:r>
            <a:r>
              <a:rPr lang="en-US" sz="2000" b="1" dirty="0"/>
              <a:t>Submit</a:t>
            </a:r>
            <a:r>
              <a:rPr lang="en-US" sz="2000" dirty="0"/>
              <a:t> to save.</a:t>
            </a:r>
          </a:p>
          <a:p>
            <a:pPr marL="0" indent="0">
              <a:buNone/>
              <a:defRPr/>
            </a:pPr>
            <a:endParaRPr lang="en-US" sz="1800" b="1" dirty="0"/>
          </a:p>
        </p:txBody>
      </p:sp>
    </p:spTree>
    <p:extLst>
      <p:ext uri="{BB962C8B-B14F-4D97-AF65-F5344CB8AC3E}">
        <p14:creationId xmlns:p14="http://schemas.microsoft.com/office/powerpoint/2010/main" val="40565018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595" y="365125"/>
            <a:ext cx="10972800" cy="1097280"/>
          </a:xfrm>
        </p:spPr>
        <p:txBody>
          <a:bodyPr anchor="ctr">
            <a:normAutofit/>
          </a:bodyPr>
          <a:lstStyle/>
          <a:p>
            <a:pPr>
              <a:defRPr/>
            </a:pPr>
            <a:br>
              <a:rPr lang="en-US" sz="2200" dirty="0"/>
            </a:br>
            <a:r>
              <a:rPr lang="en-US" sz="2200" dirty="0"/>
              <a:t>Daily Attendance Scenarios Screenshot</a:t>
            </a:r>
            <a:br>
              <a:rPr lang="en-US" sz="2200" dirty="0"/>
            </a:br>
            <a:endParaRPr lang="en-US" sz="2200" dirty="0"/>
          </a:p>
        </p:txBody>
      </p:sp>
      <p:pic>
        <p:nvPicPr>
          <p:cNvPr id="5" name="Picture 4">
            <a:extLst>
              <a:ext uri="{FF2B5EF4-FFF2-40B4-BE49-F238E27FC236}">
                <a16:creationId xmlns:a16="http://schemas.microsoft.com/office/drawing/2014/main" id="{5F400C6A-4FFB-8EB4-9E37-64B04611986E}"/>
              </a:ext>
            </a:extLst>
          </p:cNvPr>
          <p:cNvPicPr>
            <a:picLocks noChangeAspect="1"/>
          </p:cNvPicPr>
          <p:nvPr/>
        </p:nvPicPr>
        <p:blipFill>
          <a:blip r:embed="rId2"/>
          <a:stretch>
            <a:fillRect/>
          </a:stretch>
        </p:blipFill>
        <p:spPr>
          <a:xfrm>
            <a:off x="1554466" y="1462405"/>
            <a:ext cx="9037059" cy="4179270"/>
          </a:xfrm>
          <a:prstGeom prst="rect">
            <a:avLst/>
          </a:prstGeom>
          <a:noFill/>
        </p:spPr>
      </p:pic>
    </p:spTree>
    <p:extLst>
      <p:ext uri="{BB962C8B-B14F-4D97-AF65-F5344CB8AC3E}">
        <p14:creationId xmlns:p14="http://schemas.microsoft.com/office/powerpoint/2010/main" val="41319914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br>
              <a:rPr lang="en-US" sz="2700" dirty="0"/>
            </a:br>
            <a:r>
              <a:rPr lang="en-US" sz="4400" dirty="0"/>
              <a:t>Daily Attendance Scenarios</a:t>
            </a:r>
            <a:br>
              <a:rPr lang="en-US" sz="2700" dirty="0">
                <a:solidFill>
                  <a:srgbClr val="FFFFFF"/>
                </a:solidFill>
              </a:rPr>
            </a:br>
            <a:endParaRPr lang="en-US" sz="2700" dirty="0">
              <a:solidFill>
                <a:srgbClr val="FFFFFF"/>
              </a:solidFill>
            </a:endParaRPr>
          </a:p>
        </p:txBody>
      </p:sp>
      <p:sp>
        <p:nvSpPr>
          <p:cNvPr id="3" name="Content Placeholder 2" descr="A zero (0) will display above the Attendance Code when an absence Attendance Code is selected.&#10;"/>
          <p:cNvSpPr>
            <a:spLocks noGrp="1"/>
          </p:cNvSpPr>
          <p:nvPr>
            <p:ph idx="1"/>
          </p:nvPr>
        </p:nvSpPr>
        <p:spPr>
          <a:xfrm>
            <a:off x="586596" y="1665369"/>
            <a:ext cx="10972800" cy="1097280"/>
          </a:xfrm>
        </p:spPr>
        <p:txBody>
          <a:bodyPr rtlCol="0" anchor="ctr">
            <a:normAutofit/>
          </a:bodyPr>
          <a:lstStyle/>
          <a:p>
            <a:pPr marL="0" indent="0">
              <a:buNone/>
              <a:defRPr/>
            </a:pPr>
            <a:r>
              <a:rPr lang="en-US" sz="2100" dirty="0"/>
              <a:t>A zero (0) will display above the Attendance Code when an absence Attendance Code is selected.</a:t>
            </a:r>
          </a:p>
          <a:p>
            <a:pPr marL="0" indent="0">
              <a:buNone/>
              <a:defRPr/>
            </a:pPr>
            <a:endParaRPr lang="en-US" sz="2100" dirty="0"/>
          </a:p>
        </p:txBody>
      </p:sp>
      <p:pic>
        <p:nvPicPr>
          <p:cNvPr id="5" name="Picture 4">
            <a:extLst>
              <a:ext uri="{FF2B5EF4-FFF2-40B4-BE49-F238E27FC236}">
                <a16:creationId xmlns:a16="http://schemas.microsoft.com/office/drawing/2014/main" id="{7F96F633-5BCE-BDF3-95DC-E010880E4D13}"/>
              </a:ext>
            </a:extLst>
          </p:cNvPr>
          <p:cNvPicPr>
            <a:picLocks noChangeAspect="1"/>
          </p:cNvPicPr>
          <p:nvPr/>
        </p:nvPicPr>
        <p:blipFill>
          <a:blip r:embed="rId3"/>
          <a:stretch>
            <a:fillRect/>
          </a:stretch>
        </p:blipFill>
        <p:spPr>
          <a:xfrm>
            <a:off x="4030579" y="2928937"/>
            <a:ext cx="2798846" cy="2352926"/>
          </a:xfrm>
          <a:prstGeom prst="rect">
            <a:avLst/>
          </a:prstGeom>
        </p:spPr>
      </p:pic>
      <p:cxnSp>
        <p:nvCxnSpPr>
          <p:cNvPr id="10" name="Straight Arrow Connector 9" descr="Arrow pointing to Zero minutes">
            <a:extLst>
              <a:ext uri="{FF2B5EF4-FFF2-40B4-BE49-F238E27FC236}">
                <a16:creationId xmlns:a16="http://schemas.microsoft.com/office/drawing/2014/main" id="{D83574D2-E24A-4B9A-9FFE-8BB455DB216B}"/>
              </a:ext>
            </a:extLst>
          </p:cNvPr>
          <p:cNvCxnSpPr>
            <a:cxnSpLocks/>
          </p:cNvCxnSpPr>
          <p:nvPr/>
        </p:nvCxnSpPr>
        <p:spPr>
          <a:xfrm flipH="1">
            <a:off x="5004955" y="3595902"/>
            <a:ext cx="1429304" cy="1018996"/>
          </a:xfrm>
          <a:prstGeom prst="straightConnector1">
            <a:avLst/>
          </a:prstGeom>
          <a:ln w="57150" cmpd="sng">
            <a:solidFill>
              <a:srgbClr val="C0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905652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br>
              <a:rPr lang="en-US" dirty="0"/>
            </a:br>
            <a:r>
              <a:rPr lang="en-US" dirty="0"/>
              <a:t>Daily Attendance Scenarios Instructions</a:t>
            </a:r>
            <a:br>
              <a:rPr lang="en-US" dirty="0">
                <a:solidFill>
                  <a:srgbClr val="FFFFFF"/>
                </a:solidFill>
              </a:rPr>
            </a:br>
            <a:endParaRPr lang="en-US" dirty="0">
              <a:solidFill>
                <a:srgbClr val="FFFFFF"/>
              </a:solidFill>
            </a:endParaRPr>
          </a:p>
        </p:txBody>
      </p:sp>
      <p:sp>
        <p:nvSpPr>
          <p:cNvPr id="3" name="Content Placeholder 2"/>
          <p:cNvSpPr>
            <a:spLocks noGrp="1"/>
          </p:cNvSpPr>
          <p:nvPr>
            <p:ph idx="1"/>
          </p:nvPr>
        </p:nvSpPr>
        <p:spPr/>
        <p:txBody>
          <a:bodyPr rtlCol="0" anchor="ctr">
            <a:normAutofit/>
          </a:bodyPr>
          <a:lstStyle/>
          <a:p>
            <a:pPr marL="385763" indent="-385763">
              <a:buFont typeface="+mj-lt"/>
              <a:buAutoNum type="arabicPeriod" startAt="4"/>
              <a:defRPr/>
            </a:pPr>
            <a:r>
              <a:rPr lang="en-US" sz="2100" dirty="0"/>
              <a:t>Select the appropriate </a:t>
            </a:r>
            <a:r>
              <a:rPr lang="en-US" sz="2100" b="1" dirty="0"/>
              <a:t>Attendance Code</a:t>
            </a:r>
            <a:r>
              <a:rPr lang="en-US" sz="2100" dirty="0"/>
              <a:t> from the drop down.</a:t>
            </a:r>
          </a:p>
          <a:p>
            <a:pPr marL="385763" indent="-385763">
              <a:buFont typeface="+mj-lt"/>
              <a:buAutoNum type="arabicPeriod" startAt="4"/>
              <a:defRPr/>
            </a:pPr>
            <a:r>
              <a:rPr lang="en-US" sz="2100" dirty="0"/>
              <a:t>Enter the </a:t>
            </a:r>
            <a:r>
              <a:rPr lang="en-US" sz="2100" b="1" dirty="0"/>
              <a:t>Clock In</a:t>
            </a:r>
            <a:r>
              <a:rPr lang="en-US" sz="2100" dirty="0"/>
              <a:t> for when the student arrived at school.</a:t>
            </a:r>
          </a:p>
          <a:p>
            <a:pPr marL="385763" indent="-385763">
              <a:buFont typeface="+mj-lt"/>
              <a:buAutoNum type="arabicPeriod" startAt="4"/>
              <a:defRPr/>
            </a:pPr>
            <a:r>
              <a:rPr lang="en-US" sz="2100" dirty="0"/>
              <a:t>Then enter the </a:t>
            </a:r>
            <a:r>
              <a:rPr lang="en-US" sz="2100" b="1" dirty="0"/>
              <a:t>Clock Out</a:t>
            </a:r>
            <a:r>
              <a:rPr lang="en-US" sz="2100" dirty="0"/>
              <a:t> for when the student left school.</a:t>
            </a:r>
          </a:p>
          <a:p>
            <a:pPr marL="385763" indent="-385763">
              <a:buFont typeface="+mj-lt"/>
              <a:buAutoNum type="arabicPeriod" startAt="4"/>
              <a:defRPr/>
            </a:pPr>
            <a:r>
              <a:rPr lang="en-US" sz="2100" dirty="0"/>
              <a:t>Click </a:t>
            </a:r>
            <a:r>
              <a:rPr lang="en-US" sz="2100" b="1" dirty="0"/>
              <a:t>Submit</a:t>
            </a:r>
            <a:r>
              <a:rPr lang="en-US" sz="2100" dirty="0"/>
              <a:t> to save.</a:t>
            </a:r>
          </a:p>
          <a:p>
            <a:pPr marL="0" indent="0">
              <a:buNone/>
              <a:defRPr/>
            </a:pPr>
            <a:endParaRPr lang="en-US" sz="2100" dirty="0"/>
          </a:p>
        </p:txBody>
      </p:sp>
    </p:spTree>
    <p:extLst>
      <p:ext uri="{BB962C8B-B14F-4D97-AF65-F5344CB8AC3E}">
        <p14:creationId xmlns:p14="http://schemas.microsoft.com/office/powerpoint/2010/main" val="3992197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80FD2F7A-6970-E51B-6047-A462CF871424}"/>
              </a:ext>
            </a:extLst>
          </p:cNvPr>
          <p:cNvPicPr>
            <a:picLocks noGrp="1" noChangeAspect="1"/>
          </p:cNvPicPr>
          <p:nvPr>
            <p:ph idx="1"/>
          </p:nvPr>
        </p:nvPicPr>
        <p:blipFill>
          <a:blip r:embed="rId3"/>
          <a:stretch>
            <a:fillRect/>
          </a:stretch>
        </p:blipFill>
        <p:spPr>
          <a:xfrm>
            <a:off x="1010681" y="1617162"/>
            <a:ext cx="9524610" cy="3976687"/>
          </a:xfrm>
        </p:spPr>
      </p:pic>
      <p:sp>
        <p:nvSpPr>
          <p:cNvPr id="2" name="Title 1" descr="Daily Attendance Scenarios Screenshot"/>
          <p:cNvSpPr>
            <a:spLocks noGrp="1"/>
          </p:cNvSpPr>
          <p:nvPr>
            <p:ph type="title"/>
          </p:nvPr>
        </p:nvSpPr>
        <p:spPr>
          <a:xfrm>
            <a:off x="585788" y="476593"/>
            <a:ext cx="11248860" cy="908325"/>
          </a:xfrm>
        </p:spPr>
        <p:txBody>
          <a:bodyPr>
            <a:normAutofit fontScale="90000"/>
          </a:bodyPr>
          <a:lstStyle/>
          <a:p>
            <a:pPr>
              <a:defRPr/>
            </a:pPr>
            <a:br>
              <a:rPr lang="en-US" dirty="0">
                <a:solidFill>
                  <a:schemeClr val="accent1">
                    <a:lumMod val="75000"/>
                  </a:schemeClr>
                </a:solidFill>
              </a:rPr>
            </a:br>
            <a:r>
              <a:rPr lang="en-US" sz="4400" dirty="0"/>
              <a:t>New</a:t>
            </a:r>
            <a:r>
              <a:rPr lang="en-US" dirty="0"/>
              <a:t> </a:t>
            </a:r>
            <a:r>
              <a:rPr lang="en-US" sz="4400" dirty="0"/>
              <a:t>Daily Attendance Scenarios Screenshot</a:t>
            </a:r>
            <a:br>
              <a:rPr lang="en-US" dirty="0">
                <a:solidFill>
                  <a:schemeClr val="accent1">
                    <a:lumMod val="75000"/>
                  </a:schemeClr>
                </a:solidFill>
              </a:rPr>
            </a:br>
            <a:endParaRPr lang="en-US" dirty="0">
              <a:solidFill>
                <a:schemeClr val="accent1">
                  <a:lumMod val="75000"/>
                </a:schemeClr>
              </a:solidFill>
            </a:endParaRPr>
          </a:p>
        </p:txBody>
      </p:sp>
      <p:sp>
        <p:nvSpPr>
          <p:cNvPr id="3" name="Rectangle 2" descr="Clock in and Clock out selected.&#10;">
            <a:extLst>
              <a:ext uri="{FF2B5EF4-FFF2-40B4-BE49-F238E27FC236}">
                <a16:creationId xmlns:a16="http://schemas.microsoft.com/office/drawing/2014/main" id="{74C1D171-D3BC-474F-A61D-8E3B3D9457B3}"/>
              </a:ext>
            </a:extLst>
          </p:cNvPr>
          <p:cNvSpPr/>
          <p:nvPr/>
        </p:nvSpPr>
        <p:spPr>
          <a:xfrm>
            <a:off x="4129596" y="3429000"/>
            <a:ext cx="3932808" cy="614362"/>
          </a:xfrm>
          <a:prstGeom prst="rect">
            <a:avLst/>
          </a:prstGeom>
          <a:noFill/>
          <a:ln w="5715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800" dirty="0"/>
          </a:p>
        </p:txBody>
      </p:sp>
    </p:spTree>
    <p:extLst>
      <p:ext uri="{BB962C8B-B14F-4D97-AF65-F5344CB8AC3E}">
        <p14:creationId xmlns:p14="http://schemas.microsoft.com/office/powerpoint/2010/main" val="9640196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br>
              <a:rPr lang="en-US" sz="2700" dirty="0"/>
            </a:br>
            <a:r>
              <a:rPr lang="en-US" dirty="0"/>
              <a:t>Daily Attendance Scenarios(cont.)</a:t>
            </a:r>
            <a:br>
              <a:rPr lang="en-US" sz="2700" dirty="0"/>
            </a:br>
            <a:endParaRPr lang="en-US" sz="2700" dirty="0"/>
          </a:p>
        </p:txBody>
      </p:sp>
      <p:sp>
        <p:nvSpPr>
          <p:cNvPr id="3" name="Content Placeholder 2" descr="Screenshot Clock In and Clock Out, the Attendance Code will display with  zero (0) minutes above the attendance code.&#10;"/>
          <p:cNvSpPr>
            <a:spLocks noGrp="1"/>
          </p:cNvSpPr>
          <p:nvPr>
            <p:ph idx="1"/>
          </p:nvPr>
        </p:nvSpPr>
        <p:spPr/>
        <p:txBody>
          <a:bodyPr rtlCol="0">
            <a:normAutofit/>
          </a:bodyPr>
          <a:lstStyle/>
          <a:p>
            <a:pPr>
              <a:defRPr/>
            </a:pPr>
            <a:r>
              <a:rPr lang="en-US" sz="2100" dirty="0"/>
              <a:t>When you enter a </a:t>
            </a:r>
            <a:r>
              <a:rPr lang="en-US" sz="2100" b="1" dirty="0"/>
              <a:t>Clock In </a:t>
            </a:r>
            <a:r>
              <a:rPr lang="en-US" sz="2100" dirty="0"/>
              <a:t>and </a:t>
            </a:r>
            <a:r>
              <a:rPr lang="en-US" sz="2100" b="1" dirty="0"/>
              <a:t>Clock Out, </a:t>
            </a:r>
            <a:r>
              <a:rPr lang="en-US" sz="2100" dirty="0"/>
              <a:t>the Attendance Code will display with  zero (0) minutes above the attendance code.</a:t>
            </a:r>
          </a:p>
          <a:p>
            <a:pPr>
              <a:defRPr/>
            </a:pPr>
            <a:r>
              <a:rPr lang="en-US" sz="2100" dirty="0"/>
              <a:t>The Clock out that was entered will display below.</a:t>
            </a:r>
          </a:p>
          <a:p>
            <a:pPr marL="0" indent="0">
              <a:buNone/>
              <a:defRPr/>
            </a:pPr>
            <a:endParaRPr lang="en-US" sz="2100" dirty="0"/>
          </a:p>
          <a:p>
            <a:pPr>
              <a:defRPr/>
            </a:pPr>
            <a:endParaRPr lang="en-US" sz="2100" dirty="0"/>
          </a:p>
        </p:txBody>
      </p:sp>
      <p:pic>
        <p:nvPicPr>
          <p:cNvPr id="5" name="Picture 4">
            <a:extLst>
              <a:ext uri="{FF2B5EF4-FFF2-40B4-BE49-F238E27FC236}">
                <a16:creationId xmlns:a16="http://schemas.microsoft.com/office/drawing/2014/main" id="{996FDF12-DCFD-C73A-C562-0C8DBB9782EE}"/>
              </a:ext>
            </a:extLst>
          </p:cNvPr>
          <p:cNvPicPr>
            <a:picLocks noChangeAspect="1"/>
          </p:cNvPicPr>
          <p:nvPr/>
        </p:nvPicPr>
        <p:blipFill>
          <a:blip r:embed="rId3"/>
          <a:stretch>
            <a:fillRect/>
          </a:stretch>
        </p:blipFill>
        <p:spPr>
          <a:xfrm>
            <a:off x="4438900" y="2887580"/>
            <a:ext cx="2370973" cy="2656776"/>
          </a:xfrm>
          <a:prstGeom prst="rect">
            <a:avLst/>
          </a:prstGeom>
        </p:spPr>
      </p:pic>
    </p:spTree>
    <p:extLst>
      <p:ext uri="{BB962C8B-B14F-4D97-AF65-F5344CB8AC3E}">
        <p14:creationId xmlns:p14="http://schemas.microsoft.com/office/powerpoint/2010/main" val="9167683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09046E-CAB4-F878-0FFE-A395B9AD3D54}"/>
              </a:ext>
            </a:extLst>
          </p:cNvPr>
          <p:cNvPicPr>
            <a:picLocks noChangeAspect="1"/>
          </p:cNvPicPr>
          <p:nvPr/>
        </p:nvPicPr>
        <p:blipFill>
          <a:blip r:embed="rId2"/>
          <a:stretch>
            <a:fillRect/>
          </a:stretch>
        </p:blipFill>
        <p:spPr>
          <a:xfrm>
            <a:off x="6553200" y="1896644"/>
            <a:ext cx="3216443" cy="3479482"/>
          </a:xfrm>
          <a:prstGeom prst="rect">
            <a:avLst/>
          </a:prstGeom>
        </p:spPr>
      </p:pic>
      <p:sp>
        <p:nvSpPr>
          <p:cNvPr id="2" name="Title 1"/>
          <p:cNvSpPr>
            <a:spLocks noGrp="1"/>
          </p:cNvSpPr>
          <p:nvPr>
            <p:ph type="title"/>
          </p:nvPr>
        </p:nvSpPr>
        <p:spPr>
          <a:xfrm>
            <a:off x="385762" y="399496"/>
            <a:ext cx="10544175" cy="843379"/>
          </a:xfrm>
        </p:spPr>
        <p:txBody>
          <a:bodyPr anchor="ctr">
            <a:normAutofit fontScale="90000"/>
          </a:bodyPr>
          <a:lstStyle/>
          <a:p>
            <a:pPr>
              <a:lnSpc>
                <a:spcPct val="90000"/>
              </a:lnSpc>
              <a:defRPr/>
            </a:pPr>
            <a:br>
              <a:rPr lang="en-US" sz="2400" dirty="0"/>
            </a:br>
            <a:r>
              <a:rPr lang="en-US" sz="4400" dirty="0"/>
              <a:t>Daily Attendance Scenarios Verify Minutes</a:t>
            </a:r>
            <a:br>
              <a:rPr lang="en-US" sz="2400" dirty="0"/>
            </a:br>
            <a:endParaRPr lang="en-US" sz="2400" dirty="0"/>
          </a:p>
        </p:txBody>
      </p:sp>
      <p:sp>
        <p:nvSpPr>
          <p:cNvPr id="69635" name="Content Placeholder 2"/>
          <p:cNvSpPr>
            <a:spLocks noGrp="1"/>
          </p:cNvSpPr>
          <p:nvPr>
            <p:ph sz="half" idx="1"/>
          </p:nvPr>
        </p:nvSpPr>
        <p:spPr>
          <a:xfrm>
            <a:off x="671513" y="1765607"/>
            <a:ext cx="4314825" cy="3479483"/>
          </a:xfrm>
        </p:spPr>
        <p:txBody>
          <a:bodyPr>
            <a:normAutofit/>
          </a:bodyPr>
          <a:lstStyle/>
          <a:p>
            <a:pPr marL="0" indent="0">
              <a:buNone/>
            </a:pPr>
            <a:r>
              <a:rPr lang="en-US" altLang="en-US" dirty="0"/>
              <a:t>To verify how many minutes were calculated for that day click on the day.</a:t>
            </a:r>
          </a:p>
          <a:p>
            <a:pPr marL="0" indent="0">
              <a:buNone/>
            </a:pPr>
            <a:endParaRPr lang="en-US" altLang="en-US" dirty="0"/>
          </a:p>
          <a:p>
            <a:pPr marL="0" indent="0">
              <a:buNone/>
            </a:pPr>
            <a:endParaRPr lang="en-US" altLang="en-US" dirty="0"/>
          </a:p>
          <a:p>
            <a:pPr marL="0" indent="0">
              <a:buNone/>
            </a:pPr>
            <a:endParaRPr lang="en-US" altLang="en-US" dirty="0"/>
          </a:p>
        </p:txBody>
      </p:sp>
      <p:sp>
        <p:nvSpPr>
          <p:cNvPr id="72" name="Slide Number Placeholder 4">
            <a:extLst>
              <a:ext uri="{FF2B5EF4-FFF2-40B4-BE49-F238E27FC236}">
                <a16:creationId xmlns:a16="http://schemas.microsoft.com/office/drawing/2014/main" id="{19E4E806-0E47-41B3-AA37-95419DDA30A9}"/>
              </a:ext>
              <a:ext uri="{C183D7F6-B498-43B3-948B-1728B52AA6E4}">
                <adec:decorative xmlns:adec="http://schemas.microsoft.com/office/drawing/2017/decorative" val="1"/>
              </a:ext>
            </a:extLst>
          </p:cNvPr>
          <p:cNvSpPr>
            <a:spLocks noGrp="1"/>
          </p:cNvSpPr>
          <p:nvPr>
            <p:ph type="sldNum" sz="quarter" idx="12"/>
          </p:nvPr>
        </p:nvSpPr>
        <p:spPr/>
        <p:txBody>
          <a:bodyPr/>
          <a:lstStyle/>
          <a:p>
            <a:pPr>
              <a:spcAft>
                <a:spcPts val="600"/>
              </a:spcAft>
            </a:pPr>
            <a:endParaRPr lang="en-US" dirty="0"/>
          </a:p>
        </p:txBody>
      </p:sp>
      <p:sp>
        <p:nvSpPr>
          <p:cNvPr id="4" name="Oval 3" descr="Tuesday-PowerSchool Screenshot for Daily Attendance">
            <a:extLst>
              <a:ext uri="{FF2B5EF4-FFF2-40B4-BE49-F238E27FC236}">
                <a16:creationId xmlns:a16="http://schemas.microsoft.com/office/drawing/2014/main" id="{F6ECDC08-AFA9-47AF-9E2C-DD91C806750D}"/>
              </a:ext>
              <a:ext uri="{C183D7F6-B498-43B3-948B-1728B52AA6E4}">
                <adec:decorative xmlns:adec="http://schemas.microsoft.com/office/drawing/2017/decorative" val="0"/>
              </a:ext>
            </a:extLst>
          </p:cNvPr>
          <p:cNvSpPr/>
          <p:nvPr/>
        </p:nvSpPr>
        <p:spPr>
          <a:xfrm>
            <a:off x="7580508" y="2529038"/>
            <a:ext cx="1161826" cy="731520"/>
          </a:xfrm>
          <a:prstGeom prst="ellipse">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800" dirty="0">
              <a:noFill/>
            </a:endParaRPr>
          </a:p>
        </p:txBody>
      </p:sp>
    </p:spTree>
    <p:extLst>
      <p:ext uri="{BB962C8B-B14F-4D97-AF65-F5344CB8AC3E}">
        <p14:creationId xmlns:p14="http://schemas.microsoft.com/office/powerpoint/2010/main" val="22701406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total minutes the student was present for the day&#10;">
            <a:extLst>
              <a:ext uri="{FF2B5EF4-FFF2-40B4-BE49-F238E27FC236}">
                <a16:creationId xmlns:a16="http://schemas.microsoft.com/office/drawing/2014/main" id="{17C9EEAD-C36A-60A7-1DAC-BA6C6A5D3CFA}"/>
              </a:ext>
            </a:extLst>
          </p:cNvPr>
          <p:cNvPicPr>
            <a:picLocks noChangeAspect="1"/>
          </p:cNvPicPr>
          <p:nvPr/>
        </p:nvPicPr>
        <p:blipFill>
          <a:blip r:embed="rId2"/>
          <a:stretch>
            <a:fillRect/>
          </a:stretch>
        </p:blipFill>
        <p:spPr>
          <a:xfrm>
            <a:off x="2056290" y="2852019"/>
            <a:ext cx="7886700" cy="3650752"/>
          </a:xfrm>
          <a:prstGeom prst="rect">
            <a:avLst/>
          </a:prstGeom>
          <a:ln w="50800">
            <a:solidFill>
              <a:srgbClr val="000000"/>
            </a:solidFill>
          </a:ln>
        </p:spPr>
      </p:pic>
      <p:sp>
        <p:nvSpPr>
          <p:cNvPr id="2" name="Title 1"/>
          <p:cNvSpPr>
            <a:spLocks noGrp="1"/>
          </p:cNvSpPr>
          <p:nvPr>
            <p:ph type="title"/>
          </p:nvPr>
        </p:nvSpPr>
        <p:spPr>
          <a:xfrm>
            <a:off x="528638" y="386636"/>
            <a:ext cx="11011721" cy="885156"/>
          </a:xfrm>
        </p:spPr>
        <p:txBody>
          <a:bodyPr>
            <a:normAutofit fontScale="90000"/>
          </a:bodyPr>
          <a:lstStyle/>
          <a:p>
            <a:pPr>
              <a:defRPr/>
            </a:pPr>
            <a:br>
              <a:rPr lang="en-US" dirty="0">
                <a:solidFill>
                  <a:schemeClr val="accent1">
                    <a:lumMod val="75000"/>
                  </a:schemeClr>
                </a:solidFill>
              </a:rPr>
            </a:br>
            <a:r>
              <a:rPr lang="en-US" sz="4400" dirty="0"/>
              <a:t>Daily Attendance Scenarios Total Minutes</a:t>
            </a:r>
            <a:br>
              <a:rPr lang="en-US" dirty="0">
                <a:solidFill>
                  <a:schemeClr val="accent1">
                    <a:lumMod val="75000"/>
                  </a:schemeClr>
                </a:solidFill>
              </a:rPr>
            </a:br>
            <a:endParaRPr lang="en-US" dirty="0">
              <a:solidFill>
                <a:schemeClr val="accent1">
                  <a:lumMod val="75000"/>
                </a:schemeClr>
              </a:solidFill>
            </a:endParaRPr>
          </a:p>
        </p:txBody>
      </p:sp>
      <p:sp>
        <p:nvSpPr>
          <p:cNvPr id="70659" name="Content Placeholder 2"/>
          <p:cNvSpPr>
            <a:spLocks noGrp="1"/>
          </p:cNvSpPr>
          <p:nvPr>
            <p:ph idx="1"/>
          </p:nvPr>
        </p:nvSpPr>
        <p:spPr>
          <a:xfrm>
            <a:off x="528638" y="1688808"/>
            <a:ext cx="9405475" cy="491798"/>
          </a:xfrm>
        </p:spPr>
        <p:txBody>
          <a:bodyPr>
            <a:normAutofit fontScale="55000" lnSpcReduction="20000"/>
          </a:bodyPr>
          <a:lstStyle/>
          <a:p>
            <a:pPr marL="0" indent="0">
              <a:buNone/>
            </a:pPr>
            <a:r>
              <a:rPr lang="en-US" altLang="en-US" dirty="0"/>
              <a:t>The “Edit Daily Attendance” will open and the minutes the student was present for that day will appear.</a:t>
            </a:r>
          </a:p>
        </p:txBody>
      </p:sp>
      <p:sp>
        <p:nvSpPr>
          <p:cNvPr id="5" name="Rectangle 4" descr="Time screen shot">
            <a:extLst>
              <a:ext uri="{FF2B5EF4-FFF2-40B4-BE49-F238E27FC236}">
                <a16:creationId xmlns:a16="http://schemas.microsoft.com/office/drawing/2014/main" id="{3259CE62-DC40-48C5-AB9D-808323B7A181}"/>
              </a:ext>
            </a:extLst>
          </p:cNvPr>
          <p:cNvSpPr/>
          <p:nvPr/>
        </p:nvSpPr>
        <p:spPr>
          <a:xfrm>
            <a:off x="2702417" y="5078029"/>
            <a:ext cx="701336" cy="186431"/>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800" dirty="0"/>
          </a:p>
        </p:txBody>
      </p:sp>
      <p:sp>
        <p:nvSpPr>
          <p:cNvPr id="8" name="Rectangle 7" descr="Time Screenshot">
            <a:extLst>
              <a:ext uri="{FF2B5EF4-FFF2-40B4-BE49-F238E27FC236}">
                <a16:creationId xmlns:a16="http://schemas.microsoft.com/office/drawing/2014/main" id="{CF681CBB-E2B9-466B-8808-E91679BB1CE0}"/>
              </a:ext>
            </a:extLst>
          </p:cNvPr>
          <p:cNvSpPr/>
          <p:nvPr/>
        </p:nvSpPr>
        <p:spPr>
          <a:xfrm>
            <a:off x="4186468" y="5078029"/>
            <a:ext cx="701336" cy="186431"/>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800" dirty="0"/>
          </a:p>
        </p:txBody>
      </p:sp>
      <p:sp>
        <p:nvSpPr>
          <p:cNvPr id="10" name="Rectangle 9" descr="Time Screenshot">
            <a:extLst>
              <a:ext uri="{FF2B5EF4-FFF2-40B4-BE49-F238E27FC236}">
                <a16:creationId xmlns:a16="http://schemas.microsoft.com/office/drawing/2014/main" id="{99E41AF0-5C51-422A-8D75-31BA388CD514}"/>
              </a:ext>
            </a:extLst>
          </p:cNvPr>
          <p:cNvSpPr/>
          <p:nvPr/>
        </p:nvSpPr>
        <p:spPr>
          <a:xfrm>
            <a:off x="5670519" y="5096214"/>
            <a:ext cx="701336" cy="186431"/>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800" dirty="0"/>
          </a:p>
        </p:txBody>
      </p:sp>
      <p:sp>
        <p:nvSpPr>
          <p:cNvPr id="15" name="Rectangle 14" descr="Minutes Screenshot">
            <a:extLst>
              <a:ext uri="{FF2B5EF4-FFF2-40B4-BE49-F238E27FC236}">
                <a16:creationId xmlns:a16="http://schemas.microsoft.com/office/drawing/2014/main" id="{2AA1483B-C007-48A9-AC1C-78E403BE7AFE}"/>
              </a:ext>
            </a:extLst>
          </p:cNvPr>
          <p:cNvSpPr/>
          <p:nvPr/>
        </p:nvSpPr>
        <p:spPr>
          <a:xfrm>
            <a:off x="5648972" y="5324365"/>
            <a:ext cx="701336" cy="186431"/>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800" dirty="0"/>
          </a:p>
        </p:txBody>
      </p:sp>
      <p:grpSp>
        <p:nvGrpSpPr>
          <p:cNvPr id="7" name="Group 6" descr="The total minutes the student was present for the day&#10;">
            <a:extLst>
              <a:ext uri="{FF2B5EF4-FFF2-40B4-BE49-F238E27FC236}">
                <a16:creationId xmlns:a16="http://schemas.microsoft.com/office/drawing/2014/main" id="{58655B0E-88F2-433C-85F1-20BD5D12264D}"/>
              </a:ext>
            </a:extLst>
          </p:cNvPr>
          <p:cNvGrpSpPr/>
          <p:nvPr/>
        </p:nvGrpSpPr>
        <p:grpSpPr>
          <a:xfrm>
            <a:off x="6445189" y="3728623"/>
            <a:ext cx="3006571" cy="1455029"/>
            <a:chOff x="4921188" y="3728622"/>
            <a:chExt cx="3006571" cy="1455029"/>
          </a:xfrm>
        </p:grpSpPr>
        <p:cxnSp>
          <p:nvCxnSpPr>
            <p:cNvPr id="19" name="Straight Arrow Connector 18">
              <a:extLst>
                <a:ext uri="{FF2B5EF4-FFF2-40B4-BE49-F238E27FC236}">
                  <a16:creationId xmlns:a16="http://schemas.microsoft.com/office/drawing/2014/main" id="{B7B7266D-599B-4345-8FD0-5E664D4B3CD6}"/>
                </a:ext>
              </a:extLst>
            </p:cNvPr>
            <p:cNvCxnSpPr/>
            <p:nvPr/>
          </p:nvCxnSpPr>
          <p:spPr>
            <a:xfrm flipH="1">
              <a:off x="4921188" y="4058862"/>
              <a:ext cx="1133383" cy="1124789"/>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7" name="Rectangle 16" descr="The total minutes the student was present for the day&#10;">
              <a:extLst>
                <a:ext uri="{FF2B5EF4-FFF2-40B4-BE49-F238E27FC236}">
                  <a16:creationId xmlns:a16="http://schemas.microsoft.com/office/drawing/2014/main" id="{39D4B531-2E54-4CB0-8779-ADFCF767B703}"/>
                </a:ext>
              </a:extLst>
            </p:cNvPr>
            <p:cNvSpPr/>
            <p:nvPr/>
          </p:nvSpPr>
          <p:spPr>
            <a:xfrm>
              <a:off x="6054571" y="3728622"/>
              <a:ext cx="1873188" cy="134940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dirty="0"/>
                <a:t>The total minutes the student was present for the day</a:t>
              </a:r>
            </a:p>
          </p:txBody>
        </p:sp>
      </p:grpSp>
    </p:spTree>
    <p:extLst>
      <p:ext uri="{BB962C8B-B14F-4D97-AF65-F5344CB8AC3E}">
        <p14:creationId xmlns:p14="http://schemas.microsoft.com/office/powerpoint/2010/main" val="4435731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061" y="446648"/>
            <a:ext cx="11542643" cy="1188720"/>
          </a:xfrm>
        </p:spPr>
        <p:txBody>
          <a:bodyPr>
            <a:normAutofit/>
          </a:bodyPr>
          <a:lstStyle/>
          <a:p>
            <a:r>
              <a:rPr lang="en-US" dirty="0"/>
              <a:t>Chronic Absenteeism-Daily Attendance-Early Dismissal</a:t>
            </a:r>
          </a:p>
        </p:txBody>
      </p:sp>
      <p:sp>
        <p:nvSpPr>
          <p:cNvPr id="4" name="Rectangle 3" descr="Entering an attendance code for a student who leaves school early but attend 50 percent of the day."/>
          <p:cNvSpPr/>
          <p:nvPr/>
        </p:nvSpPr>
        <p:spPr>
          <a:xfrm>
            <a:off x="516835" y="1735813"/>
            <a:ext cx="9199013" cy="830997"/>
          </a:xfrm>
          <a:prstGeom prst="rect">
            <a:avLst/>
          </a:prstGeom>
        </p:spPr>
        <p:txBody>
          <a:bodyPr wrap="square">
            <a:spAutoFit/>
          </a:bodyPr>
          <a:lstStyle/>
          <a:p>
            <a:pPr>
              <a:defRPr/>
            </a:pPr>
            <a:r>
              <a:rPr lang="en-US" sz="2400" b="1" dirty="0"/>
              <a:t>Scenario 2:</a:t>
            </a:r>
            <a:r>
              <a:rPr lang="en-US" sz="2400" dirty="0"/>
              <a:t> Entering an attendance code for a student who leaves school early but attend 50 percent of the day.</a:t>
            </a:r>
          </a:p>
        </p:txBody>
      </p:sp>
      <p:pic>
        <p:nvPicPr>
          <p:cNvPr id="5" name="Picture 4">
            <a:extLst>
              <a:ext uri="{FF2B5EF4-FFF2-40B4-BE49-F238E27FC236}">
                <a16:creationId xmlns:a16="http://schemas.microsoft.com/office/drawing/2014/main" id="{5BF72A6C-60B3-0C0D-678B-B8DC70A50112}"/>
              </a:ext>
            </a:extLst>
          </p:cNvPr>
          <p:cNvPicPr>
            <a:picLocks noChangeAspect="1"/>
          </p:cNvPicPr>
          <p:nvPr/>
        </p:nvPicPr>
        <p:blipFill>
          <a:blip r:embed="rId2"/>
          <a:stretch>
            <a:fillRect/>
          </a:stretch>
        </p:blipFill>
        <p:spPr>
          <a:xfrm>
            <a:off x="7902827" y="2667255"/>
            <a:ext cx="2383828" cy="3332312"/>
          </a:xfrm>
          <a:prstGeom prst="rect">
            <a:avLst/>
          </a:prstGeom>
          <a:ln w="57150">
            <a:solidFill>
              <a:schemeClr val="tx1"/>
            </a:solidFill>
          </a:ln>
        </p:spPr>
      </p:pic>
      <p:pic>
        <p:nvPicPr>
          <p:cNvPr id="8" name="Picture 7">
            <a:extLst>
              <a:ext uri="{FF2B5EF4-FFF2-40B4-BE49-F238E27FC236}">
                <a16:creationId xmlns:a16="http://schemas.microsoft.com/office/drawing/2014/main" id="{D5B2E7C8-F32E-A9B0-EC7A-E9D8171E532D}"/>
              </a:ext>
            </a:extLst>
          </p:cNvPr>
          <p:cNvPicPr>
            <a:picLocks noChangeAspect="1"/>
          </p:cNvPicPr>
          <p:nvPr/>
        </p:nvPicPr>
        <p:blipFill>
          <a:blip r:embed="rId3"/>
          <a:stretch>
            <a:fillRect/>
          </a:stretch>
        </p:blipFill>
        <p:spPr>
          <a:xfrm>
            <a:off x="917909" y="2667255"/>
            <a:ext cx="5783681" cy="3517134"/>
          </a:xfrm>
          <a:prstGeom prst="rect">
            <a:avLst/>
          </a:prstGeom>
          <a:ln w="57150">
            <a:solidFill>
              <a:schemeClr val="tx1"/>
            </a:solidFill>
          </a:ln>
        </p:spPr>
      </p:pic>
    </p:spTree>
    <p:extLst>
      <p:ext uri="{BB962C8B-B14F-4D97-AF65-F5344CB8AC3E}">
        <p14:creationId xmlns:p14="http://schemas.microsoft.com/office/powerpoint/2010/main" val="22117155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Chronic Absenteeism-Daily Attendance-Dismissal"/>
          <p:cNvSpPr>
            <a:spLocks noGrp="1"/>
          </p:cNvSpPr>
          <p:nvPr>
            <p:ph type="title"/>
          </p:nvPr>
        </p:nvSpPr>
        <p:spPr>
          <a:xfrm>
            <a:off x="291549" y="199686"/>
            <a:ext cx="10597168" cy="1188720"/>
          </a:xfrm>
        </p:spPr>
        <p:txBody>
          <a:bodyPr>
            <a:normAutofit/>
          </a:bodyPr>
          <a:lstStyle/>
          <a:p>
            <a:r>
              <a:rPr lang="en-US" dirty="0"/>
              <a:t>Chronic Absenteeism-Daily Attendance-Dismissal</a:t>
            </a:r>
          </a:p>
        </p:txBody>
      </p:sp>
      <p:sp>
        <p:nvSpPr>
          <p:cNvPr id="3" name="Rectangle 2"/>
          <p:cNvSpPr/>
          <p:nvPr/>
        </p:nvSpPr>
        <p:spPr>
          <a:xfrm>
            <a:off x="463826" y="1571711"/>
            <a:ext cx="11317357" cy="830997"/>
          </a:xfrm>
          <a:prstGeom prst="rect">
            <a:avLst/>
          </a:prstGeom>
        </p:spPr>
        <p:txBody>
          <a:bodyPr wrap="square">
            <a:spAutoFit/>
          </a:bodyPr>
          <a:lstStyle/>
          <a:p>
            <a:pPr>
              <a:defRPr/>
            </a:pPr>
            <a:r>
              <a:rPr lang="en-US" sz="2400" b="1" dirty="0"/>
              <a:t>Scenario 3:</a:t>
            </a:r>
            <a:r>
              <a:rPr lang="en-US" sz="2400" dirty="0"/>
              <a:t> Entering an attendance code for a student who leaves school early but did not attend 50 percent of the day. </a:t>
            </a:r>
          </a:p>
        </p:txBody>
      </p:sp>
      <p:pic>
        <p:nvPicPr>
          <p:cNvPr id="7" name="Picture 6">
            <a:extLst>
              <a:ext uri="{FF2B5EF4-FFF2-40B4-BE49-F238E27FC236}">
                <a16:creationId xmlns:a16="http://schemas.microsoft.com/office/drawing/2014/main" id="{64B85076-56D3-37BE-5C0A-D9140DF6B940}"/>
              </a:ext>
            </a:extLst>
          </p:cNvPr>
          <p:cNvPicPr>
            <a:picLocks noChangeAspect="1"/>
          </p:cNvPicPr>
          <p:nvPr/>
        </p:nvPicPr>
        <p:blipFill>
          <a:blip r:embed="rId3"/>
          <a:stretch>
            <a:fillRect/>
          </a:stretch>
        </p:blipFill>
        <p:spPr>
          <a:xfrm>
            <a:off x="711915" y="2581561"/>
            <a:ext cx="8009003" cy="3672341"/>
          </a:xfrm>
          <a:prstGeom prst="rect">
            <a:avLst/>
          </a:prstGeom>
          <a:ln w="57150">
            <a:solidFill>
              <a:schemeClr val="tx1"/>
            </a:solidFill>
          </a:ln>
        </p:spPr>
      </p:pic>
      <p:pic>
        <p:nvPicPr>
          <p:cNvPr id="11" name="Picture 10">
            <a:extLst>
              <a:ext uri="{FF2B5EF4-FFF2-40B4-BE49-F238E27FC236}">
                <a16:creationId xmlns:a16="http://schemas.microsoft.com/office/drawing/2014/main" id="{2A56E923-E34B-64DD-2109-68B9324DCEC1}"/>
              </a:ext>
            </a:extLst>
          </p:cNvPr>
          <p:cNvPicPr>
            <a:picLocks noChangeAspect="1"/>
          </p:cNvPicPr>
          <p:nvPr/>
        </p:nvPicPr>
        <p:blipFill>
          <a:blip r:embed="rId4"/>
          <a:stretch>
            <a:fillRect/>
          </a:stretch>
        </p:blipFill>
        <p:spPr>
          <a:xfrm>
            <a:off x="9200303" y="2681548"/>
            <a:ext cx="1688414" cy="2847624"/>
          </a:xfrm>
          <a:prstGeom prst="rect">
            <a:avLst/>
          </a:prstGeom>
          <a:ln w="57150">
            <a:solidFill>
              <a:schemeClr val="tx1"/>
            </a:solidFill>
          </a:ln>
        </p:spPr>
      </p:pic>
    </p:spTree>
    <p:extLst>
      <p:ext uri="{BB962C8B-B14F-4D97-AF65-F5344CB8AC3E}">
        <p14:creationId xmlns:p14="http://schemas.microsoft.com/office/powerpoint/2010/main" val="2317856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A0988-F4CE-B21F-0585-1B00E46A552F}"/>
              </a:ext>
            </a:extLst>
          </p:cNvPr>
          <p:cNvSpPr>
            <a:spLocks noGrp="1"/>
          </p:cNvSpPr>
          <p:nvPr>
            <p:ph type="title"/>
          </p:nvPr>
        </p:nvSpPr>
        <p:spPr/>
        <p:txBody>
          <a:bodyPr/>
          <a:lstStyle/>
          <a:p>
            <a:r>
              <a:rPr lang="en-US" dirty="0"/>
              <a:t>2020-21and 2021-22 Chronic Absences Data </a:t>
            </a:r>
          </a:p>
        </p:txBody>
      </p:sp>
      <p:graphicFrame>
        <p:nvGraphicFramePr>
          <p:cNvPr id="4" name="Content Placeholder 3" descr="2020-21 Truant and Chronic Absences Data Chart">
            <a:extLst>
              <a:ext uri="{FF2B5EF4-FFF2-40B4-BE49-F238E27FC236}">
                <a16:creationId xmlns:a16="http://schemas.microsoft.com/office/drawing/2014/main" id="{BA7BC745-0C2C-3984-FF3F-E38B0CF50C16}"/>
              </a:ext>
            </a:extLst>
          </p:cNvPr>
          <p:cNvGraphicFramePr>
            <a:graphicFrameLocks noGrp="1"/>
          </p:cNvGraphicFramePr>
          <p:nvPr>
            <p:ph idx="1"/>
            <p:extLst>
              <p:ext uri="{D42A27DB-BD31-4B8C-83A1-F6EECF244321}">
                <p14:modId xmlns:p14="http://schemas.microsoft.com/office/powerpoint/2010/main" val="1028365607"/>
              </p:ext>
            </p:extLst>
          </p:nvPr>
        </p:nvGraphicFramePr>
        <p:xfrm>
          <a:off x="587375" y="1681913"/>
          <a:ext cx="10972800" cy="39766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606805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061" y="328475"/>
            <a:ext cx="11171582" cy="1081743"/>
          </a:xfrm>
        </p:spPr>
        <p:txBody>
          <a:bodyPr vert="horz" lIns="91440" tIns="45720" rIns="91440" bIns="45720" rtlCol="0" anchor="t">
            <a:noAutofit/>
          </a:bodyPr>
          <a:lstStyle/>
          <a:p>
            <a:r>
              <a:rPr lang="en-US" dirty="0"/>
              <a:t>Chronic Absenteeism-Daily Attendance-Check-in</a:t>
            </a:r>
          </a:p>
        </p:txBody>
      </p:sp>
      <p:sp>
        <p:nvSpPr>
          <p:cNvPr id="3" name="Rectangle 2"/>
          <p:cNvSpPr/>
          <p:nvPr/>
        </p:nvSpPr>
        <p:spPr>
          <a:xfrm>
            <a:off x="477078" y="1615737"/>
            <a:ext cx="10349948" cy="1081743"/>
          </a:xfrm>
          <a:prstGeom prst="rect">
            <a:avLst/>
          </a:prstGeom>
        </p:spPr>
        <p:txBody>
          <a:bodyPr vert="horz" lIns="91440" tIns="45720" rIns="91440" bIns="45720" rtlCol="0">
            <a:normAutofit/>
          </a:bodyPr>
          <a:lstStyle/>
          <a:p>
            <a:pPr defTabSz="914400">
              <a:lnSpc>
                <a:spcPct val="90000"/>
              </a:lnSpc>
              <a:spcAft>
                <a:spcPts val="600"/>
              </a:spcAft>
              <a:defRPr/>
            </a:pPr>
            <a:r>
              <a:rPr lang="en-US" sz="2000" b="1" dirty="0"/>
              <a:t>Scenario 4:</a:t>
            </a:r>
            <a:r>
              <a:rPr lang="en-US" sz="2000" dirty="0"/>
              <a:t> Entering an attendance code for a student who leaves school for a medical appointment and returns. This student attend 50 percent of the day.</a:t>
            </a:r>
          </a:p>
        </p:txBody>
      </p:sp>
      <p:pic>
        <p:nvPicPr>
          <p:cNvPr id="5" name="Picture 4">
            <a:extLst>
              <a:ext uri="{FF2B5EF4-FFF2-40B4-BE49-F238E27FC236}">
                <a16:creationId xmlns:a16="http://schemas.microsoft.com/office/drawing/2014/main" id="{2CE9E40D-FD44-DE54-BCC0-41801B6790C3}"/>
              </a:ext>
            </a:extLst>
          </p:cNvPr>
          <p:cNvPicPr>
            <a:picLocks noChangeAspect="1"/>
          </p:cNvPicPr>
          <p:nvPr/>
        </p:nvPicPr>
        <p:blipFill>
          <a:blip r:embed="rId3"/>
          <a:stretch>
            <a:fillRect/>
          </a:stretch>
        </p:blipFill>
        <p:spPr>
          <a:xfrm>
            <a:off x="9276823" y="2526519"/>
            <a:ext cx="1550203" cy="3324147"/>
          </a:xfrm>
          <a:prstGeom prst="rect">
            <a:avLst/>
          </a:prstGeom>
          <a:ln w="57150">
            <a:solidFill>
              <a:schemeClr val="tx1"/>
            </a:solidFill>
          </a:ln>
        </p:spPr>
      </p:pic>
      <p:pic>
        <p:nvPicPr>
          <p:cNvPr id="8" name="Picture 7">
            <a:extLst>
              <a:ext uri="{FF2B5EF4-FFF2-40B4-BE49-F238E27FC236}">
                <a16:creationId xmlns:a16="http://schemas.microsoft.com/office/drawing/2014/main" id="{F30E4341-FA5E-BF25-BA3E-195A486312A6}"/>
              </a:ext>
            </a:extLst>
          </p:cNvPr>
          <p:cNvPicPr>
            <a:picLocks noChangeAspect="1"/>
          </p:cNvPicPr>
          <p:nvPr/>
        </p:nvPicPr>
        <p:blipFill>
          <a:blip r:embed="rId4"/>
          <a:stretch>
            <a:fillRect/>
          </a:stretch>
        </p:blipFill>
        <p:spPr>
          <a:xfrm>
            <a:off x="477078" y="2422879"/>
            <a:ext cx="7474746" cy="3531429"/>
          </a:xfrm>
          <a:prstGeom prst="rect">
            <a:avLst/>
          </a:prstGeom>
          <a:ln w="57150">
            <a:solidFill>
              <a:schemeClr val="tx1"/>
            </a:solidFill>
          </a:ln>
        </p:spPr>
      </p:pic>
    </p:spTree>
    <p:extLst>
      <p:ext uri="{BB962C8B-B14F-4D97-AF65-F5344CB8AC3E}">
        <p14:creationId xmlns:p14="http://schemas.microsoft.com/office/powerpoint/2010/main" val="37733604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071" y="264398"/>
            <a:ext cx="9950968" cy="1188720"/>
          </a:xfrm>
        </p:spPr>
        <p:txBody>
          <a:bodyPr>
            <a:normAutofit/>
          </a:bodyPr>
          <a:lstStyle/>
          <a:p>
            <a:r>
              <a:rPr lang="en-US" dirty="0"/>
              <a:t>Chronic Absenteeism-Daily Attendance-Medical</a:t>
            </a:r>
          </a:p>
        </p:txBody>
      </p:sp>
      <p:sp>
        <p:nvSpPr>
          <p:cNvPr id="3" name="Rectangle 2"/>
          <p:cNvSpPr/>
          <p:nvPr/>
        </p:nvSpPr>
        <p:spPr>
          <a:xfrm>
            <a:off x="424071" y="1619956"/>
            <a:ext cx="11105320" cy="830997"/>
          </a:xfrm>
          <a:prstGeom prst="rect">
            <a:avLst/>
          </a:prstGeom>
        </p:spPr>
        <p:txBody>
          <a:bodyPr wrap="square">
            <a:spAutoFit/>
          </a:bodyPr>
          <a:lstStyle/>
          <a:p>
            <a:pPr>
              <a:defRPr/>
            </a:pPr>
            <a:r>
              <a:rPr lang="en-US" sz="2400" b="1" dirty="0"/>
              <a:t>Scenario 5:</a:t>
            </a:r>
            <a:r>
              <a:rPr lang="en-US" sz="2400" dirty="0"/>
              <a:t> Entering an attendance code for a student who leaves for a medical appointment but did not attend 50 percent of the day.</a:t>
            </a:r>
          </a:p>
        </p:txBody>
      </p:sp>
      <p:pic>
        <p:nvPicPr>
          <p:cNvPr id="5" name="Picture 4">
            <a:extLst>
              <a:ext uri="{FF2B5EF4-FFF2-40B4-BE49-F238E27FC236}">
                <a16:creationId xmlns:a16="http://schemas.microsoft.com/office/drawing/2014/main" id="{523464D3-B2B5-C779-F797-9F7B742F7332}"/>
              </a:ext>
            </a:extLst>
          </p:cNvPr>
          <p:cNvPicPr>
            <a:picLocks noChangeAspect="1"/>
          </p:cNvPicPr>
          <p:nvPr/>
        </p:nvPicPr>
        <p:blipFill>
          <a:blip r:embed="rId2"/>
          <a:stretch>
            <a:fillRect/>
          </a:stretch>
        </p:blipFill>
        <p:spPr>
          <a:xfrm>
            <a:off x="591474" y="2566612"/>
            <a:ext cx="6396180" cy="4171950"/>
          </a:xfrm>
          <a:prstGeom prst="rect">
            <a:avLst/>
          </a:prstGeom>
          <a:ln w="57150">
            <a:solidFill>
              <a:schemeClr val="tx1"/>
            </a:solidFill>
          </a:ln>
        </p:spPr>
      </p:pic>
      <p:pic>
        <p:nvPicPr>
          <p:cNvPr id="10" name="Picture 9">
            <a:extLst>
              <a:ext uri="{FF2B5EF4-FFF2-40B4-BE49-F238E27FC236}">
                <a16:creationId xmlns:a16="http://schemas.microsoft.com/office/drawing/2014/main" id="{24275C81-2E99-8C96-CB91-CE876306CB22}"/>
              </a:ext>
            </a:extLst>
          </p:cNvPr>
          <p:cNvPicPr>
            <a:picLocks noChangeAspect="1"/>
          </p:cNvPicPr>
          <p:nvPr/>
        </p:nvPicPr>
        <p:blipFill>
          <a:blip r:embed="rId3"/>
          <a:stretch>
            <a:fillRect/>
          </a:stretch>
        </p:blipFill>
        <p:spPr>
          <a:xfrm>
            <a:off x="8177923" y="2634935"/>
            <a:ext cx="1443749" cy="3958667"/>
          </a:xfrm>
          <a:prstGeom prst="rect">
            <a:avLst/>
          </a:prstGeom>
          <a:ln w="57150">
            <a:solidFill>
              <a:schemeClr val="tx1"/>
            </a:solidFill>
          </a:ln>
        </p:spPr>
      </p:pic>
    </p:spTree>
    <p:extLst>
      <p:ext uri="{BB962C8B-B14F-4D97-AF65-F5344CB8AC3E}">
        <p14:creationId xmlns:p14="http://schemas.microsoft.com/office/powerpoint/2010/main" val="20822390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808" y="393585"/>
            <a:ext cx="11529391" cy="991332"/>
          </a:xfrm>
        </p:spPr>
        <p:txBody>
          <a:bodyPr>
            <a:normAutofit/>
          </a:bodyPr>
          <a:lstStyle/>
          <a:p>
            <a:r>
              <a:rPr lang="en-US" dirty="0"/>
              <a:t>SC48 Daily Attendance Validation </a:t>
            </a:r>
            <a:r>
              <a:rPr lang="en-US" dirty="0">
                <a:solidFill>
                  <a:srgbClr val="FFFFFF"/>
                </a:solidFill>
              </a:rPr>
              <a:t>Report </a:t>
            </a:r>
          </a:p>
        </p:txBody>
      </p:sp>
      <p:sp>
        <p:nvSpPr>
          <p:cNvPr id="3" name="Content Placeholder 2"/>
          <p:cNvSpPr>
            <a:spLocks noGrp="1"/>
          </p:cNvSpPr>
          <p:nvPr>
            <p:ph idx="1"/>
          </p:nvPr>
        </p:nvSpPr>
        <p:spPr>
          <a:xfrm>
            <a:off x="503583" y="1589104"/>
            <a:ext cx="11184834" cy="3976809"/>
          </a:xfrm>
        </p:spPr>
        <p:txBody>
          <a:bodyPr anchor="ctr">
            <a:normAutofit/>
          </a:bodyPr>
          <a:lstStyle/>
          <a:p>
            <a:r>
              <a:rPr lang="en-US" sz="1800" dirty="0"/>
              <a:t>SC 48 Daily Attendance Validation Report flags students who are coded with a present code who </a:t>
            </a:r>
            <a:r>
              <a:rPr lang="en-US" sz="1800" u="sng" dirty="0"/>
              <a:t>did not attend 50 percent </a:t>
            </a:r>
            <a:r>
              <a:rPr lang="en-US" sz="1800" dirty="0"/>
              <a:t>of the school day.</a:t>
            </a:r>
          </a:p>
          <a:p>
            <a:r>
              <a:rPr lang="en-US" sz="1800" dirty="0"/>
              <a:t>The SC 48 Daily Validation Reports flags the following present codes listed below:</a:t>
            </a:r>
          </a:p>
          <a:p>
            <a:pPr marL="657225" lvl="2" indent="0" fontAlgn="t">
              <a:spcBef>
                <a:spcPts val="0"/>
              </a:spcBef>
              <a:buNone/>
            </a:pPr>
            <a:r>
              <a:rPr lang="en-US" sz="1800" b="1" dirty="0">
                <a:latin typeface="Calibri" panose="020F0502020204030204" pitchFamily="34" charset="0"/>
              </a:rPr>
              <a:t>Excused Tardy-SC-ETRD</a:t>
            </a:r>
            <a:br>
              <a:rPr lang="en-US" sz="1800" b="1" dirty="0">
                <a:latin typeface="Calibri" panose="020F0502020204030204" pitchFamily="34" charset="0"/>
              </a:rPr>
            </a:br>
            <a:r>
              <a:rPr lang="en-US" sz="1800" b="1" dirty="0">
                <a:latin typeface="Calibri" panose="020F0502020204030204" pitchFamily="34" charset="0"/>
              </a:rPr>
              <a:t>Bus Tardy-SC-TRD</a:t>
            </a:r>
            <a:br>
              <a:rPr lang="en-US" sz="1800" dirty="0">
                <a:latin typeface="Arial" panose="020B0604020202020204" pitchFamily="34" charset="0"/>
              </a:rPr>
            </a:br>
            <a:r>
              <a:rPr lang="en-US" sz="1800" b="1" dirty="0">
                <a:latin typeface="Calibri" panose="020F0502020204030204" pitchFamily="34" charset="0"/>
              </a:rPr>
              <a:t>Unexcused Tardy-SC-UTRD</a:t>
            </a:r>
          </a:p>
          <a:p>
            <a:pPr marL="657225" lvl="2" indent="0" fontAlgn="t">
              <a:spcBef>
                <a:spcPts val="0"/>
              </a:spcBef>
              <a:buNone/>
            </a:pPr>
            <a:r>
              <a:rPr lang="en-US" sz="1800" b="1" dirty="0">
                <a:latin typeface="Calibri" panose="020F0502020204030204" pitchFamily="34" charset="0"/>
              </a:rPr>
              <a:t>Check-In-SC-CKIN</a:t>
            </a:r>
          </a:p>
          <a:p>
            <a:pPr marL="657225" lvl="2" indent="0" fontAlgn="t">
              <a:spcBef>
                <a:spcPts val="0"/>
              </a:spcBef>
              <a:buNone/>
            </a:pPr>
            <a:r>
              <a:rPr lang="en-US" sz="1800" b="1" dirty="0">
                <a:latin typeface="Calibri" panose="020F0502020204030204" pitchFamily="34" charset="0"/>
              </a:rPr>
              <a:t>Unexcused Early Dismissal-SC-UEDM</a:t>
            </a:r>
          </a:p>
          <a:p>
            <a:pPr fontAlgn="t">
              <a:spcBef>
                <a:spcPts val="0"/>
              </a:spcBef>
            </a:pPr>
            <a:r>
              <a:rPr lang="en-US" sz="1800" dirty="0">
                <a:latin typeface="Calibri" panose="020F0502020204030204" pitchFamily="34" charset="0"/>
              </a:rPr>
              <a:t>Schools must correct the information display on SC48 Daily Attendance Validation Report by entering an absent code. This report should be corrected before submitting the final chronic absenteeism data.</a:t>
            </a:r>
          </a:p>
          <a:p>
            <a:pPr marL="0" indent="0" fontAlgn="t">
              <a:spcBef>
                <a:spcPts val="0"/>
              </a:spcBef>
              <a:buNone/>
            </a:pPr>
            <a:endParaRPr lang="en-US" sz="1800" b="1" dirty="0">
              <a:latin typeface="Calibri" panose="020F0502020204030204" pitchFamily="34" charset="0"/>
            </a:endParaRPr>
          </a:p>
          <a:p>
            <a:pPr marL="257175" lvl="1" indent="0" fontAlgn="t">
              <a:spcBef>
                <a:spcPts val="0"/>
              </a:spcBef>
              <a:buNone/>
            </a:pPr>
            <a:endParaRPr lang="en-US" sz="1800" dirty="0">
              <a:latin typeface="Arial" panose="020B0604020202020204" pitchFamily="34" charset="0"/>
            </a:endParaRPr>
          </a:p>
          <a:p>
            <a:pPr marL="257175" lvl="1" indent="0">
              <a:buNone/>
            </a:pPr>
            <a:endParaRPr lang="en-US" sz="1800" dirty="0"/>
          </a:p>
          <a:p>
            <a:endParaRPr lang="en-US" sz="1800" dirty="0"/>
          </a:p>
        </p:txBody>
      </p:sp>
    </p:spTree>
    <p:extLst>
      <p:ext uri="{BB962C8B-B14F-4D97-AF65-F5344CB8AC3E}">
        <p14:creationId xmlns:p14="http://schemas.microsoft.com/office/powerpoint/2010/main" val="8120868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616744"/>
            <a:ext cx="11608904" cy="1188720"/>
          </a:xfrm>
        </p:spPr>
        <p:txBody>
          <a:bodyPr>
            <a:normAutofit/>
          </a:bodyPr>
          <a:lstStyle/>
          <a:p>
            <a:r>
              <a:rPr lang="en-US" dirty="0"/>
              <a:t>SC48 Daily Attendance Validation Report Changes</a:t>
            </a:r>
          </a:p>
        </p:txBody>
      </p:sp>
      <p:sp>
        <p:nvSpPr>
          <p:cNvPr id="3" name="Content Placeholder 2"/>
          <p:cNvSpPr>
            <a:spLocks noGrp="1"/>
          </p:cNvSpPr>
          <p:nvPr>
            <p:ph idx="1"/>
          </p:nvPr>
        </p:nvSpPr>
        <p:spPr>
          <a:xfrm>
            <a:off x="503582" y="2160152"/>
            <a:ext cx="10336695" cy="831624"/>
          </a:xfrm>
        </p:spPr>
        <p:txBody>
          <a:bodyPr>
            <a:normAutofit/>
          </a:bodyPr>
          <a:lstStyle/>
          <a:p>
            <a:pPr marL="0" indent="0">
              <a:buNone/>
            </a:pPr>
            <a:r>
              <a:rPr lang="en-US" dirty="0"/>
              <a:t>SC48 Daily Attendance Validation Report Changes.</a:t>
            </a:r>
          </a:p>
          <a:p>
            <a:pPr marL="0" indent="0">
              <a:buNone/>
            </a:pPr>
            <a:endParaRPr lang="en-US" dirty="0"/>
          </a:p>
          <a:p>
            <a:pPr marL="0" indent="0">
              <a:buNone/>
            </a:pPr>
            <a:endParaRPr lang="en-US" dirty="0"/>
          </a:p>
          <a:p>
            <a:pPr marL="0" indent="0">
              <a:buNone/>
            </a:pPr>
            <a:endParaRPr lang="en-US" dirty="0"/>
          </a:p>
        </p:txBody>
      </p:sp>
      <p:pic>
        <p:nvPicPr>
          <p:cNvPr id="11266" name="Picture 2" descr="Attendance Validation Report Changes Screenshot from PowerSch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7944" y="2921111"/>
            <a:ext cx="7661761" cy="2382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endParaRPr lang="en-US" dirty="0"/>
          </a:p>
        </p:txBody>
      </p:sp>
      <p:sp>
        <p:nvSpPr>
          <p:cNvPr id="7" name="TextBox 6"/>
          <p:cNvSpPr txBox="1"/>
          <p:nvPr/>
        </p:nvSpPr>
        <p:spPr>
          <a:xfrm>
            <a:off x="2916765" y="5304096"/>
            <a:ext cx="6172940" cy="473335"/>
          </a:xfrm>
          <a:prstGeom prst="rect">
            <a:avLst/>
          </a:prstGeom>
          <a:noFill/>
        </p:spPr>
        <p:txBody>
          <a:bodyPr wrap="square" rtlCol="0">
            <a:spAutoFit/>
          </a:bodyPr>
          <a:lstStyle/>
          <a:p>
            <a:r>
              <a:rPr lang="en-US" sz="1238" dirty="0"/>
              <a:t>Note: This validation report is </a:t>
            </a:r>
            <a:r>
              <a:rPr lang="en-US" sz="1238" b="1" u="sng" dirty="0"/>
              <a:t>ONLY</a:t>
            </a:r>
            <a:r>
              <a:rPr lang="en-US" sz="1238" dirty="0"/>
              <a:t> for schools that take daily attendance only. (Elementary Schools with 1 period in their Bell Schedule)</a:t>
            </a:r>
          </a:p>
        </p:txBody>
      </p:sp>
    </p:spTree>
    <p:extLst>
      <p:ext uri="{BB962C8B-B14F-4D97-AF65-F5344CB8AC3E}">
        <p14:creationId xmlns:p14="http://schemas.microsoft.com/office/powerpoint/2010/main" val="3651139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635" y="429331"/>
            <a:ext cx="11520061" cy="1212102"/>
          </a:xfrm>
        </p:spPr>
        <p:txBody>
          <a:bodyPr>
            <a:noAutofit/>
          </a:bodyPr>
          <a:lstStyle/>
          <a:p>
            <a:r>
              <a:rPr lang="en-US" sz="3500" dirty="0"/>
              <a:t>Chronic Absenteeism (Meeting Attendance)</a:t>
            </a:r>
          </a:p>
        </p:txBody>
      </p:sp>
      <p:sp>
        <p:nvSpPr>
          <p:cNvPr id="3" name="Content Placeholder 2"/>
          <p:cNvSpPr>
            <a:spLocks noGrp="1"/>
          </p:cNvSpPr>
          <p:nvPr>
            <p:ph idx="1"/>
          </p:nvPr>
        </p:nvSpPr>
        <p:spPr>
          <a:xfrm>
            <a:off x="662608" y="1867585"/>
            <a:ext cx="11078817" cy="3567173"/>
          </a:xfrm>
        </p:spPr>
        <p:txBody>
          <a:bodyPr anchor="ctr">
            <a:normAutofit/>
          </a:bodyPr>
          <a:lstStyle/>
          <a:p>
            <a:pPr marL="0" indent="0">
              <a:buNone/>
            </a:pPr>
            <a:r>
              <a:rPr lang="en-US" sz="2100" u="sng" dirty="0"/>
              <a:t>Meeting Attendance:</a:t>
            </a:r>
            <a:endParaRPr lang="en-US" sz="2100" dirty="0"/>
          </a:p>
          <a:p>
            <a:r>
              <a:rPr lang="en-US" sz="2100" dirty="0"/>
              <a:t>The following scenario is based on a high school bell schedule of 423 minutes. </a:t>
            </a:r>
          </a:p>
          <a:p>
            <a:pPr lvl="1"/>
            <a:r>
              <a:rPr lang="en-US" sz="2100" dirty="0"/>
              <a:t> A student is present if he/she are in instruction for 212 (211.5 rounded up) minutes, if a student is scheduled for 423 minutes. </a:t>
            </a:r>
          </a:p>
          <a:p>
            <a:pPr lvl="1"/>
            <a:r>
              <a:rPr lang="en-US" sz="2100" dirty="0"/>
              <a:t>Attendance must be taken each class period.</a:t>
            </a:r>
          </a:p>
          <a:p>
            <a:r>
              <a:rPr lang="en-US" sz="2100" dirty="0"/>
              <a:t>The Chronic Absenteeism reports looks at the entire minutes in the bell schedule for a school day, then looks at the individual student’s schedule for a school day. See table below:</a:t>
            </a:r>
          </a:p>
          <a:p>
            <a:endParaRPr lang="en-US" sz="2100" dirty="0"/>
          </a:p>
        </p:txBody>
      </p:sp>
    </p:spTree>
    <p:extLst>
      <p:ext uri="{BB962C8B-B14F-4D97-AF65-F5344CB8AC3E}">
        <p14:creationId xmlns:p14="http://schemas.microsoft.com/office/powerpoint/2010/main" val="1903263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Chronic Absenteeism (Meeting Attendance Minutes)</a:t>
            </a:r>
          </a:p>
        </p:txBody>
      </p:sp>
      <p:sp>
        <p:nvSpPr>
          <p:cNvPr id="8" name="Text Placeholder 7"/>
          <p:cNvSpPr>
            <a:spLocks noGrp="1"/>
          </p:cNvSpPr>
          <p:nvPr>
            <p:ph type="body" idx="1"/>
          </p:nvPr>
        </p:nvSpPr>
        <p:spPr>
          <a:xfrm>
            <a:off x="609600" y="1503189"/>
            <a:ext cx="5303518" cy="403259"/>
          </a:xfrm>
        </p:spPr>
        <p:txBody>
          <a:bodyPr>
            <a:noAutofit/>
          </a:bodyPr>
          <a:lstStyle/>
          <a:p>
            <a:r>
              <a:rPr lang="en-US" sz="2000" dirty="0"/>
              <a:t>CA-Present</a:t>
            </a:r>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2981911698"/>
              </p:ext>
            </p:extLst>
          </p:nvPr>
        </p:nvGraphicFramePr>
        <p:xfrm>
          <a:off x="609282" y="1870521"/>
          <a:ext cx="5303836" cy="4320731"/>
        </p:xfrm>
        <a:graphic>
          <a:graphicData uri="http://schemas.openxmlformats.org/drawingml/2006/table">
            <a:tbl>
              <a:tblPr firstRow="1" firstCol="1" bandRow="1">
                <a:tableStyleId>{BC89EF96-8CEA-46FF-86C4-4CE0E7609802}</a:tableStyleId>
              </a:tblPr>
              <a:tblGrid>
                <a:gridCol w="1086382">
                  <a:extLst>
                    <a:ext uri="{9D8B030D-6E8A-4147-A177-3AD203B41FA5}">
                      <a16:colId xmlns:a16="http://schemas.microsoft.com/office/drawing/2014/main" val="1520304417"/>
                    </a:ext>
                  </a:extLst>
                </a:gridCol>
                <a:gridCol w="1405818">
                  <a:extLst>
                    <a:ext uri="{9D8B030D-6E8A-4147-A177-3AD203B41FA5}">
                      <a16:colId xmlns:a16="http://schemas.microsoft.com/office/drawing/2014/main" val="3010067215"/>
                    </a:ext>
                  </a:extLst>
                </a:gridCol>
                <a:gridCol w="1650461">
                  <a:extLst>
                    <a:ext uri="{9D8B030D-6E8A-4147-A177-3AD203B41FA5}">
                      <a16:colId xmlns:a16="http://schemas.microsoft.com/office/drawing/2014/main" val="303655023"/>
                    </a:ext>
                  </a:extLst>
                </a:gridCol>
                <a:gridCol w="1161175">
                  <a:extLst>
                    <a:ext uri="{9D8B030D-6E8A-4147-A177-3AD203B41FA5}">
                      <a16:colId xmlns:a16="http://schemas.microsoft.com/office/drawing/2014/main" val="1207757126"/>
                    </a:ext>
                  </a:extLst>
                </a:gridCol>
              </a:tblGrid>
              <a:tr h="565466">
                <a:tc>
                  <a:txBody>
                    <a:bodyPr/>
                    <a:lstStyle/>
                    <a:p>
                      <a:pPr marL="0" marR="0">
                        <a:lnSpc>
                          <a:spcPct val="115000"/>
                        </a:lnSpc>
                        <a:spcBef>
                          <a:spcPts val="0"/>
                        </a:spcBef>
                        <a:spcAft>
                          <a:spcPts val="0"/>
                        </a:spcAft>
                      </a:pPr>
                      <a:r>
                        <a:rPr lang="en-US" sz="1800" dirty="0">
                          <a:effectLst/>
                        </a:rPr>
                        <a:t>Student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777" marR="20777" marT="0" marB="0"/>
                </a:tc>
                <a:tc>
                  <a:txBody>
                    <a:bodyPr/>
                    <a:lstStyle/>
                    <a:p>
                      <a:pPr marL="0" marR="0">
                        <a:lnSpc>
                          <a:spcPct val="115000"/>
                        </a:lnSpc>
                        <a:spcBef>
                          <a:spcPts val="0"/>
                        </a:spcBef>
                        <a:spcAft>
                          <a:spcPts val="0"/>
                        </a:spcAft>
                      </a:pPr>
                      <a:r>
                        <a:rPr lang="en-US" sz="1800" dirty="0">
                          <a:effectLst/>
                        </a:rPr>
                        <a:t>Scheduled minutes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777" marR="20777" marT="0" marB="0"/>
                </a:tc>
                <a:tc>
                  <a:txBody>
                    <a:bodyPr/>
                    <a:lstStyle/>
                    <a:p>
                      <a:pPr marL="0" marR="0">
                        <a:lnSpc>
                          <a:spcPct val="115000"/>
                        </a:lnSpc>
                        <a:spcBef>
                          <a:spcPts val="0"/>
                        </a:spcBef>
                        <a:spcAft>
                          <a:spcPts val="0"/>
                        </a:spcAft>
                      </a:pPr>
                      <a:r>
                        <a:rPr lang="en-US" sz="1800" dirty="0">
                          <a:effectLst/>
                        </a:rPr>
                        <a:t>Number of minutes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777" marR="20777" marT="0" marB="0"/>
                </a:tc>
                <a:tc>
                  <a:txBody>
                    <a:bodyPr/>
                    <a:lstStyle/>
                    <a:p>
                      <a:pPr marL="0" marR="0">
                        <a:lnSpc>
                          <a:spcPct val="115000"/>
                        </a:lnSpc>
                        <a:spcBef>
                          <a:spcPts val="0"/>
                        </a:spcBef>
                        <a:spcAft>
                          <a:spcPts val="0"/>
                        </a:spcAft>
                      </a:pPr>
                      <a:r>
                        <a:rPr lang="en-US" sz="1800" dirty="0">
                          <a:effectLst/>
                        </a:rPr>
                        <a:t>Present or Absent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777" marR="20777" marT="0" marB="0"/>
                </a:tc>
                <a:extLst>
                  <a:ext uri="{0D108BD9-81ED-4DB2-BD59-A6C34878D82A}">
                    <a16:rowId xmlns:a16="http://schemas.microsoft.com/office/drawing/2014/main" val="1963299163"/>
                  </a:ext>
                </a:extLst>
              </a:tr>
              <a:tr h="1130931">
                <a:tc>
                  <a:txBody>
                    <a:bodyPr/>
                    <a:lstStyle/>
                    <a:p>
                      <a:pPr marL="0" marR="0">
                        <a:lnSpc>
                          <a:spcPct val="115000"/>
                        </a:lnSpc>
                        <a:spcBef>
                          <a:spcPts val="0"/>
                        </a:spcBef>
                        <a:spcAft>
                          <a:spcPts val="0"/>
                        </a:spcAft>
                      </a:pPr>
                      <a:r>
                        <a:rPr lang="en-US" sz="1800" dirty="0">
                          <a:effectLst/>
                        </a:rPr>
                        <a:t>Student A</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777" marR="20777" marT="0" marB="0"/>
                </a:tc>
                <a:tc>
                  <a:txBody>
                    <a:bodyPr/>
                    <a:lstStyle/>
                    <a:p>
                      <a:pPr marL="0" marR="0">
                        <a:lnSpc>
                          <a:spcPct val="115000"/>
                        </a:lnSpc>
                        <a:spcBef>
                          <a:spcPts val="0"/>
                        </a:spcBef>
                        <a:spcAft>
                          <a:spcPts val="0"/>
                        </a:spcAft>
                      </a:pPr>
                      <a:r>
                        <a:rPr lang="en-US" sz="1800" dirty="0">
                          <a:effectLst/>
                        </a:rPr>
                        <a:t>360 minutes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777" marR="20777"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800" dirty="0">
                          <a:effectLst/>
                        </a:rPr>
                        <a:t>179  (Not 50% of the student’s schedule)</a:t>
                      </a:r>
                    </a:p>
                    <a:p>
                      <a:pPr marL="0" marR="0">
                        <a:lnSpc>
                          <a:spcPct val="115000"/>
                        </a:lnSpc>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777" marR="20777" marT="0" marB="0"/>
                </a:tc>
                <a:tc>
                  <a:txBody>
                    <a:bodyPr/>
                    <a:lstStyle/>
                    <a:p>
                      <a:pPr marL="0" marR="0">
                        <a:lnSpc>
                          <a:spcPct val="115000"/>
                        </a:lnSpc>
                        <a:spcBef>
                          <a:spcPts val="0"/>
                        </a:spcBef>
                        <a:spcAft>
                          <a:spcPts val="0"/>
                        </a:spcAft>
                      </a:pPr>
                      <a:r>
                        <a:rPr lang="en-US" sz="1800" dirty="0">
                          <a:effectLst/>
                        </a:rPr>
                        <a:t>Absent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777" marR="20777" marT="0" marB="0"/>
                </a:tc>
                <a:extLst>
                  <a:ext uri="{0D108BD9-81ED-4DB2-BD59-A6C34878D82A}">
                    <a16:rowId xmlns:a16="http://schemas.microsoft.com/office/drawing/2014/main" val="2616806391"/>
                  </a:ext>
                </a:extLst>
              </a:tr>
              <a:tr h="1130931">
                <a:tc>
                  <a:txBody>
                    <a:bodyPr/>
                    <a:lstStyle/>
                    <a:p>
                      <a:pPr marL="0" marR="0">
                        <a:lnSpc>
                          <a:spcPct val="115000"/>
                        </a:lnSpc>
                        <a:spcBef>
                          <a:spcPts val="0"/>
                        </a:spcBef>
                        <a:spcAft>
                          <a:spcPts val="0"/>
                        </a:spcAft>
                      </a:pPr>
                      <a:r>
                        <a:rPr lang="en-US" sz="1800" dirty="0">
                          <a:effectLst/>
                        </a:rPr>
                        <a:t>Student B</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777" marR="20777" marT="0" marB="0"/>
                </a:tc>
                <a:tc>
                  <a:txBody>
                    <a:bodyPr/>
                    <a:lstStyle/>
                    <a:p>
                      <a:pPr marL="0" marR="0">
                        <a:lnSpc>
                          <a:spcPct val="115000"/>
                        </a:lnSpc>
                        <a:spcBef>
                          <a:spcPts val="0"/>
                        </a:spcBef>
                        <a:spcAft>
                          <a:spcPts val="0"/>
                        </a:spcAft>
                      </a:pPr>
                      <a:r>
                        <a:rPr lang="en-US" sz="1800" dirty="0">
                          <a:effectLst/>
                        </a:rPr>
                        <a:t>400 minutes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777" marR="20777"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800" dirty="0">
                          <a:effectLst/>
                        </a:rPr>
                        <a:t>199 (Not 50% of the student’s schedule)</a:t>
                      </a:r>
                    </a:p>
                    <a:p>
                      <a:pPr marL="0" marR="0">
                        <a:lnSpc>
                          <a:spcPct val="115000"/>
                        </a:lnSpc>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777" marR="20777" marT="0" marB="0"/>
                </a:tc>
                <a:tc>
                  <a:txBody>
                    <a:bodyPr/>
                    <a:lstStyle/>
                    <a:p>
                      <a:pPr marL="0" marR="0">
                        <a:lnSpc>
                          <a:spcPct val="115000"/>
                        </a:lnSpc>
                        <a:spcBef>
                          <a:spcPts val="0"/>
                        </a:spcBef>
                        <a:spcAft>
                          <a:spcPts val="0"/>
                        </a:spcAft>
                      </a:pPr>
                      <a:r>
                        <a:rPr lang="en-US" sz="1800" dirty="0">
                          <a:effectLst/>
                        </a:rPr>
                        <a:t>Absent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777" marR="20777" marT="0" marB="0"/>
                </a:tc>
                <a:extLst>
                  <a:ext uri="{0D108BD9-81ED-4DB2-BD59-A6C34878D82A}">
                    <a16:rowId xmlns:a16="http://schemas.microsoft.com/office/drawing/2014/main" val="2057360248"/>
                  </a:ext>
                </a:extLst>
              </a:tr>
              <a:tr h="1130931">
                <a:tc>
                  <a:txBody>
                    <a:bodyPr/>
                    <a:lstStyle/>
                    <a:p>
                      <a:pPr marL="0" marR="0">
                        <a:lnSpc>
                          <a:spcPct val="115000"/>
                        </a:lnSpc>
                        <a:spcBef>
                          <a:spcPts val="0"/>
                        </a:spcBef>
                        <a:spcAft>
                          <a:spcPts val="0"/>
                        </a:spcAft>
                      </a:pPr>
                      <a:r>
                        <a:rPr lang="en-US" sz="1800" dirty="0">
                          <a:effectLst/>
                        </a:rPr>
                        <a:t>Student C</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777" marR="20777" marT="0" marB="0"/>
                </a:tc>
                <a:tc>
                  <a:txBody>
                    <a:bodyPr/>
                    <a:lstStyle/>
                    <a:p>
                      <a:pPr marL="0" marR="0">
                        <a:lnSpc>
                          <a:spcPct val="115000"/>
                        </a:lnSpc>
                        <a:spcBef>
                          <a:spcPts val="0"/>
                        </a:spcBef>
                        <a:spcAft>
                          <a:spcPts val="0"/>
                        </a:spcAft>
                      </a:pPr>
                      <a:r>
                        <a:rPr lang="en-US" sz="1800" dirty="0">
                          <a:effectLst/>
                        </a:rPr>
                        <a:t>423 minutes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777" marR="20777"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800" dirty="0">
                          <a:effectLst/>
                        </a:rPr>
                        <a:t>211 (Not 50% of the student’s schedule)</a:t>
                      </a:r>
                    </a:p>
                    <a:p>
                      <a:pPr marL="0" marR="0">
                        <a:lnSpc>
                          <a:spcPct val="115000"/>
                        </a:lnSpc>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777" marR="20777" marT="0" marB="0"/>
                </a:tc>
                <a:tc>
                  <a:txBody>
                    <a:bodyPr/>
                    <a:lstStyle/>
                    <a:p>
                      <a:pPr marL="0" marR="0">
                        <a:lnSpc>
                          <a:spcPct val="115000"/>
                        </a:lnSpc>
                        <a:spcBef>
                          <a:spcPts val="0"/>
                        </a:spcBef>
                        <a:spcAft>
                          <a:spcPts val="0"/>
                        </a:spcAft>
                      </a:pPr>
                      <a:r>
                        <a:rPr lang="en-US" sz="1800" dirty="0">
                          <a:effectLst/>
                        </a:rPr>
                        <a:t>Absent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777" marR="20777" marT="0" marB="0"/>
                </a:tc>
                <a:extLst>
                  <a:ext uri="{0D108BD9-81ED-4DB2-BD59-A6C34878D82A}">
                    <a16:rowId xmlns:a16="http://schemas.microsoft.com/office/drawing/2014/main" val="1095370447"/>
                  </a:ext>
                </a:extLst>
              </a:tr>
            </a:tbl>
          </a:graphicData>
        </a:graphic>
      </p:graphicFrame>
      <p:sp>
        <p:nvSpPr>
          <p:cNvPr id="9" name="Text Placeholder 8"/>
          <p:cNvSpPr>
            <a:spLocks noGrp="1"/>
          </p:cNvSpPr>
          <p:nvPr>
            <p:ph type="body" sz="quarter" idx="3"/>
          </p:nvPr>
        </p:nvSpPr>
        <p:spPr>
          <a:xfrm>
            <a:off x="6278880" y="1575144"/>
            <a:ext cx="5303520" cy="403259"/>
          </a:xfrm>
        </p:spPr>
        <p:txBody>
          <a:bodyPr>
            <a:noAutofit/>
          </a:bodyPr>
          <a:lstStyle/>
          <a:p>
            <a:r>
              <a:rPr lang="en-US" sz="2000" dirty="0"/>
              <a:t>CA-Absent</a:t>
            </a:r>
          </a:p>
        </p:txBody>
      </p:sp>
      <p:graphicFrame>
        <p:nvGraphicFramePr>
          <p:cNvPr id="13" name="Content Placeholder 5"/>
          <p:cNvGraphicFramePr>
            <a:graphicFrameLocks noGrp="1"/>
          </p:cNvGraphicFramePr>
          <p:nvPr>
            <p:ph sz="quarter" idx="4"/>
            <p:extLst>
              <p:ext uri="{D42A27DB-BD31-4B8C-83A1-F6EECF244321}">
                <p14:modId xmlns:p14="http://schemas.microsoft.com/office/powerpoint/2010/main" val="1975275893"/>
              </p:ext>
            </p:extLst>
          </p:nvPr>
        </p:nvGraphicFramePr>
        <p:xfrm>
          <a:off x="6278880" y="1906448"/>
          <a:ext cx="5303834" cy="4392688"/>
        </p:xfrm>
        <a:graphic>
          <a:graphicData uri="http://schemas.openxmlformats.org/drawingml/2006/table">
            <a:tbl>
              <a:tblPr firstRow="1" firstCol="1" bandRow="1">
                <a:tableStyleId>{BC89EF96-8CEA-46FF-86C4-4CE0E7609802}</a:tableStyleId>
              </a:tblPr>
              <a:tblGrid>
                <a:gridCol w="1086383">
                  <a:extLst>
                    <a:ext uri="{9D8B030D-6E8A-4147-A177-3AD203B41FA5}">
                      <a16:colId xmlns:a16="http://schemas.microsoft.com/office/drawing/2014/main" val="3110721809"/>
                    </a:ext>
                  </a:extLst>
                </a:gridCol>
                <a:gridCol w="1405817">
                  <a:extLst>
                    <a:ext uri="{9D8B030D-6E8A-4147-A177-3AD203B41FA5}">
                      <a16:colId xmlns:a16="http://schemas.microsoft.com/office/drawing/2014/main" val="4236791889"/>
                    </a:ext>
                  </a:extLst>
                </a:gridCol>
                <a:gridCol w="1405817">
                  <a:extLst>
                    <a:ext uri="{9D8B030D-6E8A-4147-A177-3AD203B41FA5}">
                      <a16:colId xmlns:a16="http://schemas.microsoft.com/office/drawing/2014/main" val="904519593"/>
                    </a:ext>
                  </a:extLst>
                </a:gridCol>
                <a:gridCol w="1405817">
                  <a:extLst>
                    <a:ext uri="{9D8B030D-6E8A-4147-A177-3AD203B41FA5}">
                      <a16:colId xmlns:a16="http://schemas.microsoft.com/office/drawing/2014/main" val="216225097"/>
                    </a:ext>
                  </a:extLst>
                </a:gridCol>
              </a:tblGrid>
              <a:tr h="713182">
                <a:tc>
                  <a:txBody>
                    <a:bodyPr/>
                    <a:lstStyle/>
                    <a:p>
                      <a:pPr marL="0" marR="0">
                        <a:lnSpc>
                          <a:spcPct val="115000"/>
                        </a:lnSpc>
                        <a:spcBef>
                          <a:spcPts val="0"/>
                        </a:spcBef>
                        <a:spcAft>
                          <a:spcPts val="0"/>
                        </a:spcAft>
                      </a:pPr>
                      <a:r>
                        <a:rPr lang="en-US" sz="1800" dirty="0">
                          <a:effectLst/>
                        </a:rPr>
                        <a:t>Student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777" marR="20777" marT="0" marB="0"/>
                </a:tc>
                <a:tc>
                  <a:txBody>
                    <a:bodyPr/>
                    <a:lstStyle/>
                    <a:p>
                      <a:pPr marL="0" marR="0">
                        <a:lnSpc>
                          <a:spcPct val="115000"/>
                        </a:lnSpc>
                        <a:spcBef>
                          <a:spcPts val="0"/>
                        </a:spcBef>
                        <a:spcAft>
                          <a:spcPts val="0"/>
                        </a:spcAft>
                      </a:pPr>
                      <a:r>
                        <a:rPr lang="en-US" sz="1800" dirty="0">
                          <a:effectLst/>
                        </a:rPr>
                        <a:t>Scheduled minutes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777" marR="20777" marT="0" marB="0"/>
                </a:tc>
                <a:tc>
                  <a:txBody>
                    <a:bodyPr/>
                    <a:lstStyle/>
                    <a:p>
                      <a:pPr marL="0" marR="0">
                        <a:lnSpc>
                          <a:spcPct val="115000"/>
                        </a:lnSpc>
                        <a:spcBef>
                          <a:spcPts val="0"/>
                        </a:spcBef>
                        <a:spcAft>
                          <a:spcPts val="0"/>
                        </a:spcAft>
                      </a:pPr>
                      <a:r>
                        <a:rPr lang="en-US" sz="1800" dirty="0">
                          <a:effectLst/>
                        </a:rPr>
                        <a:t>Number of minutes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777" marR="20777" marT="0" marB="0"/>
                </a:tc>
                <a:tc>
                  <a:txBody>
                    <a:bodyPr/>
                    <a:lstStyle/>
                    <a:p>
                      <a:pPr marL="0" marR="0">
                        <a:lnSpc>
                          <a:spcPct val="115000"/>
                        </a:lnSpc>
                        <a:spcBef>
                          <a:spcPts val="0"/>
                        </a:spcBef>
                        <a:spcAft>
                          <a:spcPts val="0"/>
                        </a:spcAft>
                      </a:pPr>
                      <a:r>
                        <a:rPr lang="en-US" sz="1800" dirty="0">
                          <a:effectLst/>
                        </a:rPr>
                        <a:t>Present or Absent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777" marR="20777" marT="0" marB="0"/>
                </a:tc>
                <a:extLst>
                  <a:ext uri="{0D108BD9-81ED-4DB2-BD59-A6C34878D82A}">
                    <a16:rowId xmlns:a16="http://schemas.microsoft.com/office/drawing/2014/main" val="1602499849"/>
                  </a:ext>
                </a:extLst>
              </a:tr>
              <a:tr h="1259140">
                <a:tc>
                  <a:txBody>
                    <a:bodyPr/>
                    <a:lstStyle/>
                    <a:p>
                      <a:pPr marL="0" marR="0">
                        <a:lnSpc>
                          <a:spcPct val="115000"/>
                        </a:lnSpc>
                        <a:spcBef>
                          <a:spcPts val="0"/>
                        </a:spcBef>
                        <a:spcAft>
                          <a:spcPts val="0"/>
                        </a:spcAft>
                      </a:pPr>
                      <a:r>
                        <a:rPr lang="en-US" sz="1800" dirty="0">
                          <a:effectLst/>
                        </a:rPr>
                        <a:t>Student A</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777" marR="20777" marT="0" marB="0"/>
                </a:tc>
                <a:tc>
                  <a:txBody>
                    <a:bodyPr/>
                    <a:lstStyle/>
                    <a:p>
                      <a:pPr marL="0" marR="0">
                        <a:lnSpc>
                          <a:spcPct val="115000"/>
                        </a:lnSpc>
                        <a:spcBef>
                          <a:spcPts val="0"/>
                        </a:spcBef>
                        <a:spcAft>
                          <a:spcPts val="0"/>
                        </a:spcAft>
                      </a:pPr>
                      <a:r>
                        <a:rPr lang="en-US" sz="1800" dirty="0">
                          <a:effectLst/>
                        </a:rPr>
                        <a:t>360 minutes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777" marR="20777"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800" dirty="0">
                          <a:effectLst/>
                        </a:rPr>
                        <a:t>180 (50% of the student’s schedule)</a:t>
                      </a:r>
                    </a:p>
                    <a:p>
                      <a:pPr marL="0" marR="0">
                        <a:lnSpc>
                          <a:spcPct val="115000"/>
                        </a:lnSpc>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777" marR="20777" marT="0" marB="0"/>
                </a:tc>
                <a:tc>
                  <a:txBody>
                    <a:bodyPr/>
                    <a:lstStyle/>
                    <a:p>
                      <a:pPr marL="0" marR="0">
                        <a:lnSpc>
                          <a:spcPct val="115000"/>
                        </a:lnSpc>
                        <a:spcBef>
                          <a:spcPts val="0"/>
                        </a:spcBef>
                        <a:spcAft>
                          <a:spcPts val="0"/>
                        </a:spcAft>
                      </a:pPr>
                      <a:r>
                        <a:rPr lang="en-US" sz="1800" dirty="0">
                          <a:effectLst/>
                        </a:rPr>
                        <a:t>Present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777" marR="20777" marT="0" marB="0"/>
                </a:tc>
                <a:extLst>
                  <a:ext uri="{0D108BD9-81ED-4DB2-BD59-A6C34878D82A}">
                    <a16:rowId xmlns:a16="http://schemas.microsoft.com/office/drawing/2014/main" val="2728005078"/>
                  </a:ext>
                </a:extLst>
              </a:tr>
              <a:tr h="1210183">
                <a:tc>
                  <a:txBody>
                    <a:bodyPr/>
                    <a:lstStyle/>
                    <a:p>
                      <a:pPr marL="0" marR="0">
                        <a:lnSpc>
                          <a:spcPct val="115000"/>
                        </a:lnSpc>
                        <a:spcBef>
                          <a:spcPts val="0"/>
                        </a:spcBef>
                        <a:spcAft>
                          <a:spcPts val="0"/>
                        </a:spcAft>
                      </a:pPr>
                      <a:r>
                        <a:rPr lang="en-US" sz="1800" dirty="0">
                          <a:effectLst/>
                        </a:rPr>
                        <a:t>Student B</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777" marR="20777" marT="0" marB="0"/>
                </a:tc>
                <a:tc>
                  <a:txBody>
                    <a:bodyPr/>
                    <a:lstStyle/>
                    <a:p>
                      <a:pPr marL="0" marR="0">
                        <a:lnSpc>
                          <a:spcPct val="115000"/>
                        </a:lnSpc>
                        <a:spcBef>
                          <a:spcPts val="0"/>
                        </a:spcBef>
                        <a:spcAft>
                          <a:spcPts val="0"/>
                        </a:spcAft>
                      </a:pPr>
                      <a:r>
                        <a:rPr lang="en-US" sz="1800" dirty="0">
                          <a:effectLst/>
                        </a:rPr>
                        <a:t>400 minutes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777" marR="20777" marT="0" marB="0"/>
                </a:tc>
                <a:tc>
                  <a:txBody>
                    <a:bodyPr/>
                    <a:lstStyle/>
                    <a:p>
                      <a:pPr marL="0" marR="0">
                        <a:lnSpc>
                          <a:spcPct val="115000"/>
                        </a:lnSpc>
                        <a:spcBef>
                          <a:spcPts val="0"/>
                        </a:spcBef>
                        <a:spcAft>
                          <a:spcPts val="0"/>
                        </a:spcAft>
                      </a:pPr>
                      <a:r>
                        <a:rPr lang="en-US" sz="1800" dirty="0">
                          <a:effectLst/>
                        </a:rPr>
                        <a:t>200 (50% of the student’s schedule)</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777" marR="20777" marT="0" marB="0"/>
                </a:tc>
                <a:tc>
                  <a:txBody>
                    <a:bodyPr/>
                    <a:lstStyle/>
                    <a:p>
                      <a:pPr marL="0" marR="0">
                        <a:lnSpc>
                          <a:spcPct val="115000"/>
                        </a:lnSpc>
                        <a:spcBef>
                          <a:spcPts val="0"/>
                        </a:spcBef>
                        <a:spcAft>
                          <a:spcPts val="0"/>
                        </a:spcAft>
                      </a:pPr>
                      <a:r>
                        <a:rPr lang="en-US" sz="1800" dirty="0">
                          <a:effectLst/>
                        </a:rPr>
                        <a:t>Present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777" marR="20777" marT="0" marB="0"/>
                </a:tc>
                <a:extLst>
                  <a:ext uri="{0D108BD9-81ED-4DB2-BD59-A6C34878D82A}">
                    <a16:rowId xmlns:a16="http://schemas.microsoft.com/office/drawing/2014/main" val="1549310235"/>
                  </a:ext>
                </a:extLst>
              </a:tr>
              <a:tr h="1210183">
                <a:tc>
                  <a:txBody>
                    <a:bodyPr/>
                    <a:lstStyle/>
                    <a:p>
                      <a:pPr marL="0" marR="0">
                        <a:lnSpc>
                          <a:spcPct val="115000"/>
                        </a:lnSpc>
                        <a:spcBef>
                          <a:spcPts val="0"/>
                        </a:spcBef>
                        <a:spcAft>
                          <a:spcPts val="0"/>
                        </a:spcAft>
                      </a:pPr>
                      <a:r>
                        <a:rPr lang="en-US" sz="1800" dirty="0">
                          <a:effectLst/>
                        </a:rPr>
                        <a:t>Student C</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777" marR="20777" marT="0" marB="0"/>
                </a:tc>
                <a:tc>
                  <a:txBody>
                    <a:bodyPr/>
                    <a:lstStyle/>
                    <a:p>
                      <a:pPr marL="0" marR="0">
                        <a:lnSpc>
                          <a:spcPct val="115000"/>
                        </a:lnSpc>
                        <a:spcBef>
                          <a:spcPts val="0"/>
                        </a:spcBef>
                        <a:spcAft>
                          <a:spcPts val="0"/>
                        </a:spcAft>
                      </a:pPr>
                      <a:r>
                        <a:rPr lang="en-US" sz="1800" dirty="0">
                          <a:effectLst/>
                        </a:rPr>
                        <a:t>423 minutes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777" marR="20777" marT="0" marB="0"/>
                </a:tc>
                <a:tc>
                  <a:txBody>
                    <a:bodyPr/>
                    <a:lstStyle/>
                    <a:p>
                      <a:pPr marL="0" marR="0">
                        <a:lnSpc>
                          <a:spcPct val="115000"/>
                        </a:lnSpc>
                        <a:spcBef>
                          <a:spcPts val="0"/>
                        </a:spcBef>
                        <a:spcAft>
                          <a:spcPts val="0"/>
                        </a:spcAft>
                      </a:pPr>
                      <a:r>
                        <a:rPr lang="en-US" sz="1800" dirty="0">
                          <a:effectLst/>
                        </a:rPr>
                        <a:t>212 (50% of the student’s schedule)</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777" marR="20777" marT="0" marB="0"/>
                </a:tc>
                <a:tc>
                  <a:txBody>
                    <a:bodyPr/>
                    <a:lstStyle/>
                    <a:p>
                      <a:pPr marL="0" marR="0">
                        <a:lnSpc>
                          <a:spcPct val="115000"/>
                        </a:lnSpc>
                        <a:spcBef>
                          <a:spcPts val="0"/>
                        </a:spcBef>
                        <a:spcAft>
                          <a:spcPts val="0"/>
                        </a:spcAft>
                      </a:pPr>
                      <a:r>
                        <a:rPr lang="en-US" sz="1800" dirty="0">
                          <a:effectLst/>
                        </a:rPr>
                        <a:t>Present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777" marR="20777" marT="0" marB="0"/>
                </a:tc>
                <a:extLst>
                  <a:ext uri="{0D108BD9-81ED-4DB2-BD59-A6C34878D82A}">
                    <a16:rowId xmlns:a16="http://schemas.microsoft.com/office/drawing/2014/main" val="4166547718"/>
                  </a:ext>
                </a:extLst>
              </a:tr>
            </a:tbl>
          </a:graphicData>
        </a:graphic>
      </p:graphicFrame>
    </p:spTree>
    <p:extLst>
      <p:ext uri="{BB962C8B-B14F-4D97-AF65-F5344CB8AC3E}">
        <p14:creationId xmlns:p14="http://schemas.microsoft.com/office/powerpoint/2010/main" val="30971613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313" y="554554"/>
            <a:ext cx="11292679" cy="1212102"/>
          </a:xfrm>
        </p:spPr>
        <p:txBody>
          <a:bodyPr>
            <a:noAutofit/>
          </a:bodyPr>
          <a:lstStyle/>
          <a:p>
            <a:pPr>
              <a:defRPr/>
            </a:pPr>
            <a:r>
              <a:rPr lang="en-US" dirty="0"/>
              <a:t>Entering Meeting Attendance  Instructions</a:t>
            </a:r>
          </a:p>
        </p:txBody>
      </p:sp>
      <p:sp>
        <p:nvSpPr>
          <p:cNvPr id="81923" name="Content Placeholder 2"/>
          <p:cNvSpPr>
            <a:spLocks noGrp="1"/>
          </p:cNvSpPr>
          <p:nvPr>
            <p:ph idx="1"/>
          </p:nvPr>
        </p:nvSpPr>
        <p:spPr>
          <a:xfrm>
            <a:off x="384314" y="1855434"/>
            <a:ext cx="11078816" cy="3856254"/>
          </a:xfrm>
        </p:spPr>
        <p:txBody>
          <a:bodyPr anchor="ctr">
            <a:normAutofit/>
          </a:bodyPr>
          <a:lstStyle/>
          <a:p>
            <a:pPr marL="0" indent="0">
              <a:buNone/>
            </a:pPr>
            <a:r>
              <a:rPr lang="en-US" altLang="en-US" sz="2400" dirty="0"/>
              <a:t>Middle Schools and High Schools will have to take attendance every period (meeting).</a:t>
            </a:r>
          </a:p>
          <a:p>
            <a:pPr marL="0" indent="0">
              <a:buNone/>
            </a:pPr>
            <a:endParaRPr lang="en-US" altLang="en-US" sz="2400" dirty="0"/>
          </a:p>
          <a:p>
            <a:pPr marL="685800" lvl="1" indent="-385763">
              <a:buClr>
                <a:schemeClr val="accent1"/>
              </a:buClr>
              <a:buFont typeface="Book Antiqua" pitchFamily="18" charset="0"/>
              <a:buAutoNum type="arabicPeriod"/>
            </a:pPr>
            <a:r>
              <a:rPr lang="en-US" altLang="en-US" sz="2400" dirty="0"/>
              <a:t>Select a student from the Start Page.</a:t>
            </a:r>
          </a:p>
          <a:p>
            <a:pPr marL="685800" lvl="1" indent="-385763">
              <a:buClr>
                <a:schemeClr val="accent1"/>
              </a:buClr>
              <a:buFont typeface="Book Antiqua" pitchFamily="18" charset="0"/>
              <a:buAutoNum type="arabicPeriod"/>
            </a:pPr>
            <a:r>
              <a:rPr lang="en-US" altLang="en-US" sz="2400" dirty="0"/>
              <a:t>Click </a:t>
            </a:r>
            <a:r>
              <a:rPr lang="en-US" altLang="en-US" sz="2400" b="1" dirty="0"/>
              <a:t>Attendance </a:t>
            </a:r>
            <a:r>
              <a:rPr lang="en-US" altLang="en-US" sz="2400" dirty="0"/>
              <a:t>on the student's screen.</a:t>
            </a:r>
          </a:p>
          <a:p>
            <a:pPr marL="685800" lvl="1" indent="-385763">
              <a:buClr>
                <a:schemeClr val="accent1"/>
              </a:buClr>
              <a:buFont typeface="Book Antiqua" pitchFamily="18" charset="0"/>
              <a:buAutoNum type="arabicPeriod"/>
            </a:pPr>
            <a:r>
              <a:rPr lang="en-US" altLang="en-US" sz="2400" dirty="0"/>
              <a:t>Select </a:t>
            </a:r>
            <a:r>
              <a:rPr lang="en-US" altLang="en-US" sz="2400" b="1" dirty="0"/>
              <a:t>Meeting</a:t>
            </a:r>
            <a:r>
              <a:rPr lang="en-US" altLang="en-US" sz="2400" dirty="0"/>
              <a:t> from the top of the page.</a:t>
            </a:r>
          </a:p>
          <a:p>
            <a:pPr marL="0" indent="0">
              <a:buNone/>
            </a:pPr>
            <a:endParaRPr lang="en-US" altLang="en-US" sz="2100" dirty="0"/>
          </a:p>
        </p:txBody>
      </p:sp>
    </p:spTree>
    <p:extLst>
      <p:ext uri="{BB962C8B-B14F-4D97-AF65-F5344CB8AC3E}">
        <p14:creationId xmlns:p14="http://schemas.microsoft.com/office/powerpoint/2010/main" val="38182991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930" y="418137"/>
            <a:ext cx="11231218" cy="1188720"/>
          </a:xfrm>
        </p:spPr>
        <p:txBody>
          <a:bodyPr/>
          <a:lstStyle/>
          <a:p>
            <a:pPr>
              <a:defRPr/>
            </a:pPr>
            <a:r>
              <a:rPr lang="en-US" dirty="0"/>
              <a:t>Entering Meeting Attendance </a:t>
            </a:r>
          </a:p>
        </p:txBody>
      </p:sp>
      <p:pic>
        <p:nvPicPr>
          <p:cNvPr id="8" name="Content Placeholder 7">
            <a:extLst>
              <a:ext uri="{FF2B5EF4-FFF2-40B4-BE49-F238E27FC236}">
                <a16:creationId xmlns:a16="http://schemas.microsoft.com/office/drawing/2014/main" id="{7D75B705-D2AE-4299-6AF4-E3DD0025C95B}"/>
              </a:ext>
            </a:extLst>
          </p:cNvPr>
          <p:cNvPicPr>
            <a:picLocks noGrp="1" noChangeAspect="1"/>
          </p:cNvPicPr>
          <p:nvPr>
            <p:ph idx="1"/>
          </p:nvPr>
        </p:nvPicPr>
        <p:blipFill>
          <a:blip r:embed="rId2"/>
          <a:stretch>
            <a:fillRect/>
          </a:stretch>
        </p:blipFill>
        <p:spPr>
          <a:xfrm>
            <a:off x="956008" y="2199560"/>
            <a:ext cx="9995000" cy="4240303"/>
          </a:xfrm>
          <a:ln w="57150">
            <a:solidFill>
              <a:schemeClr val="tx1"/>
            </a:solidFill>
          </a:ln>
        </p:spPr>
      </p:pic>
      <p:sp>
        <p:nvSpPr>
          <p:cNvPr id="5" name="Oval 4" descr="Meeting Attendance Selected on a PowerSchool Attendance Screenshot">
            <a:extLst>
              <a:ext uri="{FF2B5EF4-FFF2-40B4-BE49-F238E27FC236}">
                <a16:creationId xmlns:a16="http://schemas.microsoft.com/office/drawing/2014/main" id="{FCAD668D-50CF-4B00-BA34-21F20AECBE4F}"/>
              </a:ext>
            </a:extLst>
          </p:cNvPr>
          <p:cNvSpPr/>
          <p:nvPr/>
        </p:nvSpPr>
        <p:spPr>
          <a:xfrm>
            <a:off x="5624139" y="2897590"/>
            <a:ext cx="310720" cy="284086"/>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800" dirty="0"/>
          </a:p>
        </p:txBody>
      </p:sp>
      <p:pic>
        <p:nvPicPr>
          <p:cNvPr id="1027" name="Picture 3">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2292" y="2817737"/>
            <a:ext cx="114300" cy="100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4301" y="2792263"/>
            <a:ext cx="285750" cy="150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87702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3500" dirty="0"/>
              <a:t>Entering Meeting Attendance Instructions (cont.) </a:t>
            </a:r>
          </a:p>
        </p:txBody>
      </p:sp>
      <p:sp>
        <p:nvSpPr>
          <p:cNvPr id="3" name="Content Placeholder 2"/>
          <p:cNvSpPr>
            <a:spLocks noGrp="1"/>
          </p:cNvSpPr>
          <p:nvPr>
            <p:ph idx="1"/>
          </p:nvPr>
        </p:nvSpPr>
        <p:spPr/>
        <p:txBody>
          <a:bodyPr rtlCol="0" anchor="ctr">
            <a:normAutofit/>
          </a:bodyPr>
          <a:lstStyle/>
          <a:p>
            <a:pPr marL="385763" indent="-385763">
              <a:buFont typeface="+mj-lt"/>
              <a:buAutoNum type="arabicPeriod" startAt="4"/>
              <a:defRPr/>
            </a:pPr>
            <a:r>
              <a:rPr lang="en-US" sz="2400" dirty="0"/>
              <a:t>The Meeting attendance screen displays seven weeks across the top of the page and the student's active enrollments along the left-hand side, listed according to expression.</a:t>
            </a:r>
          </a:p>
          <a:p>
            <a:pPr marL="385763" indent="-385763">
              <a:buFont typeface="+mj-lt"/>
              <a:buAutoNum type="arabicPeriod" startAt="4"/>
              <a:defRPr/>
            </a:pPr>
            <a:r>
              <a:rPr lang="en-US" sz="2400" dirty="0"/>
              <a:t>To enter attendance, click on a week.</a:t>
            </a:r>
          </a:p>
          <a:p>
            <a:pPr marL="385763" indent="-385763">
              <a:buFont typeface="+mj-lt"/>
              <a:buAutoNum type="arabicPeriod" startAt="4"/>
              <a:defRPr/>
            </a:pPr>
            <a:r>
              <a:rPr lang="en-US" sz="2400" dirty="0"/>
              <a:t>Click </a:t>
            </a:r>
            <a:r>
              <a:rPr lang="en-US" sz="2400" b="1" dirty="0"/>
              <a:t>Submit</a:t>
            </a:r>
            <a:r>
              <a:rPr lang="en-US" sz="2400" dirty="0"/>
              <a:t> to save changes</a:t>
            </a:r>
          </a:p>
          <a:p>
            <a:pPr marL="0" indent="0">
              <a:buNone/>
              <a:defRPr/>
            </a:pPr>
            <a:endParaRPr lang="en-US" sz="2400" dirty="0"/>
          </a:p>
          <a:p>
            <a:pPr marL="385763" indent="-385763">
              <a:buFont typeface="+mj-lt"/>
              <a:buAutoNum type="arabicPeriod" startAt="4"/>
              <a:defRPr/>
            </a:pPr>
            <a:endParaRPr lang="en-US" sz="2400" b="1" dirty="0"/>
          </a:p>
          <a:p>
            <a:pPr marL="0" indent="0">
              <a:buNone/>
              <a:defRPr/>
            </a:pPr>
            <a:r>
              <a:rPr lang="en-US" sz="2400" b="1" dirty="0"/>
              <a:t>Note:</a:t>
            </a:r>
            <a:r>
              <a:rPr lang="en-US" sz="2400" dirty="0"/>
              <a:t>  If the appropriate week is not listed, change the term at the top of the page to a term with a date range that includes the week.</a:t>
            </a:r>
          </a:p>
          <a:p>
            <a:pPr>
              <a:defRPr/>
            </a:pPr>
            <a:endParaRPr lang="en-US" sz="1900" dirty="0"/>
          </a:p>
        </p:txBody>
      </p:sp>
    </p:spTree>
    <p:extLst>
      <p:ext uri="{BB962C8B-B14F-4D97-AF65-F5344CB8AC3E}">
        <p14:creationId xmlns:p14="http://schemas.microsoft.com/office/powerpoint/2010/main" val="16947934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Entering Meeting Attendance (cont.) </a:t>
            </a:r>
          </a:p>
        </p:txBody>
      </p:sp>
      <p:pic>
        <p:nvPicPr>
          <p:cNvPr id="2051" name="Picture 3">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817737"/>
            <a:ext cx="114300" cy="100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4301" y="2792263"/>
            <a:ext cx="285750" cy="150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descr="Meeting Attendance selected on a PowerSchool Screenshot&#10;">
            <a:extLst>
              <a:ext uri="{FF2B5EF4-FFF2-40B4-BE49-F238E27FC236}">
                <a16:creationId xmlns:a16="http://schemas.microsoft.com/office/drawing/2014/main" id="{BB445EBF-8342-4EE0-92DB-7D2E27FFBD3E}"/>
              </a:ext>
            </a:extLst>
          </p:cNvPr>
          <p:cNvSpPr/>
          <p:nvPr/>
        </p:nvSpPr>
        <p:spPr>
          <a:xfrm>
            <a:off x="5874058" y="2098853"/>
            <a:ext cx="266331" cy="310718"/>
          </a:xfrm>
          <a:prstGeom prst="rect">
            <a:avLst/>
          </a:prstGeom>
          <a:noFill/>
          <a:ln w="444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800" dirty="0"/>
          </a:p>
        </p:txBody>
      </p:sp>
      <p:pic>
        <p:nvPicPr>
          <p:cNvPr id="6" name="Content Placeholder 5">
            <a:extLst>
              <a:ext uri="{FF2B5EF4-FFF2-40B4-BE49-F238E27FC236}">
                <a16:creationId xmlns:a16="http://schemas.microsoft.com/office/drawing/2014/main" id="{BD11223F-49B8-D636-4445-822CCAD5FB9A}"/>
              </a:ext>
            </a:extLst>
          </p:cNvPr>
          <p:cNvPicPr>
            <a:picLocks noGrp="1" noChangeAspect="1"/>
          </p:cNvPicPr>
          <p:nvPr>
            <p:ph idx="1"/>
          </p:nvPr>
        </p:nvPicPr>
        <p:blipFill>
          <a:blip r:embed="rId4"/>
          <a:stretch>
            <a:fillRect/>
          </a:stretch>
        </p:blipFill>
        <p:spPr>
          <a:xfrm>
            <a:off x="409433" y="1665288"/>
            <a:ext cx="10972800" cy="3976687"/>
          </a:xfrm>
          <a:ln w="57150">
            <a:solidFill>
              <a:schemeClr val="tx1"/>
            </a:solidFill>
          </a:ln>
        </p:spPr>
      </p:pic>
    </p:spTree>
    <p:extLst>
      <p:ext uri="{BB962C8B-B14F-4D97-AF65-F5344CB8AC3E}">
        <p14:creationId xmlns:p14="http://schemas.microsoft.com/office/powerpoint/2010/main" val="554427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79C60B0E-CD97-D1E1-82BF-51EBC317B9D5}"/>
              </a:ext>
            </a:extLst>
          </p:cNvPr>
          <p:cNvSpPr>
            <a:spLocks noGrp="1"/>
          </p:cNvSpPr>
          <p:nvPr>
            <p:ph type="title"/>
          </p:nvPr>
        </p:nvSpPr>
        <p:spPr>
          <a:xfrm>
            <a:off x="586595" y="365125"/>
            <a:ext cx="10972800" cy="957238"/>
          </a:xfrm>
        </p:spPr>
        <p:txBody>
          <a:bodyPr/>
          <a:lstStyle/>
          <a:p>
            <a:r>
              <a:rPr lang="en-US" dirty="0"/>
              <a:t>Chronic Absenteeism Data 2019-20-2020-21</a:t>
            </a:r>
          </a:p>
        </p:txBody>
      </p:sp>
      <p:pic>
        <p:nvPicPr>
          <p:cNvPr id="9" name="Google Shape;86;p1" title="Chart">
            <a:extLst>
              <a:ext uri="{FF2B5EF4-FFF2-40B4-BE49-F238E27FC236}">
                <a16:creationId xmlns:a16="http://schemas.microsoft.com/office/drawing/2014/main" id="{7CB6F415-9AF0-BD05-0B2C-24C9C8547E02}"/>
              </a:ext>
            </a:extLst>
          </p:cNvPr>
          <p:cNvPicPr preferRelativeResize="0"/>
          <p:nvPr/>
        </p:nvPicPr>
        <p:blipFill>
          <a:blip r:embed="rId2">
            <a:alphaModFix/>
          </a:blip>
          <a:stretch>
            <a:fillRect/>
          </a:stretch>
        </p:blipFill>
        <p:spPr>
          <a:xfrm>
            <a:off x="632605" y="1212004"/>
            <a:ext cx="10926790" cy="4148272"/>
          </a:xfrm>
          <a:prstGeom prst="rect">
            <a:avLst/>
          </a:prstGeom>
          <a:noFill/>
          <a:ln>
            <a:noFill/>
          </a:ln>
        </p:spPr>
      </p:pic>
    </p:spTree>
    <p:extLst>
      <p:ext uri="{BB962C8B-B14F-4D97-AF65-F5344CB8AC3E}">
        <p14:creationId xmlns:p14="http://schemas.microsoft.com/office/powerpoint/2010/main" val="23395828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Entering Meeting Attendance Selecting an Attendance Code </a:t>
            </a:r>
          </a:p>
        </p:txBody>
      </p:sp>
      <p:sp>
        <p:nvSpPr>
          <p:cNvPr id="3" name="Content Placeholder 2" descr="Select an attendance code from the &quot;Current attendance code&quot; drop-down"/>
          <p:cNvSpPr>
            <a:spLocks noGrp="1"/>
          </p:cNvSpPr>
          <p:nvPr>
            <p:ph idx="1"/>
          </p:nvPr>
        </p:nvSpPr>
        <p:spPr>
          <a:xfrm>
            <a:off x="586596" y="1400549"/>
            <a:ext cx="10972800" cy="4241126"/>
          </a:xfrm>
        </p:spPr>
        <p:txBody>
          <a:bodyPr rtlCol="0">
            <a:normAutofit/>
          </a:bodyPr>
          <a:lstStyle/>
          <a:p>
            <a:pPr marL="0" indent="0">
              <a:buNone/>
              <a:defRPr/>
            </a:pPr>
            <a:r>
              <a:rPr lang="en-US" dirty="0"/>
              <a:t>Select an attendance code from the "Current attendance code" drop-down.</a:t>
            </a:r>
          </a:p>
          <a:p>
            <a:pPr marL="0" indent="0">
              <a:buNone/>
              <a:defRPr/>
            </a:pPr>
            <a:endParaRPr lang="en-US" dirty="0"/>
          </a:p>
        </p:txBody>
      </p:sp>
      <p:pic>
        <p:nvPicPr>
          <p:cNvPr id="5" name="Picture 4">
            <a:extLst>
              <a:ext uri="{FF2B5EF4-FFF2-40B4-BE49-F238E27FC236}">
                <a16:creationId xmlns:a16="http://schemas.microsoft.com/office/drawing/2014/main" id="{43F079CA-08F3-0981-F147-337D61167AF1}"/>
              </a:ext>
            </a:extLst>
          </p:cNvPr>
          <p:cNvPicPr>
            <a:picLocks noChangeAspect="1"/>
          </p:cNvPicPr>
          <p:nvPr/>
        </p:nvPicPr>
        <p:blipFill>
          <a:blip r:embed="rId2"/>
          <a:stretch>
            <a:fillRect/>
          </a:stretch>
        </p:blipFill>
        <p:spPr>
          <a:xfrm>
            <a:off x="3941521" y="1941871"/>
            <a:ext cx="6785620" cy="3839697"/>
          </a:xfrm>
          <a:prstGeom prst="rect">
            <a:avLst/>
          </a:prstGeom>
          <a:ln w="57150">
            <a:solidFill>
              <a:schemeClr val="tx1"/>
            </a:solidFill>
          </a:ln>
        </p:spPr>
      </p:pic>
      <p:sp>
        <p:nvSpPr>
          <p:cNvPr id="6" name="Rectangle 5" descr="Present code selected on a PowerSchool ScreenShot">
            <a:extLst>
              <a:ext uri="{FF2B5EF4-FFF2-40B4-BE49-F238E27FC236}">
                <a16:creationId xmlns:a16="http://schemas.microsoft.com/office/drawing/2014/main" id="{30F4BF68-A486-4DC1-A9C4-0EB6692598D8}"/>
              </a:ext>
            </a:extLst>
          </p:cNvPr>
          <p:cNvSpPr/>
          <p:nvPr/>
        </p:nvSpPr>
        <p:spPr>
          <a:xfrm>
            <a:off x="5998241" y="2785672"/>
            <a:ext cx="2672179" cy="176159"/>
          </a:xfrm>
          <a:prstGeom prst="rect">
            <a:avLst/>
          </a:prstGeom>
          <a:noFill/>
          <a:ln w="412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800" dirty="0"/>
          </a:p>
        </p:txBody>
      </p:sp>
    </p:spTree>
    <p:extLst>
      <p:ext uri="{BB962C8B-B14F-4D97-AF65-F5344CB8AC3E}">
        <p14:creationId xmlns:p14="http://schemas.microsoft.com/office/powerpoint/2010/main" val="39651523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10" y="457200"/>
            <a:ext cx="4114800" cy="1600200"/>
          </a:xfrm>
        </p:spPr>
        <p:txBody>
          <a:bodyPr anchor="b">
            <a:normAutofit/>
          </a:bodyPr>
          <a:lstStyle/>
          <a:p>
            <a:pPr>
              <a:defRPr/>
            </a:pPr>
            <a:r>
              <a:rPr lang="en-US" dirty="0"/>
              <a:t>Entering Meeting Attendance (cont.)</a:t>
            </a:r>
          </a:p>
        </p:txBody>
      </p:sp>
      <p:pic>
        <p:nvPicPr>
          <p:cNvPr id="4" name="Picture 3" descr="A screenshot of a computer&#10;&#10;Description automatically generated">
            <a:extLst>
              <a:ext uri="{FF2B5EF4-FFF2-40B4-BE49-F238E27FC236}">
                <a16:creationId xmlns:a16="http://schemas.microsoft.com/office/drawing/2014/main" id="{22A893CA-3DD4-0FAF-94B6-3348220C43FD}"/>
              </a:ext>
            </a:extLst>
          </p:cNvPr>
          <p:cNvPicPr>
            <a:picLocks noChangeAspect="1"/>
          </p:cNvPicPr>
          <p:nvPr/>
        </p:nvPicPr>
        <p:blipFill>
          <a:blip r:embed="rId2"/>
          <a:stretch>
            <a:fillRect/>
          </a:stretch>
        </p:blipFill>
        <p:spPr>
          <a:xfrm>
            <a:off x="5167223" y="1300451"/>
            <a:ext cx="6504166" cy="3463467"/>
          </a:xfrm>
          <a:prstGeom prst="rect">
            <a:avLst/>
          </a:prstGeom>
          <a:noFill/>
          <a:ln w="57150">
            <a:solidFill>
              <a:schemeClr val="tx1"/>
            </a:solidFill>
          </a:ln>
        </p:spPr>
      </p:pic>
      <p:sp>
        <p:nvSpPr>
          <p:cNvPr id="87043" name="Content Placeholder 2"/>
          <p:cNvSpPr>
            <a:spLocks noGrp="1"/>
          </p:cNvSpPr>
          <p:nvPr>
            <p:ph type="body" sz="half" idx="2"/>
          </p:nvPr>
        </p:nvSpPr>
        <p:spPr>
          <a:xfrm>
            <a:off x="520611" y="2057400"/>
            <a:ext cx="4114799" cy="3549770"/>
          </a:xfrm>
        </p:spPr>
        <p:txBody>
          <a:bodyPr>
            <a:normAutofit/>
          </a:bodyPr>
          <a:lstStyle/>
          <a:p>
            <a:pPr marL="0" indent="0">
              <a:buNone/>
            </a:pPr>
            <a:r>
              <a:rPr lang="en-US" altLang="en-US" dirty="0"/>
              <a:t>After selecting the “Current attendance code,” click in each expression box for each period the student needs an absence attendance code.</a:t>
            </a:r>
          </a:p>
          <a:p>
            <a:pPr marL="0" indent="0">
              <a:buNone/>
            </a:pPr>
            <a:endParaRPr lang="en-US" altLang="en-US" dirty="0"/>
          </a:p>
        </p:txBody>
      </p:sp>
    </p:spTree>
    <p:extLst>
      <p:ext uri="{BB962C8B-B14F-4D97-AF65-F5344CB8AC3E}">
        <p14:creationId xmlns:p14="http://schemas.microsoft.com/office/powerpoint/2010/main" val="8793804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Meeting Attendance"/>
          <p:cNvSpPr>
            <a:spLocks noGrp="1"/>
          </p:cNvSpPr>
          <p:nvPr>
            <p:ph type="title"/>
          </p:nvPr>
        </p:nvSpPr>
        <p:spPr>
          <a:xfrm>
            <a:off x="586595" y="365125"/>
            <a:ext cx="10972800" cy="1097280"/>
          </a:xfrm>
        </p:spPr>
        <p:txBody>
          <a:bodyPr anchor="ctr">
            <a:normAutofit/>
          </a:bodyPr>
          <a:lstStyle/>
          <a:p>
            <a:r>
              <a:rPr lang="en-US" dirty="0"/>
              <a:t>Meeting Attendance</a:t>
            </a:r>
          </a:p>
        </p:txBody>
      </p:sp>
      <p:pic>
        <p:nvPicPr>
          <p:cNvPr id="6" name="Picture 5">
            <a:extLst>
              <a:ext uri="{FF2B5EF4-FFF2-40B4-BE49-F238E27FC236}">
                <a16:creationId xmlns:a16="http://schemas.microsoft.com/office/drawing/2014/main" id="{3C713DBF-A6B2-D232-6C11-CB23A2860506}"/>
              </a:ext>
            </a:extLst>
          </p:cNvPr>
          <p:cNvPicPr>
            <a:picLocks noChangeAspect="1"/>
          </p:cNvPicPr>
          <p:nvPr/>
        </p:nvPicPr>
        <p:blipFill>
          <a:blip r:embed="rId2"/>
          <a:stretch>
            <a:fillRect/>
          </a:stretch>
        </p:blipFill>
        <p:spPr>
          <a:xfrm>
            <a:off x="395785" y="1624426"/>
            <a:ext cx="10809027" cy="3976306"/>
          </a:xfrm>
          <a:prstGeom prst="rect">
            <a:avLst/>
          </a:prstGeom>
          <a:noFill/>
        </p:spPr>
      </p:pic>
    </p:spTree>
    <p:extLst>
      <p:ext uri="{BB962C8B-B14F-4D97-AF65-F5344CB8AC3E}">
        <p14:creationId xmlns:p14="http://schemas.microsoft.com/office/powerpoint/2010/main" val="9240857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Meeting Attendance Minutes"/>
          <p:cNvSpPr>
            <a:spLocks noGrp="1"/>
          </p:cNvSpPr>
          <p:nvPr>
            <p:ph type="title" idx="4294967295"/>
          </p:nvPr>
        </p:nvSpPr>
        <p:spPr>
          <a:xfrm>
            <a:off x="424070" y="161122"/>
            <a:ext cx="9973261" cy="890588"/>
          </a:xfrm>
        </p:spPr>
        <p:txBody>
          <a:bodyPr/>
          <a:lstStyle/>
          <a:p>
            <a:r>
              <a:rPr lang="en-US" dirty="0"/>
              <a:t>Meeting Attendance Minutes</a:t>
            </a:r>
          </a:p>
        </p:txBody>
      </p:sp>
      <p:pic>
        <p:nvPicPr>
          <p:cNvPr id="8" name="Picture 7">
            <a:extLst>
              <a:ext uri="{FF2B5EF4-FFF2-40B4-BE49-F238E27FC236}">
                <a16:creationId xmlns:a16="http://schemas.microsoft.com/office/drawing/2014/main" id="{EB05B3CE-5457-8E6C-6D29-8E4427A2D3F6}"/>
              </a:ext>
            </a:extLst>
          </p:cNvPr>
          <p:cNvPicPr>
            <a:picLocks noChangeAspect="1"/>
          </p:cNvPicPr>
          <p:nvPr/>
        </p:nvPicPr>
        <p:blipFill>
          <a:blip r:embed="rId2"/>
          <a:stretch>
            <a:fillRect/>
          </a:stretch>
        </p:blipFill>
        <p:spPr>
          <a:xfrm>
            <a:off x="526102" y="1393802"/>
            <a:ext cx="9627832" cy="4551185"/>
          </a:xfrm>
          <a:prstGeom prst="rect">
            <a:avLst/>
          </a:prstGeom>
          <a:ln w="57150">
            <a:solidFill>
              <a:schemeClr val="tx1"/>
            </a:solidFill>
          </a:ln>
        </p:spPr>
      </p:pic>
      <p:cxnSp>
        <p:nvCxnSpPr>
          <p:cNvPr id="9" name="Straight Arrow Connector 8" descr="Arrow pointing to Meeting Attendance Minutes Screenshot."/>
          <p:cNvCxnSpPr>
            <a:cxnSpLocks/>
          </p:cNvCxnSpPr>
          <p:nvPr/>
        </p:nvCxnSpPr>
        <p:spPr>
          <a:xfrm flipH="1">
            <a:off x="9539785" y="1253143"/>
            <a:ext cx="2126113" cy="230892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21618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Customized Chronic Absenteeism, Attendance Reports"/>
          <p:cNvSpPr>
            <a:spLocks noGrp="1"/>
          </p:cNvSpPr>
          <p:nvPr>
            <p:ph type="title"/>
          </p:nvPr>
        </p:nvSpPr>
        <p:spPr>
          <a:xfrm>
            <a:off x="225287" y="152400"/>
            <a:ext cx="11105322" cy="1143000"/>
          </a:xfrm>
        </p:spPr>
        <p:txBody>
          <a:bodyPr>
            <a:noAutofit/>
          </a:bodyPr>
          <a:lstStyle/>
          <a:p>
            <a:r>
              <a:rPr lang="en-US" dirty="0"/>
              <a:t>Customized Chronic Absenteeism, Attendance Reports</a:t>
            </a:r>
          </a:p>
        </p:txBody>
      </p:sp>
      <p:sp>
        <p:nvSpPr>
          <p:cNvPr id="4" name="TextBox 3"/>
          <p:cNvSpPr txBox="1"/>
          <p:nvPr/>
        </p:nvSpPr>
        <p:spPr>
          <a:xfrm>
            <a:off x="1179443" y="1524000"/>
            <a:ext cx="9259957" cy="2677656"/>
          </a:xfrm>
          <a:prstGeom prst="rect">
            <a:avLst/>
          </a:prstGeom>
          <a:noFill/>
        </p:spPr>
        <p:txBody>
          <a:bodyPr wrap="square" rtlCol="0">
            <a:spAutoFit/>
          </a:bodyPr>
          <a:lstStyle/>
          <a:p>
            <a:pPr marL="342900" indent="-342900">
              <a:buFont typeface="+mj-lt"/>
              <a:buAutoNum type="arabicPeriod"/>
            </a:pPr>
            <a:r>
              <a:rPr lang="en-US" sz="2800" dirty="0"/>
              <a:t>On the Start page click </a:t>
            </a:r>
            <a:r>
              <a:rPr lang="en-US" sz="2800" b="1" dirty="0"/>
              <a:t>System Reports</a:t>
            </a:r>
            <a:r>
              <a:rPr lang="en-US" sz="2800" dirty="0"/>
              <a:t>.</a:t>
            </a:r>
          </a:p>
          <a:p>
            <a:pPr marL="342900" indent="-342900">
              <a:buFont typeface="+mj-lt"/>
              <a:buAutoNum type="arabicPeriod"/>
            </a:pPr>
            <a:r>
              <a:rPr lang="en-US" sz="2800" dirty="0"/>
              <a:t>Click on the </a:t>
            </a:r>
            <a:r>
              <a:rPr lang="en-US" sz="2800" b="1" dirty="0"/>
              <a:t>State</a:t>
            </a:r>
            <a:r>
              <a:rPr lang="en-US" sz="2800" dirty="0"/>
              <a:t> </a:t>
            </a:r>
            <a:r>
              <a:rPr lang="en-US" sz="2800" b="1" dirty="0"/>
              <a:t>Reporting</a:t>
            </a:r>
            <a:r>
              <a:rPr lang="en-US" sz="2800" dirty="0"/>
              <a:t> tab.</a:t>
            </a:r>
          </a:p>
          <a:p>
            <a:pPr lvl="1"/>
            <a:endParaRPr lang="en-US" sz="2800" dirty="0"/>
          </a:p>
          <a:p>
            <a:pPr marL="1257300" lvl="2" indent="-342900">
              <a:buFont typeface="+mj-lt"/>
              <a:buAutoNum type="arabicPeriod"/>
            </a:pPr>
            <a:r>
              <a:rPr lang="en-US" sz="2800" dirty="0"/>
              <a:t>Chronic Absenteeism</a:t>
            </a:r>
          </a:p>
          <a:p>
            <a:pPr marL="1257300" lvl="2" indent="-342900">
              <a:buFont typeface="+mj-lt"/>
              <a:buAutoNum type="arabicPeriod"/>
            </a:pPr>
            <a:r>
              <a:rPr lang="en-US" sz="2800" dirty="0"/>
              <a:t>Attendance</a:t>
            </a:r>
          </a:p>
          <a:p>
            <a:pPr lvl="2"/>
            <a:endParaRPr lang="en-US" sz="2800" dirty="0"/>
          </a:p>
        </p:txBody>
      </p:sp>
      <p:pic>
        <p:nvPicPr>
          <p:cNvPr id="6" name="Picture 5">
            <a:extLst>
              <a:ext uri="{FF2B5EF4-FFF2-40B4-BE49-F238E27FC236}">
                <a16:creationId xmlns:a16="http://schemas.microsoft.com/office/drawing/2014/main" id="{0E6D2A97-9EB3-1DDC-99B5-D936DEB372C8}"/>
              </a:ext>
            </a:extLst>
          </p:cNvPr>
          <p:cNvPicPr>
            <a:picLocks noChangeAspect="1"/>
          </p:cNvPicPr>
          <p:nvPr/>
        </p:nvPicPr>
        <p:blipFill>
          <a:blip r:embed="rId2"/>
          <a:stretch>
            <a:fillRect/>
          </a:stretch>
        </p:blipFill>
        <p:spPr>
          <a:xfrm>
            <a:off x="808274" y="4012442"/>
            <a:ext cx="11039475" cy="1555845"/>
          </a:xfrm>
          <a:prstGeom prst="rect">
            <a:avLst/>
          </a:prstGeom>
          <a:ln w="57150">
            <a:solidFill>
              <a:schemeClr val="tx1"/>
            </a:solidFill>
          </a:ln>
        </p:spPr>
      </p:pic>
    </p:spTree>
    <p:extLst>
      <p:ext uri="{BB962C8B-B14F-4D97-AF65-F5344CB8AC3E}">
        <p14:creationId xmlns:p14="http://schemas.microsoft.com/office/powerpoint/2010/main" val="27206659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C 37 Chronic Absenteeism Update  Process"/>
          <p:cNvSpPr>
            <a:spLocks noGrp="1"/>
          </p:cNvSpPr>
          <p:nvPr>
            <p:ph type="title"/>
          </p:nvPr>
        </p:nvSpPr>
        <p:spPr/>
        <p:txBody>
          <a:bodyPr>
            <a:normAutofit fontScale="90000"/>
          </a:bodyPr>
          <a:lstStyle/>
          <a:p>
            <a:br>
              <a:rPr lang="en-US" b="1" dirty="0"/>
            </a:br>
            <a:r>
              <a:rPr lang="en-US" dirty="0"/>
              <a:t>SC 37 Chronic Absenteeism Update  Process</a:t>
            </a:r>
            <a:br>
              <a:rPr lang="en-US" dirty="0"/>
            </a:br>
            <a:endParaRPr lang="en-US" dirty="0"/>
          </a:p>
        </p:txBody>
      </p:sp>
      <p:sp>
        <p:nvSpPr>
          <p:cNvPr id="3" name="Content Placeholder 2"/>
          <p:cNvSpPr>
            <a:spLocks noGrp="1"/>
          </p:cNvSpPr>
          <p:nvPr>
            <p:ph idx="1"/>
          </p:nvPr>
        </p:nvSpPr>
        <p:spPr/>
        <p:txBody>
          <a:bodyPr>
            <a:normAutofit/>
          </a:bodyPr>
          <a:lstStyle/>
          <a:p>
            <a:pPr marL="0" indent="0">
              <a:buNone/>
            </a:pPr>
            <a:r>
              <a:rPr lang="en-US" sz="1744" dirty="0"/>
              <a:t>The Chronic Absenteeism Update Process will flag students identified as chronically absent.  The student must meet the following requirements to be flagged as “Y” for chronically absent:</a:t>
            </a:r>
          </a:p>
          <a:p>
            <a:pPr lvl="0"/>
            <a:r>
              <a:rPr lang="en-US" sz="1744" dirty="0"/>
              <a:t>A student must be enrolled at a school for at least 10 membership days to be included in the calculation. </a:t>
            </a:r>
          </a:p>
          <a:p>
            <a:pPr lvl="0"/>
            <a:r>
              <a:rPr lang="en-US" sz="1744" dirty="0"/>
              <a:t>A student will be flagged as a ‘Y’ (chronically absent) if the attendance recorded in PowerSchool reaches or exceeds the 10 percent days absent of membership days. Absences will include excused, unexcused and/or out of school suspensions. </a:t>
            </a:r>
          </a:p>
          <a:p>
            <a:pPr lvl="0"/>
            <a:r>
              <a:rPr lang="en-US" sz="1744" dirty="0"/>
              <a:t>A student is considered absent if not present 50% or more of the school day.</a:t>
            </a:r>
          </a:p>
          <a:p>
            <a:endParaRPr lang="en-US" dirty="0"/>
          </a:p>
        </p:txBody>
      </p:sp>
    </p:spTree>
    <p:extLst>
      <p:ext uri="{BB962C8B-B14F-4D97-AF65-F5344CB8AC3E}">
        <p14:creationId xmlns:p14="http://schemas.microsoft.com/office/powerpoint/2010/main" val="19706813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C 37 Chronic Absenteeism Update  Process Results">
            <a:extLst>
              <a:ext uri="{FF2B5EF4-FFF2-40B4-BE49-F238E27FC236}">
                <a16:creationId xmlns:a16="http://schemas.microsoft.com/office/drawing/2014/main" id="{8D338B19-C830-474D-ADEA-36A21FC10260}"/>
              </a:ext>
            </a:extLst>
          </p:cNvPr>
          <p:cNvSpPr>
            <a:spLocks noGrp="1"/>
          </p:cNvSpPr>
          <p:nvPr>
            <p:ph type="title"/>
          </p:nvPr>
        </p:nvSpPr>
        <p:spPr>
          <a:xfrm>
            <a:off x="586595" y="365125"/>
            <a:ext cx="10972800" cy="1097280"/>
          </a:xfrm>
        </p:spPr>
        <p:txBody>
          <a:bodyPr anchor="ctr">
            <a:normAutofit/>
          </a:bodyPr>
          <a:lstStyle/>
          <a:p>
            <a:r>
              <a:rPr lang="en-US" sz="3400" dirty="0"/>
              <a:t>SC 37 Chronic Absenteeism Update  Process Results</a:t>
            </a:r>
          </a:p>
        </p:txBody>
      </p:sp>
      <p:pic>
        <p:nvPicPr>
          <p:cNvPr id="7" name="Content Placeholder 6">
            <a:extLst>
              <a:ext uri="{FF2B5EF4-FFF2-40B4-BE49-F238E27FC236}">
                <a16:creationId xmlns:a16="http://schemas.microsoft.com/office/drawing/2014/main" id="{AFE15A4F-61DF-A520-C44A-039D5C7E7EBD}"/>
              </a:ext>
            </a:extLst>
          </p:cNvPr>
          <p:cNvPicPr>
            <a:picLocks noGrp="1" noChangeAspect="1"/>
          </p:cNvPicPr>
          <p:nvPr>
            <p:ph idx="1"/>
          </p:nvPr>
        </p:nvPicPr>
        <p:blipFill>
          <a:blip r:embed="rId2"/>
          <a:stretch>
            <a:fillRect/>
          </a:stretch>
        </p:blipFill>
        <p:spPr>
          <a:xfrm>
            <a:off x="2453970" y="1665288"/>
            <a:ext cx="7239609" cy="3976687"/>
          </a:xfrm>
        </p:spPr>
      </p:pic>
    </p:spTree>
    <p:extLst>
      <p:ext uri="{BB962C8B-B14F-4D97-AF65-F5344CB8AC3E}">
        <p14:creationId xmlns:p14="http://schemas.microsoft.com/office/powerpoint/2010/main" val="41291302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C38 Chronic Absenteeism School Report-Selecting Grade Levels"/>
          <p:cNvSpPr>
            <a:spLocks noGrp="1"/>
          </p:cNvSpPr>
          <p:nvPr>
            <p:ph type="title"/>
          </p:nvPr>
        </p:nvSpPr>
        <p:spPr>
          <a:xfrm>
            <a:off x="242888" y="204011"/>
            <a:ext cx="10116301" cy="952306"/>
          </a:xfrm>
        </p:spPr>
        <p:txBody>
          <a:bodyPr>
            <a:normAutofit fontScale="90000"/>
          </a:bodyPr>
          <a:lstStyle/>
          <a:p>
            <a:r>
              <a:rPr lang="en-US" dirty="0"/>
              <a:t>SC38 Chronic Absenteeism School Report-Selecting Grade Levels</a:t>
            </a:r>
          </a:p>
        </p:txBody>
      </p:sp>
      <p:sp>
        <p:nvSpPr>
          <p:cNvPr id="6" name="TextBox 5"/>
          <p:cNvSpPr txBox="1"/>
          <p:nvPr/>
        </p:nvSpPr>
        <p:spPr>
          <a:xfrm>
            <a:off x="242888" y="1278002"/>
            <a:ext cx="9891713" cy="461665"/>
          </a:xfrm>
          <a:prstGeom prst="rect">
            <a:avLst/>
          </a:prstGeom>
          <a:noFill/>
        </p:spPr>
        <p:txBody>
          <a:bodyPr wrap="square" rtlCol="0">
            <a:spAutoFit/>
          </a:bodyPr>
          <a:lstStyle/>
          <a:p>
            <a:r>
              <a:rPr lang="en-US" sz="2400" dirty="0"/>
              <a:t>Selecting all students</a:t>
            </a:r>
            <a:endParaRPr lang="en-US" sz="1350" dirty="0"/>
          </a:p>
        </p:txBody>
      </p:sp>
      <p:pic>
        <p:nvPicPr>
          <p:cNvPr id="5" name="Picture 4">
            <a:extLst>
              <a:ext uri="{FF2B5EF4-FFF2-40B4-BE49-F238E27FC236}">
                <a16:creationId xmlns:a16="http://schemas.microsoft.com/office/drawing/2014/main" id="{4FC48654-6DD7-64CB-C0C1-6B7BBD3D539C}"/>
              </a:ext>
            </a:extLst>
          </p:cNvPr>
          <p:cNvPicPr>
            <a:picLocks noChangeAspect="1"/>
          </p:cNvPicPr>
          <p:nvPr/>
        </p:nvPicPr>
        <p:blipFill>
          <a:blip r:embed="rId2"/>
          <a:stretch>
            <a:fillRect/>
          </a:stretch>
        </p:blipFill>
        <p:spPr>
          <a:xfrm>
            <a:off x="242888" y="1739667"/>
            <a:ext cx="11334750" cy="4762500"/>
          </a:xfrm>
          <a:prstGeom prst="rect">
            <a:avLst/>
          </a:prstGeom>
          <a:ln w="57150">
            <a:solidFill>
              <a:schemeClr val="tx1"/>
            </a:solidFill>
          </a:ln>
        </p:spPr>
      </p:pic>
    </p:spTree>
    <p:extLst>
      <p:ext uri="{BB962C8B-B14F-4D97-AF65-F5344CB8AC3E}">
        <p14:creationId xmlns:p14="http://schemas.microsoft.com/office/powerpoint/2010/main" val="3340289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C38 Chronic Absenteeism School Report-Selecting SBAVRL Students"/>
          <p:cNvSpPr>
            <a:spLocks noGrp="1"/>
          </p:cNvSpPr>
          <p:nvPr>
            <p:ph type="title"/>
          </p:nvPr>
        </p:nvSpPr>
        <p:spPr>
          <a:xfrm>
            <a:off x="397042" y="240632"/>
            <a:ext cx="9467694" cy="823209"/>
          </a:xfrm>
        </p:spPr>
        <p:txBody>
          <a:bodyPr>
            <a:normAutofit fontScale="90000"/>
          </a:bodyPr>
          <a:lstStyle/>
          <a:p>
            <a:r>
              <a:rPr lang="en-US" dirty="0"/>
              <a:t>SC38 Chronic Absenteeism School Report-Selecting SBAVRL Students </a:t>
            </a:r>
          </a:p>
        </p:txBody>
      </p:sp>
      <p:sp>
        <p:nvSpPr>
          <p:cNvPr id="6" name="TextBox 5"/>
          <p:cNvSpPr txBox="1"/>
          <p:nvPr/>
        </p:nvSpPr>
        <p:spPr>
          <a:xfrm>
            <a:off x="397043" y="1326446"/>
            <a:ext cx="9737556" cy="461665"/>
          </a:xfrm>
          <a:prstGeom prst="rect">
            <a:avLst/>
          </a:prstGeom>
          <a:noFill/>
        </p:spPr>
        <p:txBody>
          <a:bodyPr wrap="square" rtlCol="0">
            <a:spAutoFit/>
          </a:bodyPr>
          <a:lstStyle/>
          <a:p>
            <a:r>
              <a:rPr lang="en-US" sz="2400" dirty="0"/>
              <a:t>Selecting SBAVRL Students Only</a:t>
            </a:r>
            <a:endParaRPr lang="en-US" sz="1350" dirty="0"/>
          </a:p>
        </p:txBody>
      </p:sp>
      <p:pic>
        <p:nvPicPr>
          <p:cNvPr id="4" name="Picture 3">
            <a:extLst>
              <a:ext uri="{FF2B5EF4-FFF2-40B4-BE49-F238E27FC236}">
                <a16:creationId xmlns:a16="http://schemas.microsoft.com/office/drawing/2014/main" id="{3420C7C4-72DE-0180-78A8-946FFF285998}"/>
              </a:ext>
            </a:extLst>
          </p:cNvPr>
          <p:cNvPicPr>
            <a:picLocks noChangeAspect="1"/>
          </p:cNvPicPr>
          <p:nvPr/>
        </p:nvPicPr>
        <p:blipFill>
          <a:blip r:embed="rId2"/>
          <a:stretch>
            <a:fillRect/>
          </a:stretch>
        </p:blipFill>
        <p:spPr>
          <a:xfrm>
            <a:off x="433387" y="2050716"/>
            <a:ext cx="11325225" cy="4053141"/>
          </a:xfrm>
          <a:prstGeom prst="rect">
            <a:avLst/>
          </a:prstGeom>
          <a:ln w="57150">
            <a:solidFill>
              <a:schemeClr val="tx1"/>
            </a:solidFill>
          </a:ln>
        </p:spPr>
      </p:pic>
    </p:spTree>
    <p:extLst>
      <p:ext uri="{BB962C8B-B14F-4D97-AF65-F5344CB8AC3E}">
        <p14:creationId xmlns:p14="http://schemas.microsoft.com/office/powerpoint/2010/main" val="1818126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042" y="240632"/>
            <a:ext cx="9467694" cy="823209"/>
          </a:xfrm>
        </p:spPr>
        <p:txBody>
          <a:bodyPr>
            <a:normAutofit fontScale="90000"/>
          </a:bodyPr>
          <a:lstStyle/>
          <a:p>
            <a:r>
              <a:rPr lang="en-US" dirty="0"/>
              <a:t>SC38 Chronic Absenteeism School Report-Selecting Alternative School Students </a:t>
            </a:r>
          </a:p>
        </p:txBody>
      </p:sp>
      <p:sp>
        <p:nvSpPr>
          <p:cNvPr id="6" name="TextBox 5"/>
          <p:cNvSpPr txBox="1"/>
          <p:nvPr/>
        </p:nvSpPr>
        <p:spPr>
          <a:xfrm>
            <a:off x="397043" y="1326446"/>
            <a:ext cx="9737556" cy="461665"/>
          </a:xfrm>
          <a:prstGeom prst="rect">
            <a:avLst/>
          </a:prstGeom>
          <a:noFill/>
        </p:spPr>
        <p:txBody>
          <a:bodyPr wrap="square" rtlCol="0">
            <a:spAutoFit/>
          </a:bodyPr>
          <a:lstStyle/>
          <a:p>
            <a:r>
              <a:rPr lang="en-US" sz="2400" dirty="0"/>
              <a:t>Selecting Alternative Students Only</a:t>
            </a:r>
            <a:endParaRPr lang="en-US" sz="1350" dirty="0"/>
          </a:p>
        </p:txBody>
      </p:sp>
      <p:pic>
        <p:nvPicPr>
          <p:cNvPr id="4" name="Picture 3">
            <a:extLst>
              <a:ext uri="{FF2B5EF4-FFF2-40B4-BE49-F238E27FC236}">
                <a16:creationId xmlns:a16="http://schemas.microsoft.com/office/drawing/2014/main" id="{C4AB4121-037C-C7A4-790D-A216483AD9F5}"/>
              </a:ext>
            </a:extLst>
          </p:cNvPr>
          <p:cNvPicPr>
            <a:picLocks noChangeAspect="1"/>
          </p:cNvPicPr>
          <p:nvPr/>
        </p:nvPicPr>
        <p:blipFill>
          <a:blip r:embed="rId2"/>
          <a:stretch>
            <a:fillRect/>
          </a:stretch>
        </p:blipFill>
        <p:spPr>
          <a:xfrm>
            <a:off x="232794" y="1788111"/>
            <a:ext cx="11344275" cy="4627966"/>
          </a:xfrm>
          <a:prstGeom prst="rect">
            <a:avLst/>
          </a:prstGeom>
          <a:ln w="57150">
            <a:solidFill>
              <a:schemeClr val="tx1"/>
            </a:solidFill>
          </a:ln>
        </p:spPr>
      </p:pic>
    </p:spTree>
    <p:extLst>
      <p:ext uri="{BB962C8B-B14F-4D97-AF65-F5344CB8AC3E}">
        <p14:creationId xmlns:p14="http://schemas.microsoft.com/office/powerpoint/2010/main" val="4143798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238540" y="503053"/>
            <a:ext cx="9891334" cy="597778"/>
          </a:xfrm>
        </p:spPr>
        <p:txBody>
          <a:bodyPr spcFirstLastPara="1" vert="horz" lIns="91425" tIns="91425" rIns="91425" bIns="91425" rtlCol="0" anchor="ctr" anchorCtr="0">
            <a:normAutofit fontScale="90000"/>
          </a:bodyPr>
          <a:lstStyle/>
          <a:p>
            <a:r>
              <a:rPr lang="en" sz="4400" dirty="0"/>
              <a:t>Chronic Absenteeism</a:t>
            </a:r>
            <a:r>
              <a:rPr lang="en" dirty="0"/>
              <a:t>	</a:t>
            </a:r>
            <a:endParaRPr dirty="0"/>
          </a:p>
        </p:txBody>
      </p:sp>
      <p:sp>
        <p:nvSpPr>
          <p:cNvPr id="78" name="Slide Number Placeholder 4">
            <a:extLst>
              <a:ext uri="{FF2B5EF4-FFF2-40B4-BE49-F238E27FC236}">
                <a16:creationId xmlns:a16="http://schemas.microsoft.com/office/drawing/2014/main" id="{435A9607-5C35-42C9-8CDE-5A36D74EED0D}"/>
              </a:ext>
            </a:extLst>
          </p:cNvPr>
          <p:cNvSpPr>
            <a:spLocks noGrp="1"/>
          </p:cNvSpPr>
          <p:nvPr>
            <p:ph type="sldNum" sz="quarter" idx="12"/>
          </p:nvPr>
        </p:nvSpPr>
        <p:spPr/>
        <p:txBody>
          <a:bodyPr vert="horz" lIns="91440" tIns="45720" rIns="91440" bIns="45720" rtlCol="0" anchor="ctr">
            <a:normAutofit fontScale="25000" lnSpcReduction="20000"/>
          </a:bodyPr>
          <a:lstStyle/>
          <a:p>
            <a:pPr defTabSz="914400">
              <a:spcAft>
                <a:spcPts val="600"/>
              </a:spcAft>
            </a:pPr>
            <a:fld id="{2638198E-7845-4843-8114-6B9DA8FD3EF6}" type="slidenum">
              <a:rPr lang="en-US" smtClean="0"/>
              <a:pPr defTabSz="914400">
                <a:spcAft>
                  <a:spcPts val="600"/>
                </a:spcAft>
              </a:pPr>
              <a:t>7</a:t>
            </a:fld>
            <a:endParaRPr lang="en-US" dirty="0"/>
          </a:p>
        </p:txBody>
      </p:sp>
      <p:graphicFrame>
        <p:nvGraphicFramePr>
          <p:cNvPr id="79" name="Google Shape;61;p14" descr="Enrollment numbers&#10;">
            <a:extLst>
              <a:ext uri="{FF2B5EF4-FFF2-40B4-BE49-F238E27FC236}">
                <a16:creationId xmlns:a16="http://schemas.microsoft.com/office/drawing/2014/main" id="{A0AE5171-E258-4A75-A440-21A87F287E6E}"/>
              </a:ext>
            </a:extLst>
          </p:cNvPr>
          <p:cNvGraphicFramePr/>
          <p:nvPr>
            <p:extLst>
              <p:ext uri="{D42A27DB-BD31-4B8C-83A1-F6EECF244321}">
                <p14:modId xmlns:p14="http://schemas.microsoft.com/office/powerpoint/2010/main" val="2889425001"/>
              </p:ext>
            </p:extLst>
          </p:nvPr>
        </p:nvGraphicFramePr>
        <p:xfrm>
          <a:off x="1981200" y="1100831"/>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743288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C38 Chronic Absenteeism School Report-Alternative School Programs"/>
          <p:cNvSpPr>
            <a:spLocks noGrp="1"/>
          </p:cNvSpPr>
          <p:nvPr>
            <p:ph type="title"/>
          </p:nvPr>
        </p:nvSpPr>
        <p:spPr>
          <a:xfrm>
            <a:off x="180474" y="484541"/>
            <a:ext cx="10309973" cy="1188720"/>
          </a:xfrm>
        </p:spPr>
        <p:txBody>
          <a:bodyPr>
            <a:normAutofit/>
          </a:bodyPr>
          <a:lstStyle/>
          <a:p>
            <a:r>
              <a:rPr lang="en-US" dirty="0"/>
              <a:t>SC38 Chronic Absenteeism School Report-Alternative School Programs</a:t>
            </a:r>
          </a:p>
        </p:txBody>
      </p:sp>
      <p:sp>
        <p:nvSpPr>
          <p:cNvPr id="5" name="TextBox 4"/>
          <p:cNvSpPr txBox="1"/>
          <p:nvPr/>
        </p:nvSpPr>
        <p:spPr>
          <a:xfrm>
            <a:off x="421106" y="2057401"/>
            <a:ext cx="9625458" cy="646331"/>
          </a:xfrm>
          <a:prstGeom prst="rect">
            <a:avLst/>
          </a:prstGeom>
          <a:noFill/>
        </p:spPr>
        <p:txBody>
          <a:bodyPr wrap="square" rtlCol="0">
            <a:spAutoFit/>
          </a:bodyPr>
          <a:lstStyle/>
          <a:p>
            <a:r>
              <a:rPr lang="en-US" sz="1800" dirty="0"/>
              <a:t>Make sure all Alternative School Program students are coded under the special program field with an entry date</a:t>
            </a:r>
          </a:p>
        </p:txBody>
      </p:sp>
      <p:pic>
        <p:nvPicPr>
          <p:cNvPr id="6" name="Picture 5" descr="Refúgio dos Livros: Passatempo Presença: &quot;L.A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73132" y="4430017"/>
            <a:ext cx="1146864" cy="1135620"/>
          </a:xfrm>
          <a:prstGeom prst="rect">
            <a:avLst/>
          </a:prstGeom>
        </p:spPr>
      </p:pic>
      <p:pic>
        <p:nvPicPr>
          <p:cNvPr id="9" name="Content Placeholder 8">
            <a:extLst>
              <a:ext uri="{FF2B5EF4-FFF2-40B4-BE49-F238E27FC236}">
                <a16:creationId xmlns:a16="http://schemas.microsoft.com/office/drawing/2014/main" id="{6668FF02-85C6-9610-96BC-015ABA92A5CE}"/>
              </a:ext>
            </a:extLst>
          </p:cNvPr>
          <p:cNvPicPr>
            <a:picLocks noGrp="1" noChangeAspect="1"/>
          </p:cNvPicPr>
          <p:nvPr>
            <p:ph idx="1"/>
          </p:nvPr>
        </p:nvPicPr>
        <p:blipFill>
          <a:blip r:embed="rId3"/>
          <a:stretch>
            <a:fillRect/>
          </a:stretch>
        </p:blipFill>
        <p:spPr>
          <a:xfrm>
            <a:off x="1572004" y="2739044"/>
            <a:ext cx="7273087" cy="3381945"/>
          </a:xfrm>
          <a:ln w="57150">
            <a:solidFill>
              <a:schemeClr val="tx1"/>
            </a:solidFill>
          </a:ln>
        </p:spPr>
      </p:pic>
    </p:spTree>
    <p:extLst>
      <p:ext uri="{BB962C8B-B14F-4D97-AF65-F5344CB8AC3E}">
        <p14:creationId xmlns:p14="http://schemas.microsoft.com/office/powerpoint/2010/main" val="20088377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C38 Chronic Absenteeism School Report"/>
          <p:cNvSpPr>
            <a:spLocks noGrp="1"/>
          </p:cNvSpPr>
          <p:nvPr>
            <p:ph type="title"/>
          </p:nvPr>
        </p:nvSpPr>
        <p:spPr>
          <a:xfrm>
            <a:off x="348916" y="365127"/>
            <a:ext cx="9690434" cy="957647"/>
          </a:xfrm>
        </p:spPr>
        <p:txBody>
          <a:bodyPr>
            <a:normAutofit fontScale="90000"/>
          </a:bodyPr>
          <a:lstStyle/>
          <a:p>
            <a:r>
              <a:rPr lang="en-US" dirty="0"/>
              <a:t>SC38 Chronic Absenteeism School Report</a:t>
            </a:r>
          </a:p>
        </p:txBody>
      </p:sp>
      <p:pic>
        <p:nvPicPr>
          <p:cNvPr id="4" name="Picture 3">
            <a:extLst>
              <a:ext uri="{FF2B5EF4-FFF2-40B4-BE49-F238E27FC236}">
                <a16:creationId xmlns:a16="http://schemas.microsoft.com/office/drawing/2014/main" id="{E6ED6FED-0248-094C-A29B-6CE1A9C8D9E4}"/>
              </a:ext>
            </a:extLst>
          </p:cNvPr>
          <p:cNvPicPr>
            <a:picLocks noChangeAspect="1"/>
          </p:cNvPicPr>
          <p:nvPr/>
        </p:nvPicPr>
        <p:blipFill>
          <a:blip r:embed="rId3"/>
          <a:stretch>
            <a:fillRect/>
          </a:stretch>
        </p:blipFill>
        <p:spPr>
          <a:xfrm>
            <a:off x="1158541" y="1371600"/>
            <a:ext cx="9690434" cy="4114800"/>
          </a:xfrm>
          <a:prstGeom prst="rect">
            <a:avLst/>
          </a:prstGeom>
        </p:spPr>
      </p:pic>
    </p:spTree>
    <p:extLst>
      <p:ext uri="{BB962C8B-B14F-4D97-AF65-F5344CB8AC3E}">
        <p14:creationId xmlns:p14="http://schemas.microsoft.com/office/powerpoint/2010/main" val="16319118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descr="Chronic Absenteeism Page"/>
          <p:cNvSpPr>
            <a:spLocks noGrp="1"/>
          </p:cNvSpPr>
          <p:nvPr>
            <p:ph type="title" idx="4294967295"/>
          </p:nvPr>
        </p:nvSpPr>
        <p:spPr>
          <a:xfrm>
            <a:off x="228600" y="177800"/>
            <a:ext cx="10439401" cy="1016000"/>
          </a:xfrm>
        </p:spPr>
        <p:txBody>
          <a:bodyPr>
            <a:normAutofit/>
          </a:bodyPr>
          <a:lstStyle/>
          <a:p>
            <a:r>
              <a:rPr lang="en-US" dirty="0"/>
              <a:t>Chronic Absenteeism Page</a:t>
            </a:r>
          </a:p>
        </p:txBody>
      </p:sp>
      <p:cxnSp>
        <p:nvCxnSpPr>
          <p:cNvPr id="9" name="Straight Arrow Connector 8" descr="Arrow pointing to the current Absent Percentage">
            <a:extLst>
              <a:ext uri="{FF2B5EF4-FFF2-40B4-BE49-F238E27FC236}">
                <a16:creationId xmlns:a16="http://schemas.microsoft.com/office/drawing/2014/main" id="{B8977432-45F6-4A76-B8E5-61547EB47C91}"/>
              </a:ext>
            </a:extLst>
          </p:cNvPr>
          <p:cNvCxnSpPr/>
          <p:nvPr/>
        </p:nvCxnSpPr>
        <p:spPr>
          <a:xfrm flipH="1">
            <a:off x="4037120" y="4501932"/>
            <a:ext cx="1411180" cy="21497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3" name="Picture 2">
            <a:extLst>
              <a:ext uri="{FF2B5EF4-FFF2-40B4-BE49-F238E27FC236}">
                <a16:creationId xmlns:a16="http://schemas.microsoft.com/office/drawing/2014/main" id="{894358E4-12C5-396A-372F-BE575BF8BD88}"/>
              </a:ext>
            </a:extLst>
          </p:cNvPr>
          <p:cNvPicPr>
            <a:picLocks noChangeAspect="1"/>
          </p:cNvPicPr>
          <p:nvPr/>
        </p:nvPicPr>
        <p:blipFill>
          <a:blip r:embed="rId2"/>
          <a:stretch>
            <a:fillRect/>
          </a:stretch>
        </p:blipFill>
        <p:spPr>
          <a:xfrm>
            <a:off x="561975" y="1262062"/>
            <a:ext cx="11068050" cy="4333875"/>
          </a:xfrm>
          <a:prstGeom prst="rect">
            <a:avLst/>
          </a:prstGeom>
          <a:ln w="57150">
            <a:solidFill>
              <a:schemeClr val="tx1"/>
            </a:solidFill>
          </a:ln>
        </p:spPr>
      </p:pic>
      <p:sp>
        <p:nvSpPr>
          <p:cNvPr id="7" name="TextBox 6"/>
          <p:cNvSpPr txBox="1"/>
          <p:nvPr/>
        </p:nvSpPr>
        <p:spPr>
          <a:xfrm>
            <a:off x="6096000" y="4716902"/>
            <a:ext cx="2368332" cy="578233"/>
          </a:xfrm>
          <a:prstGeom prst="rect">
            <a:avLst/>
          </a:prstGeom>
          <a:solidFill>
            <a:schemeClr val="accent2"/>
          </a:solidFill>
        </p:spPr>
        <p:txBody>
          <a:bodyPr wrap="square" rtlCol="0">
            <a:spAutoFit/>
          </a:bodyPr>
          <a:lstStyle/>
          <a:p>
            <a:r>
              <a:rPr lang="en-US" sz="1013" dirty="0"/>
              <a:t>Calculation- Total Days Absent/Current Membership days X 100= Absent Percentage </a:t>
            </a:r>
          </a:p>
        </p:txBody>
      </p:sp>
    </p:spTree>
    <p:extLst>
      <p:ext uri="{BB962C8B-B14F-4D97-AF65-F5344CB8AC3E}">
        <p14:creationId xmlns:p14="http://schemas.microsoft.com/office/powerpoint/2010/main" val="229803876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Chronic Absenteeism Reminders"/>
          <p:cNvSpPr>
            <a:spLocks noGrp="1"/>
          </p:cNvSpPr>
          <p:nvPr>
            <p:ph type="title"/>
          </p:nvPr>
        </p:nvSpPr>
        <p:spPr/>
        <p:txBody>
          <a:bodyPr>
            <a:noAutofit/>
          </a:bodyPr>
          <a:lstStyle/>
          <a:p>
            <a:r>
              <a:rPr lang="en-US" sz="3500" dirty="0"/>
              <a:t>Chronic Absenteeism Reminders</a:t>
            </a:r>
          </a:p>
        </p:txBody>
      </p:sp>
      <p:sp>
        <p:nvSpPr>
          <p:cNvPr id="3" name="Content Placeholder 2"/>
          <p:cNvSpPr>
            <a:spLocks noGrp="1"/>
          </p:cNvSpPr>
          <p:nvPr>
            <p:ph idx="1"/>
          </p:nvPr>
        </p:nvSpPr>
        <p:spPr>
          <a:xfrm>
            <a:off x="586596" y="1462405"/>
            <a:ext cx="10972800" cy="4179270"/>
          </a:xfrm>
        </p:spPr>
        <p:txBody>
          <a:bodyPr anchor="ctr">
            <a:normAutofit fontScale="85000" lnSpcReduction="20000"/>
          </a:bodyPr>
          <a:lstStyle/>
          <a:p>
            <a:pPr marL="0" indent="0">
              <a:buNone/>
            </a:pPr>
            <a:r>
              <a:rPr lang="en-US" sz="2100" dirty="0"/>
              <a:t>Please make sure the following steps are followed before submitting data to SCDE:</a:t>
            </a:r>
          </a:p>
          <a:p>
            <a:pPr lvl="1"/>
            <a:r>
              <a:rPr lang="en-US" dirty="0"/>
              <a:t>Run the SC 37 Chronic Absenteeism Update Process for all schools in the district. </a:t>
            </a:r>
          </a:p>
          <a:p>
            <a:pPr lvl="1"/>
            <a:r>
              <a:rPr lang="en-US" dirty="0"/>
              <a:t>Run the SC 38 Chronic Absenteeism School Level Report (pdf version) for all schools in the district.</a:t>
            </a:r>
          </a:p>
          <a:p>
            <a:pPr lvl="1"/>
            <a:r>
              <a:rPr lang="en-US" dirty="0"/>
              <a:t>Review the school membership days at the top of the SC 38 Chronic Absenteeism School report to ensure the information is updated to the current collection cycle</a:t>
            </a:r>
          </a:p>
          <a:p>
            <a:pPr lvl="1"/>
            <a:r>
              <a:rPr lang="en-US" dirty="0"/>
              <a:t>Review the report to ensure that the students are reported accurately. </a:t>
            </a:r>
          </a:p>
          <a:p>
            <a:pPr lvl="1"/>
            <a:r>
              <a:rPr lang="en-US" dirty="0"/>
              <a:t>Review the entry and exit dates for students identified to ensure that this information is correct.</a:t>
            </a:r>
          </a:p>
          <a:p>
            <a:pPr lvl="1"/>
            <a:r>
              <a:rPr lang="en-US" dirty="0"/>
              <a:t>Review the reports to ensure that “No Show” students are not reported.</a:t>
            </a:r>
          </a:p>
          <a:p>
            <a:pPr lvl="1"/>
            <a:r>
              <a:rPr lang="en-US" dirty="0"/>
              <a:t>Compare the ADT reports to SC 38 Chronic Absenteeism School Level Report (pdf version) for all schools in the district.</a:t>
            </a:r>
          </a:p>
          <a:p>
            <a:pPr lvl="1"/>
            <a:endParaRPr lang="en-US" dirty="0"/>
          </a:p>
          <a:p>
            <a:endParaRPr lang="en-US" sz="1500" dirty="0"/>
          </a:p>
        </p:txBody>
      </p:sp>
    </p:spTree>
    <p:extLst>
      <p:ext uri="{BB962C8B-B14F-4D97-AF65-F5344CB8AC3E}">
        <p14:creationId xmlns:p14="http://schemas.microsoft.com/office/powerpoint/2010/main" val="23792242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SC 46 Daily Attendance &amp; SC 47 Meeting Attendance"/>
          <p:cNvSpPr>
            <a:spLocks noGrp="1"/>
          </p:cNvSpPr>
          <p:nvPr>
            <p:ph type="title"/>
          </p:nvPr>
        </p:nvSpPr>
        <p:spPr>
          <a:xfrm>
            <a:off x="228600" y="511931"/>
            <a:ext cx="9810750" cy="1023906"/>
          </a:xfrm>
        </p:spPr>
        <p:txBody>
          <a:bodyPr>
            <a:noAutofit/>
          </a:bodyPr>
          <a:lstStyle/>
          <a:p>
            <a:r>
              <a:rPr lang="en-US" sz="3600" dirty="0"/>
              <a:t>SC 46 Daily Attendance &amp; SC 47 Meeting Attendance</a:t>
            </a:r>
          </a:p>
        </p:txBody>
      </p:sp>
      <p:pic>
        <p:nvPicPr>
          <p:cNvPr id="7" name="Content Placeholder 6">
            <a:extLst>
              <a:ext uri="{FF2B5EF4-FFF2-40B4-BE49-F238E27FC236}">
                <a16:creationId xmlns:a16="http://schemas.microsoft.com/office/drawing/2014/main" id="{447428BE-100A-7D0E-97FB-AB22CF687EBD}"/>
              </a:ext>
            </a:extLst>
          </p:cNvPr>
          <p:cNvPicPr>
            <a:picLocks noGrp="1" noChangeAspect="1"/>
          </p:cNvPicPr>
          <p:nvPr>
            <p:ph idx="1"/>
          </p:nvPr>
        </p:nvPicPr>
        <p:blipFill>
          <a:blip r:embed="rId2"/>
          <a:stretch>
            <a:fillRect/>
          </a:stretch>
        </p:blipFill>
        <p:spPr>
          <a:xfrm>
            <a:off x="1101725" y="2456597"/>
            <a:ext cx="9944100" cy="2661313"/>
          </a:xfrm>
          <a:ln w="57150">
            <a:solidFill>
              <a:schemeClr val="tx1"/>
            </a:solidFill>
          </a:ln>
        </p:spPr>
      </p:pic>
    </p:spTree>
    <p:extLst>
      <p:ext uri="{BB962C8B-B14F-4D97-AF65-F5344CB8AC3E}">
        <p14:creationId xmlns:p14="http://schemas.microsoft.com/office/powerpoint/2010/main" val="2728677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descr="SC 46 Daily Attendance">
            <a:extLst>
              <a:ext uri="{FF2B5EF4-FFF2-40B4-BE49-F238E27FC236}">
                <a16:creationId xmlns:a16="http://schemas.microsoft.com/office/drawing/2014/main" id="{BCAA9D06-61FD-45DF-8768-9AC581ED7D5F}"/>
              </a:ext>
            </a:extLst>
          </p:cNvPr>
          <p:cNvSpPr>
            <a:spLocks noGrp="1"/>
          </p:cNvSpPr>
          <p:nvPr>
            <p:ph type="title"/>
          </p:nvPr>
        </p:nvSpPr>
        <p:spPr>
          <a:xfrm>
            <a:off x="144379" y="234059"/>
            <a:ext cx="10115249" cy="982182"/>
          </a:xfrm>
        </p:spPr>
        <p:txBody>
          <a:bodyPr/>
          <a:lstStyle/>
          <a:p>
            <a:r>
              <a:rPr lang="en-US" dirty="0"/>
              <a:t>SC 46 Daily Attendance</a:t>
            </a:r>
          </a:p>
        </p:txBody>
      </p:sp>
      <p:sp>
        <p:nvSpPr>
          <p:cNvPr id="7" name="Slide Number Placeholder 6">
            <a:extLst>
              <a:ext uri="{FF2B5EF4-FFF2-40B4-BE49-F238E27FC236}">
                <a16:creationId xmlns:a16="http://schemas.microsoft.com/office/drawing/2014/main" id="{BD1295C0-806B-43AD-A094-8F4D1C5B1265}"/>
              </a:ext>
            </a:extLst>
          </p:cNvPr>
          <p:cNvSpPr>
            <a:spLocks noGrp="1"/>
          </p:cNvSpPr>
          <p:nvPr>
            <p:ph type="sldNum" sz="quarter" idx="12"/>
          </p:nvPr>
        </p:nvSpPr>
        <p:spPr/>
        <p:txBody>
          <a:bodyPr/>
          <a:lstStyle/>
          <a:p>
            <a:endParaRPr lang="en-US" dirty="0"/>
          </a:p>
        </p:txBody>
      </p:sp>
      <p:pic>
        <p:nvPicPr>
          <p:cNvPr id="5" name="Picture 4">
            <a:extLst>
              <a:ext uri="{FF2B5EF4-FFF2-40B4-BE49-F238E27FC236}">
                <a16:creationId xmlns:a16="http://schemas.microsoft.com/office/drawing/2014/main" id="{3C001480-B2D3-373B-9C4E-38235A4BF0E5}"/>
              </a:ext>
            </a:extLst>
          </p:cNvPr>
          <p:cNvPicPr>
            <a:picLocks noChangeAspect="1"/>
          </p:cNvPicPr>
          <p:nvPr/>
        </p:nvPicPr>
        <p:blipFill>
          <a:blip r:embed="rId2"/>
          <a:stretch>
            <a:fillRect/>
          </a:stretch>
        </p:blipFill>
        <p:spPr>
          <a:xfrm>
            <a:off x="404813" y="1120414"/>
            <a:ext cx="10800000" cy="4880335"/>
          </a:xfrm>
          <a:prstGeom prst="rect">
            <a:avLst/>
          </a:prstGeom>
          <a:ln w="57150">
            <a:solidFill>
              <a:schemeClr val="tx1"/>
            </a:solidFill>
          </a:ln>
        </p:spPr>
      </p:pic>
    </p:spTree>
    <p:extLst>
      <p:ext uri="{BB962C8B-B14F-4D97-AF65-F5344CB8AC3E}">
        <p14:creationId xmlns:p14="http://schemas.microsoft.com/office/powerpoint/2010/main" val="166355970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C46 Daily Attendance PDF Report "/>
          <p:cNvSpPr>
            <a:spLocks noGrp="1"/>
          </p:cNvSpPr>
          <p:nvPr>
            <p:ph type="title"/>
          </p:nvPr>
        </p:nvSpPr>
        <p:spPr>
          <a:xfrm>
            <a:off x="409074" y="329421"/>
            <a:ext cx="9475121" cy="930858"/>
          </a:xfrm>
        </p:spPr>
        <p:txBody>
          <a:bodyPr>
            <a:normAutofit/>
          </a:bodyPr>
          <a:lstStyle/>
          <a:p>
            <a:r>
              <a:rPr lang="en-US" dirty="0"/>
              <a:t>SC46 Daily Attendance PDF Report </a:t>
            </a:r>
          </a:p>
        </p:txBody>
      </p:sp>
      <p:pic>
        <p:nvPicPr>
          <p:cNvPr id="6" name="Picture 5" descr="Daily Attendance Report PDF Report">
            <a:extLst>
              <a:ext uri="{FF2B5EF4-FFF2-40B4-BE49-F238E27FC236}">
                <a16:creationId xmlns:a16="http://schemas.microsoft.com/office/drawing/2014/main" id="{759A0CA9-68AE-4907-9218-C179BA5213B9}"/>
              </a:ext>
            </a:extLst>
          </p:cNvPr>
          <p:cNvPicPr>
            <a:picLocks noChangeAspect="1"/>
          </p:cNvPicPr>
          <p:nvPr/>
        </p:nvPicPr>
        <p:blipFill>
          <a:blip r:embed="rId2"/>
          <a:stretch>
            <a:fillRect/>
          </a:stretch>
        </p:blipFill>
        <p:spPr>
          <a:xfrm>
            <a:off x="1501747" y="1524000"/>
            <a:ext cx="8157259" cy="3810000"/>
          </a:xfrm>
          <a:prstGeom prst="rect">
            <a:avLst/>
          </a:prstGeom>
        </p:spPr>
      </p:pic>
    </p:spTree>
    <p:extLst>
      <p:ext uri="{BB962C8B-B14F-4D97-AF65-F5344CB8AC3E}">
        <p14:creationId xmlns:p14="http://schemas.microsoft.com/office/powerpoint/2010/main" val="317141848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C 47 Meeting Attendance Report"/>
          <p:cNvSpPr>
            <a:spLocks noGrp="1"/>
          </p:cNvSpPr>
          <p:nvPr>
            <p:ph type="title"/>
          </p:nvPr>
        </p:nvSpPr>
        <p:spPr>
          <a:xfrm>
            <a:off x="586595" y="365125"/>
            <a:ext cx="10972800" cy="1097280"/>
          </a:xfrm>
        </p:spPr>
        <p:txBody>
          <a:bodyPr anchor="ctr">
            <a:normAutofit/>
          </a:bodyPr>
          <a:lstStyle/>
          <a:p>
            <a:r>
              <a:rPr lang="en-US" dirty="0"/>
              <a:t>SC 47 Meeting Attendance Report</a:t>
            </a:r>
          </a:p>
        </p:txBody>
      </p:sp>
      <p:pic>
        <p:nvPicPr>
          <p:cNvPr id="3" name="Picture 2">
            <a:extLst>
              <a:ext uri="{FF2B5EF4-FFF2-40B4-BE49-F238E27FC236}">
                <a16:creationId xmlns:a16="http://schemas.microsoft.com/office/drawing/2014/main" id="{0E3D5726-A021-D7C7-2AF6-DF4ABF92BACA}"/>
              </a:ext>
            </a:extLst>
          </p:cNvPr>
          <p:cNvPicPr>
            <a:picLocks noChangeAspect="1"/>
          </p:cNvPicPr>
          <p:nvPr/>
        </p:nvPicPr>
        <p:blipFill>
          <a:blip r:embed="rId2"/>
          <a:stretch>
            <a:fillRect/>
          </a:stretch>
        </p:blipFill>
        <p:spPr>
          <a:xfrm>
            <a:off x="573374" y="1462405"/>
            <a:ext cx="10986021" cy="4449668"/>
          </a:xfrm>
          <a:prstGeom prst="rect">
            <a:avLst/>
          </a:prstGeom>
          <a:ln w="57150">
            <a:solidFill>
              <a:schemeClr val="tx1"/>
            </a:solidFill>
          </a:ln>
        </p:spPr>
      </p:pic>
    </p:spTree>
    <p:extLst>
      <p:ext uri="{BB962C8B-B14F-4D97-AF65-F5344CB8AC3E}">
        <p14:creationId xmlns:p14="http://schemas.microsoft.com/office/powerpoint/2010/main" val="174016792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C 47 Meeting Attendance Report"/>
          <p:cNvSpPr>
            <a:spLocks noGrp="1"/>
          </p:cNvSpPr>
          <p:nvPr>
            <p:ph type="title" idx="4294967295"/>
          </p:nvPr>
        </p:nvSpPr>
        <p:spPr>
          <a:xfrm>
            <a:off x="372980" y="379879"/>
            <a:ext cx="10108426" cy="808691"/>
          </a:xfrm>
        </p:spPr>
        <p:txBody>
          <a:bodyPr/>
          <a:lstStyle/>
          <a:p>
            <a:r>
              <a:rPr lang="en-US" dirty="0"/>
              <a:t>SC 47 Meeting Attendance Report Review</a:t>
            </a:r>
          </a:p>
        </p:txBody>
      </p:sp>
      <p:pic>
        <p:nvPicPr>
          <p:cNvPr id="6" name="Picture 5" descr="SC 47 Meeting Attendance Report">
            <a:extLst>
              <a:ext uri="{FF2B5EF4-FFF2-40B4-BE49-F238E27FC236}">
                <a16:creationId xmlns:a16="http://schemas.microsoft.com/office/drawing/2014/main" id="{EBAA46F1-F51F-47BE-AC70-C90A39471068}"/>
              </a:ext>
            </a:extLst>
          </p:cNvPr>
          <p:cNvPicPr>
            <a:picLocks noChangeAspect="1"/>
          </p:cNvPicPr>
          <p:nvPr/>
        </p:nvPicPr>
        <p:blipFill>
          <a:blip r:embed="rId2"/>
          <a:stretch>
            <a:fillRect/>
          </a:stretch>
        </p:blipFill>
        <p:spPr>
          <a:xfrm>
            <a:off x="651816" y="1056222"/>
            <a:ext cx="4385405" cy="5001425"/>
          </a:xfrm>
          <a:prstGeom prst="rect">
            <a:avLst/>
          </a:prstGeom>
        </p:spPr>
      </p:pic>
      <p:pic>
        <p:nvPicPr>
          <p:cNvPr id="8" name="Picture 7" descr="Meeting Attendance Report">
            <a:extLst>
              <a:ext uri="{FF2B5EF4-FFF2-40B4-BE49-F238E27FC236}">
                <a16:creationId xmlns:a16="http://schemas.microsoft.com/office/drawing/2014/main" id="{40B97596-99A1-4E44-B925-21BB86391F7B}"/>
              </a:ext>
            </a:extLst>
          </p:cNvPr>
          <p:cNvPicPr>
            <a:picLocks noChangeAspect="1"/>
          </p:cNvPicPr>
          <p:nvPr/>
        </p:nvPicPr>
        <p:blipFill>
          <a:blip r:embed="rId3"/>
          <a:stretch>
            <a:fillRect/>
          </a:stretch>
        </p:blipFill>
        <p:spPr>
          <a:xfrm>
            <a:off x="5592689" y="1814512"/>
            <a:ext cx="3944131" cy="3228975"/>
          </a:xfrm>
          <a:prstGeom prst="rect">
            <a:avLst/>
          </a:prstGeom>
        </p:spPr>
      </p:pic>
    </p:spTree>
    <p:extLst>
      <p:ext uri="{BB962C8B-B14F-4D97-AF65-F5344CB8AC3E}">
        <p14:creationId xmlns:p14="http://schemas.microsoft.com/office/powerpoint/2010/main" val="159440627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4F1A1-BDE0-4876-8054-71FFF438D7E4}"/>
              </a:ext>
              <a:ext uri="{C183D7F6-B498-43B3-948B-1728B52AA6E4}">
                <adec:decorative xmlns:adec="http://schemas.microsoft.com/office/drawing/2017/decorative" val="0"/>
              </a:ext>
            </a:extLst>
          </p:cNvPr>
          <p:cNvSpPr>
            <a:spLocks noGrp="1"/>
          </p:cNvSpPr>
          <p:nvPr>
            <p:ph type="title"/>
          </p:nvPr>
        </p:nvSpPr>
        <p:spPr/>
        <p:txBody>
          <a:bodyPr vert="horz" lIns="91440" tIns="45720" rIns="91440" bIns="45720" rtlCol="0" anchor="ctr">
            <a:normAutofit/>
          </a:bodyPr>
          <a:lstStyle/>
          <a:p>
            <a:r>
              <a:rPr lang="en-US" kern="1200" dirty="0">
                <a:latin typeface="Rockwell" panose="02060603020205020403" pitchFamily="18" charset="0"/>
                <a:ea typeface="+mj-ea"/>
                <a:cs typeface="+mj-cs"/>
              </a:rPr>
              <a:t>Upcoming Training Opportunities</a:t>
            </a:r>
          </a:p>
        </p:txBody>
      </p:sp>
      <p:sp>
        <p:nvSpPr>
          <p:cNvPr id="4" name="Text Placeholder 3">
            <a:extLst>
              <a:ext uri="{FF2B5EF4-FFF2-40B4-BE49-F238E27FC236}">
                <a16:creationId xmlns:a16="http://schemas.microsoft.com/office/drawing/2014/main" id="{F35501E4-7C48-D784-6AF6-6EBBAB8FD8AE}"/>
              </a:ext>
              <a:ext uri="{C183D7F6-B498-43B3-948B-1728B52AA6E4}">
                <adec:decorative xmlns:adec="http://schemas.microsoft.com/office/drawing/2017/decorative" val="0"/>
              </a:ext>
            </a:extLst>
          </p:cNvPr>
          <p:cNvSpPr>
            <a:spLocks noGrp="1"/>
          </p:cNvSpPr>
          <p:nvPr>
            <p:ph type="body" sz="half" idx="2"/>
          </p:nvPr>
        </p:nvSpPr>
        <p:spPr/>
        <p:txBody>
          <a:bodyPr/>
          <a:lstStyle/>
          <a:p>
            <a:r>
              <a:rPr lang="en-US" dirty="0">
                <a:latin typeface="Rockwell" panose="02060603020205020403" pitchFamily="18" charset="0"/>
              </a:rPr>
              <a:t>Request Training Materials</a:t>
            </a:r>
          </a:p>
          <a:p>
            <a:r>
              <a:rPr lang="en-US" dirty="0">
                <a:hlinkClick r:id="rId2"/>
              </a:rPr>
              <a:t>Webinar Recording and Training Materials Request 2023-24</a:t>
            </a:r>
            <a:endParaRPr lang="en-US" dirty="0"/>
          </a:p>
          <a:p>
            <a:endParaRPr lang="en-US" dirty="0">
              <a:latin typeface="Rockwell" panose="02060603020205020403" pitchFamily="18" charset="0"/>
            </a:endParaRPr>
          </a:p>
        </p:txBody>
      </p:sp>
      <p:sp>
        <p:nvSpPr>
          <p:cNvPr id="3" name="Content Placeholder 2">
            <a:extLst>
              <a:ext uri="{FF2B5EF4-FFF2-40B4-BE49-F238E27FC236}">
                <a16:creationId xmlns:a16="http://schemas.microsoft.com/office/drawing/2014/main" id="{1A3A382C-9E70-4ED7-B9F2-482B355A881A}"/>
              </a:ext>
              <a:ext uri="{C183D7F6-B498-43B3-948B-1728B52AA6E4}">
                <adec:decorative xmlns:adec="http://schemas.microsoft.com/office/drawing/2017/decorative" val="0"/>
              </a:ext>
            </a:extLst>
          </p:cNvPr>
          <p:cNvSpPr>
            <a:spLocks noGrp="1"/>
          </p:cNvSpPr>
          <p:nvPr>
            <p:ph idx="1"/>
          </p:nvPr>
        </p:nvSpPr>
        <p:spPr/>
        <p:txBody>
          <a:bodyPr vert="horz" lIns="91440" tIns="45720" rIns="91440" bIns="45720" rtlCol="0">
            <a:normAutofit/>
          </a:bodyPr>
          <a:lstStyle/>
          <a:p>
            <a:pPr marL="0" indent="0">
              <a:buNone/>
            </a:pPr>
            <a:r>
              <a:rPr lang="en-US" dirty="0"/>
              <a:t>Click the link below to register for upcoming trainings:</a:t>
            </a:r>
          </a:p>
        </p:txBody>
      </p:sp>
      <p:sp>
        <p:nvSpPr>
          <p:cNvPr id="18" name="TextBox 17">
            <a:extLst>
              <a:ext uri="{FF2B5EF4-FFF2-40B4-BE49-F238E27FC236}">
                <a16:creationId xmlns:a16="http://schemas.microsoft.com/office/drawing/2014/main" id="{6D75D7DF-FAE4-488B-9172-44CA151C6055}"/>
              </a:ext>
              <a:ext uri="{C183D7F6-B498-43B3-948B-1728B52AA6E4}">
                <adec:decorative xmlns:adec="http://schemas.microsoft.com/office/drawing/2017/decorative" val="0"/>
              </a:ext>
            </a:extLst>
          </p:cNvPr>
          <p:cNvSpPr txBox="1"/>
          <p:nvPr/>
        </p:nvSpPr>
        <p:spPr>
          <a:xfrm>
            <a:off x="5281127" y="1580911"/>
            <a:ext cx="6307025" cy="4005831"/>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800" dirty="0">
                <a:hlinkClick r:id="rId3"/>
              </a:rPr>
              <a:t>Chronic Absenteeism, Dropout, Truancy, and Incident Management Data Collection</a:t>
            </a:r>
            <a:endParaRPr lang="en-US" sz="2800" dirty="0"/>
          </a:p>
          <a:p>
            <a:pPr>
              <a:lnSpc>
                <a:spcPct val="90000"/>
              </a:lnSpc>
              <a:spcAft>
                <a:spcPts val="600"/>
              </a:spcAft>
            </a:pPr>
            <a:endParaRPr lang="en-US" sz="2800" dirty="0">
              <a:latin typeface="Trebuchet MS" panose="020B0603020202020204" pitchFamily="34" charset="0"/>
            </a:endParaRPr>
          </a:p>
        </p:txBody>
      </p:sp>
      <p:pic>
        <p:nvPicPr>
          <p:cNvPr id="7" name="Picture 6">
            <a:extLst>
              <a:ext uri="{FF2B5EF4-FFF2-40B4-BE49-F238E27FC236}">
                <a16:creationId xmlns:a16="http://schemas.microsoft.com/office/drawing/2014/main" id="{06F29AEE-044C-1F07-1EF8-2BEFF3AF8D06}"/>
              </a:ext>
            </a:extLst>
          </p:cNvPr>
          <p:cNvPicPr>
            <a:picLocks noChangeAspect="1"/>
          </p:cNvPicPr>
          <p:nvPr/>
        </p:nvPicPr>
        <p:blipFill>
          <a:blip r:embed="rId4"/>
          <a:stretch>
            <a:fillRect/>
          </a:stretch>
        </p:blipFill>
        <p:spPr>
          <a:xfrm>
            <a:off x="603848" y="3103192"/>
            <a:ext cx="2820996" cy="2621632"/>
          </a:xfrm>
          <a:prstGeom prst="rect">
            <a:avLst/>
          </a:prstGeom>
        </p:spPr>
      </p:pic>
    </p:spTree>
    <p:extLst>
      <p:ext uri="{BB962C8B-B14F-4D97-AF65-F5344CB8AC3E}">
        <p14:creationId xmlns:p14="http://schemas.microsoft.com/office/powerpoint/2010/main" val="118539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10" y="457200"/>
            <a:ext cx="4114800" cy="1600200"/>
          </a:xfrm>
        </p:spPr>
        <p:txBody>
          <a:bodyPr anchor="b">
            <a:normAutofit fontScale="90000"/>
          </a:bodyPr>
          <a:lstStyle/>
          <a:p>
            <a:r>
              <a:rPr lang="en-US" sz="4000" dirty="0"/>
              <a:t>Chronic Absenteeism Reporting</a:t>
            </a:r>
          </a:p>
        </p:txBody>
      </p:sp>
      <p:sp>
        <p:nvSpPr>
          <p:cNvPr id="3" name="Content Placeholder 2"/>
          <p:cNvSpPr>
            <a:spLocks noGrp="1"/>
          </p:cNvSpPr>
          <p:nvPr>
            <p:ph type="body" sz="half" idx="2"/>
          </p:nvPr>
        </p:nvSpPr>
        <p:spPr>
          <a:xfrm>
            <a:off x="520611" y="2057400"/>
            <a:ext cx="4114799" cy="3549770"/>
          </a:xfrm>
        </p:spPr>
        <p:txBody>
          <a:bodyPr>
            <a:normAutofit/>
          </a:bodyPr>
          <a:lstStyle/>
          <a:p>
            <a:pPr marL="0" indent="0">
              <a:buNone/>
            </a:pPr>
            <a:r>
              <a:rPr lang="en-US" dirty="0"/>
              <a:t>Chronic absenteeism reporting will include the following absences</a:t>
            </a:r>
          </a:p>
        </p:txBody>
      </p:sp>
      <p:graphicFrame>
        <p:nvGraphicFramePr>
          <p:cNvPr id="4" name="Diagram 3" descr="Excused Absences, Unexcused Absences, Suspensions"/>
          <p:cNvGraphicFramePr/>
          <p:nvPr>
            <p:extLst>
              <p:ext uri="{D42A27DB-BD31-4B8C-83A1-F6EECF244321}">
                <p14:modId xmlns:p14="http://schemas.microsoft.com/office/powerpoint/2010/main" val="2390934161"/>
              </p:ext>
            </p:extLst>
          </p:nvPr>
        </p:nvGraphicFramePr>
        <p:xfrm>
          <a:off x="5167223" y="457200"/>
          <a:ext cx="6504166" cy="51499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347864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4F1A1-BDE0-4876-8054-71FFF438D7E4}"/>
              </a:ext>
              <a:ext uri="{C183D7F6-B498-43B3-948B-1728B52AA6E4}">
                <adec:decorative xmlns:adec="http://schemas.microsoft.com/office/drawing/2017/decorative" val="0"/>
              </a:ext>
            </a:extLst>
          </p:cNvPr>
          <p:cNvSpPr>
            <a:spLocks noGrp="1"/>
          </p:cNvSpPr>
          <p:nvPr>
            <p:ph type="title"/>
          </p:nvPr>
        </p:nvSpPr>
        <p:spPr/>
        <p:txBody>
          <a:bodyPr vert="horz" lIns="91440" tIns="45720" rIns="91440" bIns="45720" rtlCol="0" anchor="ctr">
            <a:normAutofit/>
          </a:bodyPr>
          <a:lstStyle/>
          <a:p>
            <a:r>
              <a:rPr lang="en-US" kern="1200" dirty="0">
                <a:latin typeface="Rockwell" panose="02060603020205020403" pitchFamily="18" charset="0"/>
                <a:ea typeface="+mj-ea"/>
                <a:cs typeface="+mj-cs"/>
              </a:rPr>
              <a:t>Upcoming Training Opportunities</a:t>
            </a:r>
          </a:p>
        </p:txBody>
      </p:sp>
      <p:sp>
        <p:nvSpPr>
          <p:cNvPr id="3" name="Content Placeholder 2">
            <a:extLst>
              <a:ext uri="{FF2B5EF4-FFF2-40B4-BE49-F238E27FC236}">
                <a16:creationId xmlns:a16="http://schemas.microsoft.com/office/drawing/2014/main" id="{1A3A382C-9E70-4ED7-B9F2-482B355A881A}"/>
              </a:ext>
              <a:ext uri="{C183D7F6-B498-43B3-948B-1728B52AA6E4}">
                <adec:decorative xmlns:adec="http://schemas.microsoft.com/office/drawing/2017/decorative" val="0"/>
              </a:ext>
            </a:extLst>
          </p:cNvPr>
          <p:cNvSpPr>
            <a:spLocks noGrp="1"/>
          </p:cNvSpPr>
          <p:nvPr>
            <p:ph idx="1"/>
          </p:nvPr>
        </p:nvSpPr>
        <p:spPr>
          <a:xfrm>
            <a:off x="4876800" y="457200"/>
            <a:ext cx="6794589" cy="5149970"/>
          </a:xfrm>
        </p:spPr>
        <p:txBody>
          <a:bodyPr vert="horz" lIns="91440" tIns="45720" rIns="91440" bIns="45720" rtlCol="0">
            <a:noAutofit/>
          </a:bodyPr>
          <a:lstStyle/>
          <a:p>
            <a:pPr marL="0" indent="0">
              <a:buNone/>
            </a:pPr>
            <a:r>
              <a:rPr lang="en-US" sz="1600" dirty="0"/>
              <a:t>Click the link below to register for upcoming trainings:</a:t>
            </a:r>
          </a:p>
          <a:p>
            <a:pPr marL="0" indent="0">
              <a:buNone/>
            </a:pPr>
            <a:endParaRPr lang="en-US" sz="1600" dirty="0"/>
          </a:p>
          <a:p>
            <a:pPr marL="0" indent="0">
              <a:buNone/>
            </a:pPr>
            <a:r>
              <a:rPr lang="en-US" sz="1600" dirty="0">
                <a:hlinkClick r:id="rId3"/>
              </a:rPr>
              <a:t>Attendance Calendar Planning Webinars: </a:t>
            </a:r>
            <a:endParaRPr lang="en-US" sz="1600" dirty="0"/>
          </a:p>
          <a:p>
            <a:pPr marL="0" indent="0" algn="l">
              <a:buNone/>
            </a:pPr>
            <a:r>
              <a:rPr lang="en-US" sz="1600" b="0" i="0" dirty="0">
                <a:solidFill>
                  <a:srgbClr val="000000"/>
                </a:solidFill>
                <a:effectLst/>
              </a:rPr>
              <a:t>These sessions will assist school level attendance personnel/teams with creating an engaging attendance calendar for the school year. The calendar is a Tier 1 strategy designed to make school fun and a joyous place to be; for students, families, and staff.  During this session you will learn how to promote attendance and integrate attendance interventions.</a:t>
            </a:r>
            <a:br>
              <a:rPr lang="en-US" sz="1600" b="0" i="0" dirty="0">
                <a:solidFill>
                  <a:srgbClr val="000000"/>
                </a:solidFill>
                <a:effectLst/>
              </a:rPr>
            </a:br>
            <a:br>
              <a:rPr lang="en-US" sz="1600" b="1" i="0" dirty="0">
                <a:solidFill>
                  <a:srgbClr val="000000"/>
                </a:solidFill>
                <a:effectLst/>
              </a:rPr>
            </a:br>
            <a:r>
              <a:rPr lang="en-US" sz="1600" b="1" i="0" dirty="0">
                <a:solidFill>
                  <a:srgbClr val="000000"/>
                </a:solidFill>
                <a:effectLst/>
              </a:rPr>
              <a:t>September 18, 2023</a:t>
            </a:r>
            <a:r>
              <a:rPr lang="en-US" sz="1600" b="0" i="0" dirty="0">
                <a:solidFill>
                  <a:srgbClr val="000000"/>
                </a:solidFill>
                <a:effectLst/>
              </a:rPr>
              <a:t>-10:00 a.m.-11:00 a.m.-Elementary Schools only</a:t>
            </a:r>
          </a:p>
          <a:p>
            <a:pPr marL="0" indent="0">
              <a:buNone/>
            </a:pPr>
            <a:br>
              <a:rPr lang="en-US" sz="1600" dirty="0"/>
            </a:br>
            <a:r>
              <a:rPr lang="en-US" sz="1600" b="1" i="0" dirty="0">
                <a:solidFill>
                  <a:srgbClr val="000000"/>
                </a:solidFill>
                <a:effectLst/>
              </a:rPr>
              <a:t>September 18, 2023</a:t>
            </a:r>
            <a:r>
              <a:rPr lang="en-US" sz="1600" b="0" i="0" dirty="0">
                <a:solidFill>
                  <a:srgbClr val="000000"/>
                </a:solidFill>
                <a:effectLst/>
              </a:rPr>
              <a:t>-11:30 a.m.-12:30 p.m.- Middle and High Schools only</a:t>
            </a:r>
            <a:br>
              <a:rPr lang="en-US" sz="1600" b="0" i="0" dirty="0">
                <a:solidFill>
                  <a:srgbClr val="000000"/>
                </a:solidFill>
                <a:effectLst/>
              </a:rPr>
            </a:br>
            <a:br>
              <a:rPr lang="en-US" sz="1600" dirty="0"/>
            </a:br>
            <a:br>
              <a:rPr lang="en-US" sz="1400" dirty="0"/>
            </a:br>
            <a:endParaRPr lang="en-US" sz="1400" dirty="0"/>
          </a:p>
        </p:txBody>
      </p:sp>
      <p:sp>
        <p:nvSpPr>
          <p:cNvPr id="18" name="TextBox 17">
            <a:extLst>
              <a:ext uri="{FF2B5EF4-FFF2-40B4-BE49-F238E27FC236}">
                <a16:creationId xmlns:a16="http://schemas.microsoft.com/office/drawing/2014/main" id="{6D75D7DF-FAE4-488B-9172-44CA151C6055}"/>
              </a:ext>
              <a:ext uri="{C183D7F6-B498-43B3-948B-1728B52AA6E4}">
                <adec:decorative xmlns:adec="http://schemas.microsoft.com/office/drawing/2017/decorative" val="0"/>
              </a:ext>
            </a:extLst>
          </p:cNvPr>
          <p:cNvSpPr txBox="1"/>
          <p:nvPr/>
        </p:nvSpPr>
        <p:spPr>
          <a:xfrm>
            <a:off x="5281127" y="1580911"/>
            <a:ext cx="6307025" cy="4005831"/>
          </a:xfrm>
          <a:prstGeom prst="rect">
            <a:avLst/>
          </a:prstGeom>
        </p:spPr>
        <p:txBody>
          <a:bodyPr vert="horz" lIns="91440" tIns="45720" rIns="91440" bIns="45720" rtlCol="0">
            <a:normAutofit/>
          </a:bodyPr>
          <a:lstStyle/>
          <a:p>
            <a:pPr>
              <a:lnSpc>
                <a:spcPct val="90000"/>
              </a:lnSpc>
              <a:spcAft>
                <a:spcPts val="600"/>
              </a:spcAft>
            </a:pPr>
            <a:endParaRPr lang="en-US" sz="2800" dirty="0">
              <a:latin typeface="Trebuchet MS" panose="020B0603020202020204" pitchFamily="34" charset="0"/>
            </a:endParaRPr>
          </a:p>
        </p:txBody>
      </p:sp>
      <p:pic>
        <p:nvPicPr>
          <p:cNvPr id="6" name="Picture 5">
            <a:extLst>
              <a:ext uri="{FF2B5EF4-FFF2-40B4-BE49-F238E27FC236}">
                <a16:creationId xmlns:a16="http://schemas.microsoft.com/office/drawing/2014/main" id="{AA5B8B32-A196-6E18-3120-AF12B221F78B}"/>
              </a:ext>
            </a:extLst>
          </p:cNvPr>
          <p:cNvPicPr>
            <a:picLocks noChangeAspect="1"/>
          </p:cNvPicPr>
          <p:nvPr/>
        </p:nvPicPr>
        <p:blipFill>
          <a:blip r:embed="rId4"/>
          <a:stretch>
            <a:fillRect/>
          </a:stretch>
        </p:blipFill>
        <p:spPr>
          <a:xfrm>
            <a:off x="520610" y="2057400"/>
            <a:ext cx="3613783" cy="3549771"/>
          </a:xfrm>
          <a:prstGeom prst="rect">
            <a:avLst/>
          </a:prstGeom>
        </p:spPr>
      </p:pic>
    </p:spTree>
    <p:extLst>
      <p:ext uri="{BB962C8B-B14F-4D97-AF65-F5344CB8AC3E}">
        <p14:creationId xmlns:p14="http://schemas.microsoft.com/office/powerpoint/2010/main" val="261476361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4F1A1-BDE0-4876-8054-71FFF438D7E4}"/>
              </a:ext>
              <a:ext uri="{C183D7F6-B498-43B3-948B-1728B52AA6E4}">
                <adec:decorative xmlns:adec="http://schemas.microsoft.com/office/drawing/2017/decorative" val="0"/>
              </a:ext>
            </a:extLst>
          </p:cNvPr>
          <p:cNvSpPr>
            <a:spLocks noGrp="1"/>
          </p:cNvSpPr>
          <p:nvPr>
            <p:ph type="title"/>
          </p:nvPr>
        </p:nvSpPr>
        <p:spPr/>
        <p:txBody>
          <a:bodyPr vert="horz" lIns="91440" tIns="45720" rIns="91440" bIns="45720" rtlCol="0" anchor="ctr">
            <a:normAutofit/>
          </a:bodyPr>
          <a:lstStyle/>
          <a:p>
            <a:r>
              <a:rPr lang="en-US" kern="1200" dirty="0">
                <a:latin typeface="Rockwell" panose="02060603020205020403" pitchFamily="18" charset="0"/>
                <a:ea typeface="+mj-ea"/>
                <a:cs typeface="+mj-cs"/>
              </a:rPr>
              <a:t>Upcoming Training Opportunities</a:t>
            </a:r>
          </a:p>
        </p:txBody>
      </p:sp>
      <p:sp>
        <p:nvSpPr>
          <p:cNvPr id="3" name="Content Placeholder 2">
            <a:extLst>
              <a:ext uri="{FF2B5EF4-FFF2-40B4-BE49-F238E27FC236}">
                <a16:creationId xmlns:a16="http://schemas.microsoft.com/office/drawing/2014/main" id="{1A3A382C-9E70-4ED7-B9F2-482B355A881A}"/>
              </a:ext>
              <a:ext uri="{C183D7F6-B498-43B3-948B-1728B52AA6E4}">
                <adec:decorative xmlns:adec="http://schemas.microsoft.com/office/drawing/2017/decorative" val="0"/>
              </a:ext>
            </a:extLst>
          </p:cNvPr>
          <p:cNvSpPr>
            <a:spLocks noGrp="1"/>
          </p:cNvSpPr>
          <p:nvPr>
            <p:ph idx="1"/>
          </p:nvPr>
        </p:nvSpPr>
        <p:spPr>
          <a:xfrm>
            <a:off x="4866290" y="457200"/>
            <a:ext cx="6805099" cy="5149970"/>
          </a:xfrm>
        </p:spPr>
        <p:txBody>
          <a:bodyPr vert="horz" lIns="91440" tIns="45720" rIns="91440" bIns="45720" rtlCol="0">
            <a:normAutofit/>
          </a:bodyPr>
          <a:lstStyle/>
          <a:p>
            <a:pPr marL="0" indent="0">
              <a:buNone/>
            </a:pPr>
            <a:r>
              <a:rPr lang="en-US" dirty="0"/>
              <a:t>Click the link below to register for upcoming trainings:</a:t>
            </a:r>
          </a:p>
          <a:p>
            <a:pPr marL="0" indent="0">
              <a:buNone/>
            </a:pPr>
            <a:r>
              <a:rPr lang="en-US" b="1" dirty="0"/>
              <a:t>Webinar 6: Improving Student Engagement</a:t>
            </a:r>
          </a:p>
        </p:txBody>
      </p:sp>
      <p:sp>
        <p:nvSpPr>
          <p:cNvPr id="18" name="TextBox 17">
            <a:extLst>
              <a:ext uri="{FF2B5EF4-FFF2-40B4-BE49-F238E27FC236}">
                <a16:creationId xmlns:a16="http://schemas.microsoft.com/office/drawing/2014/main" id="{6D75D7DF-FAE4-488B-9172-44CA151C6055}"/>
              </a:ext>
              <a:ext uri="{C183D7F6-B498-43B3-948B-1728B52AA6E4}">
                <adec:decorative xmlns:adec="http://schemas.microsoft.com/office/drawing/2017/decorative" val="0"/>
              </a:ext>
            </a:extLst>
          </p:cNvPr>
          <p:cNvSpPr txBox="1"/>
          <p:nvPr/>
        </p:nvSpPr>
        <p:spPr>
          <a:xfrm>
            <a:off x="5281127" y="1580911"/>
            <a:ext cx="6307025" cy="4005831"/>
          </a:xfrm>
          <a:prstGeom prst="rect">
            <a:avLst/>
          </a:prstGeom>
        </p:spPr>
        <p:txBody>
          <a:bodyPr vert="horz" lIns="91440" tIns="45720" rIns="91440" bIns="45720" rtlCol="0">
            <a:normAutofit/>
          </a:bodyPr>
          <a:lstStyle/>
          <a:p>
            <a:pPr>
              <a:lnSpc>
                <a:spcPct val="90000"/>
              </a:lnSpc>
              <a:spcAft>
                <a:spcPts val="600"/>
              </a:spcAft>
            </a:pPr>
            <a:endParaRPr lang="en-US" sz="2800" dirty="0">
              <a:latin typeface="Trebuchet MS" panose="020B0603020202020204" pitchFamily="34" charset="0"/>
            </a:endParaRPr>
          </a:p>
        </p:txBody>
      </p:sp>
      <p:graphicFrame>
        <p:nvGraphicFramePr>
          <p:cNvPr id="5" name="Table 4">
            <a:extLst>
              <a:ext uri="{FF2B5EF4-FFF2-40B4-BE49-F238E27FC236}">
                <a16:creationId xmlns:a16="http://schemas.microsoft.com/office/drawing/2014/main" id="{2158E510-CAC5-054B-EE24-BC8043B161C9}"/>
              </a:ext>
            </a:extLst>
          </p:cNvPr>
          <p:cNvGraphicFramePr>
            <a:graphicFrameLocks noGrp="1"/>
          </p:cNvGraphicFramePr>
          <p:nvPr/>
        </p:nvGraphicFramePr>
        <p:xfrm>
          <a:off x="4992428" y="2264584"/>
          <a:ext cx="6884422" cy="3352800"/>
        </p:xfrm>
        <a:graphic>
          <a:graphicData uri="http://schemas.openxmlformats.org/drawingml/2006/table">
            <a:tbl>
              <a:tblPr firstRow="1" firstCol="1" bandRow="1">
                <a:tableStyleId>{5940675A-B579-460E-94D1-54222C63F5DA}</a:tableStyleId>
              </a:tblPr>
              <a:tblGrid>
                <a:gridCol w="1536791">
                  <a:extLst>
                    <a:ext uri="{9D8B030D-6E8A-4147-A177-3AD203B41FA5}">
                      <a16:colId xmlns:a16="http://schemas.microsoft.com/office/drawing/2014/main" val="88832858"/>
                    </a:ext>
                  </a:extLst>
                </a:gridCol>
                <a:gridCol w="4300162">
                  <a:extLst>
                    <a:ext uri="{9D8B030D-6E8A-4147-A177-3AD203B41FA5}">
                      <a16:colId xmlns:a16="http://schemas.microsoft.com/office/drawing/2014/main" val="2413069037"/>
                    </a:ext>
                  </a:extLst>
                </a:gridCol>
                <a:gridCol w="1047469">
                  <a:extLst>
                    <a:ext uri="{9D8B030D-6E8A-4147-A177-3AD203B41FA5}">
                      <a16:colId xmlns:a16="http://schemas.microsoft.com/office/drawing/2014/main" val="1899405364"/>
                    </a:ext>
                  </a:extLst>
                </a:gridCol>
              </a:tblGrid>
              <a:tr h="3352800">
                <a:tc>
                  <a:txBody>
                    <a:bodyPr/>
                    <a:lstStyle/>
                    <a:p>
                      <a:pPr marL="0" marR="0">
                        <a:lnSpc>
                          <a:spcPct val="105000"/>
                        </a:lnSpc>
                        <a:spcBef>
                          <a:spcPts val="0"/>
                        </a:spcBef>
                        <a:spcAft>
                          <a:spcPts val="0"/>
                        </a:spcAft>
                      </a:pPr>
                      <a:r>
                        <a:rPr lang="en-US" sz="1400" dirty="0">
                          <a:effectLst/>
                          <a:latin typeface="Trebuchet MS" panose="020B0603020202020204" pitchFamily="34" charset="0"/>
                        </a:rPr>
                        <a:t>September 26, 2023</a:t>
                      </a:r>
                    </a:p>
                    <a:p>
                      <a:pPr marL="0" marR="0">
                        <a:lnSpc>
                          <a:spcPct val="105000"/>
                        </a:lnSpc>
                        <a:spcBef>
                          <a:spcPts val="0"/>
                        </a:spcBef>
                        <a:spcAft>
                          <a:spcPts val="0"/>
                        </a:spcAft>
                      </a:pPr>
                      <a:r>
                        <a:rPr lang="en-US" sz="1400" dirty="0">
                          <a:effectLst/>
                          <a:latin typeface="Trebuchet MS" panose="020B0603020202020204" pitchFamily="34" charset="0"/>
                        </a:rPr>
                        <a:t>1:00 pm to 2:30 pm</a:t>
                      </a:r>
                      <a:endParaRPr lang="en-US" sz="1400" dirty="0">
                        <a:effectLst/>
                        <a:latin typeface="Trebuchet MS" panose="020B0603020202020204" pitchFamily="34" charset="0"/>
                        <a:ea typeface="Calibri" panose="020F0502020204030204" pitchFamily="34" charset="0"/>
                      </a:endParaRPr>
                    </a:p>
                  </a:txBody>
                  <a:tcPr marL="68580" marR="68580" marT="0" marB="0"/>
                </a:tc>
                <a:tc>
                  <a:txBody>
                    <a:bodyPr/>
                    <a:lstStyle/>
                    <a:p>
                      <a:pPr marL="0" marR="0">
                        <a:lnSpc>
                          <a:spcPct val="105000"/>
                        </a:lnSpc>
                        <a:spcBef>
                          <a:spcPts val="0"/>
                        </a:spcBef>
                        <a:spcAft>
                          <a:spcPts val="0"/>
                        </a:spcAft>
                      </a:pPr>
                      <a:r>
                        <a:rPr lang="en-US" sz="1400" u="sng" dirty="0">
                          <a:effectLst/>
                          <a:latin typeface="Trebuchet MS" panose="020B0603020202020204" pitchFamily="34" charset="0"/>
                          <a:hlinkClick r:id="rId2"/>
                        </a:rPr>
                        <a:t>Webinar 6: Improving Student Engagement - Lessons Learned and Success Stories from Two South Carolina Districts</a:t>
                      </a:r>
                      <a:r>
                        <a:rPr lang="en-US" sz="1400" dirty="0">
                          <a:effectLst/>
                          <a:latin typeface="Trebuchet MS" panose="020B0603020202020204" pitchFamily="34" charset="0"/>
                        </a:rPr>
                        <a:t> </a:t>
                      </a:r>
                    </a:p>
                    <a:p>
                      <a:pPr marL="0" marR="0">
                        <a:lnSpc>
                          <a:spcPct val="105000"/>
                        </a:lnSpc>
                        <a:spcBef>
                          <a:spcPts val="0"/>
                        </a:spcBef>
                        <a:spcAft>
                          <a:spcPts val="0"/>
                        </a:spcAft>
                      </a:pPr>
                      <a:r>
                        <a:rPr lang="en-US" sz="1400" dirty="0">
                          <a:effectLst/>
                          <a:latin typeface="Trebuchet MS" panose="020B0603020202020204" pitchFamily="34" charset="0"/>
                        </a:rPr>
                        <a:t>This learning session will feature panel discussions by teams from two South Carolina school districts that have successfully improved student engagement to reduce learning loss and to improve student outcomes. These districts will be identified in consultation with the SC DoE and each separate panel discussion will be moderated by NDPC staff. Each district panel will share lessons learned and success strategies for 25-minute periods followed by 15-minute periods for participant questions and feedback. </a:t>
                      </a:r>
                      <a:endParaRPr lang="en-US" sz="1400" dirty="0">
                        <a:effectLst/>
                        <a:latin typeface="Trebuchet MS" panose="020B0603020202020204" pitchFamily="34" charset="0"/>
                        <a:ea typeface="Calibri" panose="020F0502020204030204" pitchFamily="34" charset="0"/>
                      </a:endParaRPr>
                    </a:p>
                  </a:txBody>
                  <a:tcPr marL="68580" marR="68580" marT="0" marB="0"/>
                </a:tc>
                <a:tc>
                  <a:txBody>
                    <a:bodyPr/>
                    <a:lstStyle/>
                    <a:p>
                      <a:pPr marL="0" marR="0">
                        <a:lnSpc>
                          <a:spcPct val="105000"/>
                        </a:lnSpc>
                        <a:spcBef>
                          <a:spcPts val="0"/>
                        </a:spcBef>
                        <a:spcAft>
                          <a:spcPts val="0"/>
                        </a:spcAft>
                      </a:pPr>
                      <a:r>
                        <a:rPr lang="en-US" sz="1400" dirty="0">
                          <a:effectLst/>
                          <a:latin typeface="Trebuchet MS" panose="020B0603020202020204" pitchFamily="34" charset="0"/>
                        </a:rPr>
                        <a:t>September 2023</a:t>
                      </a:r>
                      <a:endParaRPr lang="en-US" sz="1400" dirty="0">
                        <a:effectLst/>
                        <a:latin typeface="Trebuchet MS" panose="020B0603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2794791399"/>
                  </a:ext>
                </a:extLst>
              </a:tr>
            </a:tbl>
          </a:graphicData>
        </a:graphic>
      </p:graphicFrame>
    </p:spTree>
    <p:extLst>
      <p:ext uri="{BB962C8B-B14F-4D97-AF65-F5344CB8AC3E}">
        <p14:creationId xmlns:p14="http://schemas.microsoft.com/office/powerpoint/2010/main" val="120783696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0766-9B2E-C88A-665C-BDB19BC6634A}"/>
              </a:ext>
            </a:extLst>
          </p:cNvPr>
          <p:cNvSpPr>
            <a:spLocks noGrp="1"/>
          </p:cNvSpPr>
          <p:nvPr>
            <p:ph type="title"/>
          </p:nvPr>
        </p:nvSpPr>
        <p:spPr>
          <a:xfrm>
            <a:off x="520610" y="457200"/>
            <a:ext cx="4114800" cy="1600200"/>
          </a:xfrm>
        </p:spPr>
        <p:txBody>
          <a:bodyPr anchor="b">
            <a:normAutofit/>
          </a:bodyPr>
          <a:lstStyle/>
          <a:p>
            <a:r>
              <a:rPr lang="en-US" dirty="0"/>
              <a:t>Upcoming Training Opportunities </a:t>
            </a:r>
          </a:p>
        </p:txBody>
      </p:sp>
      <p:pic>
        <p:nvPicPr>
          <p:cNvPr id="8" name="Picture 7">
            <a:extLst>
              <a:ext uri="{FF2B5EF4-FFF2-40B4-BE49-F238E27FC236}">
                <a16:creationId xmlns:a16="http://schemas.microsoft.com/office/drawing/2014/main" id="{0CFBF160-AA2A-53CC-3557-7D3143AA9EEA}"/>
              </a:ext>
            </a:extLst>
          </p:cNvPr>
          <p:cNvPicPr>
            <a:picLocks noChangeAspect="1"/>
          </p:cNvPicPr>
          <p:nvPr/>
        </p:nvPicPr>
        <p:blipFill>
          <a:blip r:embed="rId2"/>
          <a:stretch>
            <a:fillRect/>
          </a:stretch>
        </p:blipFill>
        <p:spPr>
          <a:xfrm>
            <a:off x="5167223" y="1349232"/>
            <a:ext cx="6504166" cy="3365905"/>
          </a:xfrm>
          <a:prstGeom prst="rect">
            <a:avLst/>
          </a:prstGeom>
          <a:noFill/>
        </p:spPr>
      </p:pic>
      <p:sp>
        <p:nvSpPr>
          <p:cNvPr id="3" name="Content Placeholder 2">
            <a:extLst>
              <a:ext uri="{FF2B5EF4-FFF2-40B4-BE49-F238E27FC236}">
                <a16:creationId xmlns:a16="http://schemas.microsoft.com/office/drawing/2014/main" id="{EDC947C5-2C11-A8BD-4ADF-6A8B2A475ED2}"/>
              </a:ext>
            </a:extLst>
          </p:cNvPr>
          <p:cNvSpPr>
            <a:spLocks noGrp="1"/>
          </p:cNvSpPr>
          <p:nvPr>
            <p:ph type="body" sz="half" idx="2"/>
          </p:nvPr>
        </p:nvSpPr>
        <p:spPr>
          <a:xfrm>
            <a:off x="520611" y="2057400"/>
            <a:ext cx="4114799" cy="3549770"/>
          </a:xfrm>
        </p:spPr>
        <p:txBody>
          <a:bodyPr>
            <a:normAutofit/>
          </a:bodyPr>
          <a:lstStyle/>
          <a:p>
            <a:r>
              <a:rPr lang="en-US" b="0" i="0" u="sng" dirty="0">
                <a:effectLst/>
                <a:hlinkClick r:id="rId3"/>
              </a:rPr>
              <a:t>Blended Diploma Planning Institutes - Memo</a:t>
            </a:r>
            <a:r>
              <a:rPr lang="en-US" b="0" i="0" dirty="0">
                <a:effectLst/>
              </a:rPr>
              <a:t> PDF (145 KB)</a:t>
            </a:r>
          </a:p>
          <a:p>
            <a:r>
              <a:rPr lang="en-US" dirty="0">
                <a:hlinkClick r:id="rId4"/>
              </a:rPr>
              <a:t>Registration Link</a:t>
            </a:r>
            <a:r>
              <a:rPr lang="en-US" dirty="0"/>
              <a:t> (Team registration)</a:t>
            </a:r>
            <a:br>
              <a:rPr lang="en-US" dirty="0">
                <a:effectLst/>
              </a:rPr>
            </a:br>
            <a:endParaRPr lang="en-US" dirty="0"/>
          </a:p>
        </p:txBody>
      </p:sp>
    </p:spTree>
    <p:extLst>
      <p:ext uri="{BB962C8B-B14F-4D97-AF65-F5344CB8AC3E}">
        <p14:creationId xmlns:p14="http://schemas.microsoft.com/office/powerpoint/2010/main" val="15966801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B1E72-E608-47A5-8249-F4B7D1956851}"/>
              </a:ext>
            </a:extLst>
          </p:cNvPr>
          <p:cNvSpPr>
            <a:spLocks noGrp="1"/>
          </p:cNvSpPr>
          <p:nvPr>
            <p:ph type="title"/>
          </p:nvPr>
        </p:nvSpPr>
        <p:spPr/>
        <p:txBody>
          <a:bodyPr/>
          <a:lstStyle/>
          <a:p>
            <a:r>
              <a:rPr lang="en-US" dirty="0"/>
              <a:t>Attendance Resources</a:t>
            </a:r>
          </a:p>
        </p:txBody>
      </p:sp>
      <p:sp>
        <p:nvSpPr>
          <p:cNvPr id="3" name="Content Placeholder 2">
            <a:extLst>
              <a:ext uri="{FF2B5EF4-FFF2-40B4-BE49-F238E27FC236}">
                <a16:creationId xmlns:a16="http://schemas.microsoft.com/office/drawing/2014/main" id="{D83FCB5F-E095-4AFD-9F45-A94962E0DFA5}"/>
              </a:ext>
            </a:extLst>
          </p:cNvPr>
          <p:cNvSpPr>
            <a:spLocks noGrp="1"/>
          </p:cNvSpPr>
          <p:nvPr>
            <p:ph idx="1"/>
          </p:nvPr>
        </p:nvSpPr>
        <p:spPr>
          <a:xfrm>
            <a:off x="1981200" y="1600201"/>
            <a:ext cx="8229600" cy="4191000"/>
          </a:xfrm>
        </p:spPr>
        <p:txBody>
          <a:bodyPr/>
          <a:lstStyle/>
          <a:p>
            <a:pPr marL="0" indent="0">
              <a:buNone/>
            </a:pPr>
            <a:r>
              <a:rPr lang="en-US" dirty="0">
                <a:hlinkClick r:id="rId2"/>
              </a:rPr>
              <a:t>September is Attendance Awareness </a:t>
            </a:r>
            <a:endParaRPr lang="en-US" dirty="0"/>
          </a:p>
        </p:txBody>
      </p:sp>
      <p:sp>
        <p:nvSpPr>
          <p:cNvPr id="4" name="Slide Number Placeholder 3">
            <a:extLst>
              <a:ext uri="{FF2B5EF4-FFF2-40B4-BE49-F238E27FC236}">
                <a16:creationId xmlns:a16="http://schemas.microsoft.com/office/drawing/2014/main" id="{03614110-1E39-4C31-8C6A-492FD11FE39C}"/>
              </a:ext>
            </a:extLst>
          </p:cNvPr>
          <p:cNvSpPr>
            <a:spLocks noGrp="1"/>
          </p:cNvSpPr>
          <p:nvPr>
            <p:ph type="sldNum" sz="quarter" idx="4"/>
          </p:nvPr>
        </p:nvSpPr>
        <p:spPr/>
        <p:txBody>
          <a:bodyPr/>
          <a:lstStyle/>
          <a:p>
            <a:endParaRPr lang="en-US" dirty="0"/>
          </a:p>
        </p:txBody>
      </p:sp>
      <p:sp>
        <p:nvSpPr>
          <p:cNvPr id="7" name="TextBox 6">
            <a:extLst>
              <a:ext uri="{FF2B5EF4-FFF2-40B4-BE49-F238E27FC236}">
                <a16:creationId xmlns:a16="http://schemas.microsoft.com/office/drawing/2014/main" id="{BBC3B787-DFE6-4EAA-9D06-721A86CD1EF3}"/>
              </a:ext>
            </a:extLst>
          </p:cNvPr>
          <p:cNvSpPr txBox="1"/>
          <p:nvPr/>
        </p:nvSpPr>
        <p:spPr>
          <a:xfrm>
            <a:off x="2590800" y="5959476"/>
            <a:ext cx="6400800" cy="369332"/>
          </a:xfrm>
          <a:prstGeom prst="rect">
            <a:avLst/>
          </a:prstGeom>
          <a:noFill/>
        </p:spPr>
        <p:txBody>
          <a:bodyPr wrap="square" rtlCol="0">
            <a:spAutoFit/>
          </a:bodyPr>
          <a:lstStyle/>
          <a:p>
            <a:r>
              <a:rPr lang="en-US" sz="1800" dirty="0">
                <a:hlinkClick r:id="rId3"/>
              </a:rPr>
              <a:t>www.attendanceworks.org</a:t>
            </a:r>
            <a:endParaRPr lang="en-US" sz="1800" dirty="0"/>
          </a:p>
        </p:txBody>
      </p:sp>
      <p:pic>
        <p:nvPicPr>
          <p:cNvPr id="8" name="Picture 7">
            <a:extLst>
              <a:ext uri="{FF2B5EF4-FFF2-40B4-BE49-F238E27FC236}">
                <a16:creationId xmlns:a16="http://schemas.microsoft.com/office/drawing/2014/main" id="{BE6CC575-A489-1651-5139-BA37048178CF}"/>
              </a:ext>
            </a:extLst>
          </p:cNvPr>
          <p:cNvPicPr>
            <a:picLocks noChangeAspect="1"/>
          </p:cNvPicPr>
          <p:nvPr/>
        </p:nvPicPr>
        <p:blipFill>
          <a:blip r:embed="rId4"/>
          <a:stretch>
            <a:fillRect/>
          </a:stretch>
        </p:blipFill>
        <p:spPr>
          <a:xfrm>
            <a:off x="1781797" y="2209385"/>
            <a:ext cx="3810620" cy="3048414"/>
          </a:xfrm>
          <a:prstGeom prst="rect">
            <a:avLst/>
          </a:prstGeom>
        </p:spPr>
      </p:pic>
      <p:pic>
        <p:nvPicPr>
          <p:cNvPr id="11" name="Picture 10">
            <a:extLst>
              <a:ext uri="{FF2B5EF4-FFF2-40B4-BE49-F238E27FC236}">
                <a16:creationId xmlns:a16="http://schemas.microsoft.com/office/drawing/2014/main" id="{06438496-1ACA-B720-AE5C-17A38DF876D9}"/>
              </a:ext>
            </a:extLst>
          </p:cNvPr>
          <p:cNvPicPr>
            <a:picLocks noChangeAspect="1"/>
          </p:cNvPicPr>
          <p:nvPr/>
        </p:nvPicPr>
        <p:blipFill>
          <a:blip r:embed="rId5"/>
          <a:stretch>
            <a:fillRect/>
          </a:stretch>
        </p:blipFill>
        <p:spPr>
          <a:xfrm>
            <a:off x="6884990" y="2171493"/>
            <a:ext cx="3421473" cy="3048415"/>
          </a:xfrm>
          <a:prstGeom prst="rect">
            <a:avLst/>
          </a:prstGeom>
        </p:spPr>
      </p:pic>
    </p:spTree>
    <p:extLst>
      <p:ext uri="{BB962C8B-B14F-4D97-AF65-F5344CB8AC3E}">
        <p14:creationId xmlns:p14="http://schemas.microsoft.com/office/powerpoint/2010/main" val="420423845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1786BC-A3E8-43DD-E033-178E63D0B36F}"/>
              </a:ext>
            </a:extLst>
          </p:cNvPr>
          <p:cNvSpPr>
            <a:spLocks noGrp="1"/>
          </p:cNvSpPr>
          <p:nvPr>
            <p:ph type="title"/>
          </p:nvPr>
        </p:nvSpPr>
        <p:spPr/>
        <p:txBody>
          <a:bodyPr/>
          <a:lstStyle/>
          <a:p>
            <a:r>
              <a:rPr lang="en-US" dirty="0"/>
              <a:t>Links to Resources/Sources </a:t>
            </a:r>
          </a:p>
        </p:txBody>
      </p:sp>
      <p:sp>
        <p:nvSpPr>
          <p:cNvPr id="7" name="Content Placeholder 6">
            <a:extLst>
              <a:ext uri="{FF2B5EF4-FFF2-40B4-BE49-F238E27FC236}">
                <a16:creationId xmlns:a16="http://schemas.microsoft.com/office/drawing/2014/main" id="{515D1B95-EC5E-5B21-511C-99AF7D43FC6A}"/>
              </a:ext>
            </a:extLst>
          </p:cNvPr>
          <p:cNvSpPr txBox="1">
            <a:spLocks noGrp="1"/>
          </p:cNvSpPr>
          <p:nvPr>
            <p:ph idx="1"/>
          </p:nvPr>
        </p:nvSpPr>
        <p:spPr>
          <a:xfrm>
            <a:off x="587375" y="1665288"/>
            <a:ext cx="10972800" cy="5139869"/>
          </a:xfrm>
          <a:prstGeom prst="rect">
            <a:avLst/>
          </a:prstGeom>
          <a:noFill/>
        </p:spPr>
        <p:txBody>
          <a:bodyPr wrap="square" rtlCol="0">
            <a:spAutoFit/>
          </a:bodyPr>
          <a:lstStyle/>
          <a:p>
            <a:pPr>
              <a:lnSpc>
                <a:spcPct val="100000"/>
              </a:lnSpc>
              <a:spcBef>
                <a:spcPts val="0"/>
              </a:spcBef>
              <a:defRPr/>
            </a:pPr>
            <a:r>
              <a:rPr lang="en-US" sz="2800" dirty="0">
                <a:hlinkClick r:id="rId3"/>
              </a:rPr>
              <a:t>Using Chronic Absence Data to Improve Conditions for Learning </a:t>
            </a:r>
            <a:endParaRPr lang="en-US" sz="2800" dirty="0"/>
          </a:p>
          <a:p>
            <a:pPr>
              <a:lnSpc>
                <a:spcPct val="100000"/>
              </a:lnSpc>
              <a:spcBef>
                <a:spcPts val="0"/>
              </a:spcBef>
              <a:defRPr/>
            </a:pPr>
            <a:r>
              <a:rPr lang="en-US" sz="2800" dirty="0">
                <a:hlinkClick r:id="rId4"/>
              </a:rPr>
              <a:t>Examples of Tiered Practices - Attendance Works</a:t>
            </a:r>
            <a:endParaRPr lang="en-US" sz="2800" dirty="0"/>
          </a:p>
          <a:p>
            <a:pPr>
              <a:lnSpc>
                <a:spcPct val="100000"/>
              </a:lnSpc>
              <a:spcBef>
                <a:spcPts val="0"/>
              </a:spcBef>
              <a:defRPr/>
            </a:pPr>
            <a:r>
              <a:rPr lang="en-US" sz="2800" dirty="0">
                <a:hlinkClick r:id="rId5"/>
              </a:rPr>
              <a:t>Blank Tiered Form</a:t>
            </a:r>
            <a:endParaRPr lang="en-US" sz="2800" dirty="0"/>
          </a:p>
          <a:p>
            <a:pPr>
              <a:lnSpc>
                <a:spcPct val="100000"/>
              </a:lnSpc>
              <a:spcBef>
                <a:spcPts val="0"/>
              </a:spcBef>
              <a:defRPr/>
            </a:pPr>
            <a:r>
              <a:rPr lang="en-US" sz="2800" dirty="0">
                <a:hlinkClick r:id="rId6"/>
              </a:rPr>
              <a:t>Indicators and Interventions Research a Practical Manual for Early Warning Systems</a:t>
            </a:r>
            <a:endParaRPr lang="en-US" sz="2800" dirty="0"/>
          </a:p>
          <a:p>
            <a:pPr>
              <a:lnSpc>
                <a:spcPct val="100000"/>
              </a:lnSpc>
              <a:spcBef>
                <a:spcPts val="0"/>
              </a:spcBef>
              <a:defRPr/>
            </a:pPr>
            <a:r>
              <a:rPr lang="en-US" sz="2800" dirty="0">
                <a:hlinkClick r:id="rId7"/>
              </a:rPr>
              <a:t>Attendance Works</a:t>
            </a:r>
            <a:endParaRPr lang="en-US" sz="2800" dirty="0"/>
          </a:p>
          <a:p>
            <a:pPr>
              <a:lnSpc>
                <a:spcPct val="100000"/>
              </a:lnSpc>
              <a:spcBef>
                <a:spcPts val="0"/>
              </a:spcBef>
              <a:defRPr/>
            </a:pPr>
            <a:r>
              <a:rPr lang="en-US" sz="2800" dirty="0">
                <a:hlinkClick r:id="rId8"/>
              </a:rPr>
              <a:t>Everyone Graduates</a:t>
            </a:r>
            <a:endParaRPr lang="en-US" sz="2800" dirty="0"/>
          </a:p>
          <a:p>
            <a:pPr>
              <a:lnSpc>
                <a:spcPct val="100000"/>
              </a:lnSpc>
              <a:spcBef>
                <a:spcPts val="0"/>
              </a:spcBef>
              <a:defRPr/>
            </a:pPr>
            <a:r>
              <a:rPr lang="en-US" sz="2800" dirty="0">
                <a:hlinkClick r:id="rId9"/>
              </a:rPr>
              <a:t>The Use of Student Attendance to Build Districtwide Trauma-Informed Care – National Dropout Prevention Center</a:t>
            </a:r>
            <a:endParaRPr lang="en-US" sz="2800" dirty="0"/>
          </a:p>
          <a:p>
            <a:pPr>
              <a:lnSpc>
                <a:spcPct val="100000"/>
              </a:lnSpc>
              <a:spcBef>
                <a:spcPts val="0"/>
              </a:spcBef>
              <a:defRPr/>
            </a:pPr>
            <a:endParaRPr lang="en-US" sz="2800" dirty="0"/>
          </a:p>
          <a:p>
            <a:pPr marL="0" indent="0">
              <a:lnSpc>
                <a:spcPct val="100000"/>
              </a:lnSpc>
              <a:spcBef>
                <a:spcPts val="0"/>
              </a:spcBef>
              <a:buNone/>
              <a:defRPr/>
            </a:pPr>
            <a:endParaRPr lang="en-US" sz="28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i="1" dirty="0">
              <a:solidFill>
                <a:srgbClr val="40404F"/>
              </a:solidFill>
              <a:latin typeface="Calibri"/>
              <a:ea typeface="ＭＳ Ｐゴシック" charset="0"/>
              <a:cs typeface="Arial" charset="0"/>
              <a:sym typeface="Arial" charset="0"/>
            </a:endParaRPr>
          </a:p>
        </p:txBody>
      </p:sp>
    </p:spTree>
    <p:extLst>
      <p:ext uri="{BB962C8B-B14F-4D97-AF65-F5344CB8AC3E}">
        <p14:creationId xmlns:p14="http://schemas.microsoft.com/office/powerpoint/2010/main" val="21146938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F71193-2368-4957-94B8-79E5F671E4AB}"/>
              </a:ext>
            </a:extLst>
          </p:cNvPr>
          <p:cNvSpPr>
            <a:spLocks noGrp="1"/>
          </p:cNvSpPr>
          <p:nvPr>
            <p:ph type="title"/>
          </p:nvPr>
        </p:nvSpPr>
        <p:spPr>
          <a:xfrm>
            <a:off x="520610" y="457200"/>
            <a:ext cx="4114800" cy="1600200"/>
          </a:xfrm>
        </p:spPr>
        <p:txBody>
          <a:bodyPr anchor="b">
            <a:normAutofit/>
          </a:bodyPr>
          <a:lstStyle/>
          <a:p>
            <a:r>
              <a:rPr lang="en-US" dirty="0"/>
              <a:t>Attendance Resources</a:t>
            </a:r>
          </a:p>
        </p:txBody>
      </p:sp>
      <p:pic>
        <p:nvPicPr>
          <p:cNvPr id="3" name="Content Placeholder 2">
            <a:extLst>
              <a:ext uri="{FF2B5EF4-FFF2-40B4-BE49-F238E27FC236}">
                <a16:creationId xmlns:a16="http://schemas.microsoft.com/office/drawing/2014/main" id="{4AE9DF73-D57E-CBEE-1BE4-A2F73C85E4E7}"/>
              </a:ext>
            </a:extLst>
          </p:cNvPr>
          <p:cNvPicPr>
            <a:picLocks noGrp="1" noChangeAspect="1"/>
          </p:cNvPicPr>
          <p:nvPr>
            <p:ph idx="1"/>
          </p:nvPr>
        </p:nvPicPr>
        <p:blipFill>
          <a:blip r:embed="rId3"/>
          <a:stretch>
            <a:fillRect/>
          </a:stretch>
        </p:blipFill>
        <p:spPr>
          <a:xfrm>
            <a:off x="5882946" y="457200"/>
            <a:ext cx="5072720" cy="5149970"/>
          </a:xfrm>
          <a:noFill/>
        </p:spPr>
      </p:pic>
      <p:sp>
        <p:nvSpPr>
          <p:cNvPr id="7" name="Text Placeholder 6">
            <a:extLst>
              <a:ext uri="{FF2B5EF4-FFF2-40B4-BE49-F238E27FC236}">
                <a16:creationId xmlns:a16="http://schemas.microsoft.com/office/drawing/2014/main" id="{28AF6197-948C-46FA-B939-8D8A19D4BB8F}"/>
              </a:ext>
            </a:extLst>
          </p:cNvPr>
          <p:cNvSpPr>
            <a:spLocks noGrp="1"/>
          </p:cNvSpPr>
          <p:nvPr>
            <p:ph type="body" sz="half" idx="2"/>
          </p:nvPr>
        </p:nvSpPr>
        <p:spPr>
          <a:xfrm>
            <a:off x="520611" y="2057400"/>
            <a:ext cx="4114799" cy="3549770"/>
          </a:xfrm>
        </p:spPr>
        <p:txBody>
          <a:bodyPr>
            <a:normAutofit/>
          </a:bodyPr>
          <a:lstStyle/>
          <a:p>
            <a:r>
              <a:rPr lang="en-US" dirty="0">
                <a:hlinkClick r:id="rId4"/>
              </a:rPr>
              <a:t>Attendance Playbook</a:t>
            </a:r>
            <a:endParaRPr lang="en-US" dirty="0"/>
          </a:p>
        </p:txBody>
      </p:sp>
    </p:spTree>
    <p:extLst>
      <p:ext uri="{BB962C8B-B14F-4D97-AF65-F5344CB8AC3E}">
        <p14:creationId xmlns:p14="http://schemas.microsoft.com/office/powerpoint/2010/main" val="21501983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1B2FB7-0D22-4702-81A7-434675971627}"/>
              </a:ext>
            </a:extLst>
          </p:cNvPr>
          <p:cNvSpPr>
            <a:spLocks noGrp="1"/>
          </p:cNvSpPr>
          <p:nvPr>
            <p:ph type="title"/>
          </p:nvPr>
        </p:nvSpPr>
        <p:spPr/>
        <p:txBody>
          <a:bodyPr/>
          <a:lstStyle/>
          <a:p>
            <a:r>
              <a:rPr lang="en-US" dirty="0"/>
              <a:t>Attendance Resources</a:t>
            </a:r>
          </a:p>
        </p:txBody>
      </p:sp>
      <p:sp>
        <p:nvSpPr>
          <p:cNvPr id="5" name="Content Placeholder 4">
            <a:extLst>
              <a:ext uri="{FF2B5EF4-FFF2-40B4-BE49-F238E27FC236}">
                <a16:creationId xmlns:a16="http://schemas.microsoft.com/office/drawing/2014/main" id="{52D5C366-0C5E-4D62-81BD-833200548188}"/>
              </a:ext>
            </a:extLst>
          </p:cNvPr>
          <p:cNvSpPr>
            <a:spLocks noGrp="1"/>
          </p:cNvSpPr>
          <p:nvPr>
            <p:ph idx="1"/>
          </p:nvPr>
        </p:nvSpPr>
        <p:spPr/>
        <p:txBody>
          <a:bodyPr>
            <a:normAutofit/>
          </a:bodyPr>
          <a:lstStyle/>
          <a:p>
            <a:pPr marL="0" marR="0" indent="0">
              <a:lnSpc>
                <a:spcPct val="105000"/>
              </a:lnSpc>
              <a:spcBef>
                <a:spcPts val="0"/>
              </a:spcBef>
              <a:spcAft>
                <a:spcPts val="800"/>
              </a:spcAft>
              <a:buNone/>
            </a:pPr>
            <a:r>
              <a:rPr lang="en-US" sz="1800" b="1" dirty="0">
                <a:effectLst/>
                <a:ea typeface="Calibri" panose="020F0502020204030204" pitchFamily="34" charset="0"/>
              </a:rPr>
              <a:t>Resources from the Attendance Works Sessions:</a:t>
            </a:r>
          </a:p>
          <a:p>
            <a:pPr marL="0" marR="0">
              <a:lnSpc>
                <a:spcPct val="105000"/>
              </a:lnSpc>
              <a:spcBef>
                <a:spcPts val="0"/>
              </a:spcBef>
              <a:spcAft>
                <a:spcPts val="800"/>
              </a:spcAft>
            </a:pPr>
            <a:r>
              <a:rPr lang="en-US" sz="1800" u="sng" dirty="0">
                <a:solidFill>
                  <a:srgbClr val="0563C1"/>
                </a:solidFill>
                <a:effectLst/>
                <a:ea typeface="Calibri" panose="020F0502020204030204" pitchFamily="34" charset="0"/>
              </a:rPr>
              <a:t>Caring Conversations worksheet</a:t>
            </a:r>
            <a:endParaRPr lang="en-US" sz="1800" dirty="0">
              <a:effectLst/>
              <a:ea typeface="Calibri" panose="020F0502020204030204" pitchFamily="34" charset="0"/>
            </a:endParaRPr>
          </a:p>
          <a:p>
            <a:pPr marL="0" marR="0">
              <a:lnSpc>
                <a:spcPct val="105000"/>
              </a:lnSpc>
              <a:spcBef>
                <a:spcPts val="0"/>
              </a:spcBef>
              <a:spcAft>
                <a:spcPts val="800"/>
              </a:spcAft>
            </a:pPr>
            <a:r>
              <a:rPr lang="en-US" sz="1800" u="sng" dirty="0">
                <a:solidFill>
                  <a:srgbClr val="0563C1"/>
                </a:solidFill>
                <a:effectLst/>
                <a:ea typeface="Calibri" panose="020F0502020204030204" pitchFamily="34" charset="0"/>
                <a:hlinkClick r:id="rId2"/>
              </a:rPr>
              <a:t>Year Round MTSS Planning Calendar</a:t>
            </a:r>
            <a:endParaRPr lang="en-US" sz="1800" dirty="0">
              <a:effectLst/>
              <a:ea typeface="Calibri" panose="020F0502020204030204" pitchFamily="34" charset="0"/>
            </a:endParaRPr>
          </a:p>
          <a:p>
            <a:pPr marL="0" marR="0">
              <a:lnSpc>
                <a:spcPct val="105000"/>
              </a:lnSpc>
              <a:spcBef>
                <a:spcPts val="0"/>
              </a:spcBef>
              <a:spcAft>
                <a:spcPts val="800"/>
              </a:spcAft>
            </a:pPr>
            <a:r>
              <a:rPr lang="en-US" sz="1800" u="sng" dirty="0">
                <a:solidFill>
                  <a:srgbClr val="0563C1"/>
                </a:solidFill>
                <a:effectLst/>
                <a:ea typeface="Calibri" panose="020F0502020204030204" pitchFamily="34" charset="0"/>
                <a:hlinkClick r:id="rId3"/>
              </a:rPr>
              <a:t>Worksheet to list school community &amp; external partners</a:t>
            </a:r>
            <a:endParaRPr lang="en-US" sz="1800" dirty="0">
              <a:effectLst/>
              <a:ea typeface="Calibri" panose="020F0502020204030204" pitchFamily="34" charset="0"/>
            </a:endParaRPr>
          </a:p>
          <a:p>
            <a:pPr marL="0" marR="0">
              <a:lnSpc>
                <a:spcPct val="105000"/>
              </a:lnSpc>
              <a:spcBef>
                <a:spcPts val="0"/>
              </a:spcBef>
              <a:spcAft>
                <a:spcPts val="800"/>
              </a:spcAft>
            </a:pPr>
            <a:r>
              <a:rPr lang="en-US" sz="1800" u="sng" dirty="0">
                <a:solidFill>
                  <a:srgbClr val="0563C1"/>
                </a:solidFill>
                <a:effectLst/>
                <a:ea typeface="Calibri" panose="020F0502020204030204" pitchFamily="34" charset="0"/>
                <a:hlinkClick r:id="rId4"/>
              </a:rPr>
              <a:t>Download the example PDSA worksheet</a:t>
            </a:r>
            <a:endParaRPr lang="en-US" sz="1800" dirty="0">
              <a:effectLst/>
              <a:ea typeface="Calibri" panose="020F0502020204030204" pitchFamily="34" charset="0"/>
            </a:endParaRPr>
          </a:p>
          <a:p>
            <a:pPr marL="0" marR="0">
              <a:lnSpc>
                <a:spcPct val="105000"/>
              </a:lnSpc>
              <a:spcBef>
                <a:spcPts val="0"/>
              </a:spcBef>
              <a:spcAft>
                <a:spcPts val="800"/>
              </a:spcAft>
            </a:pPr>
            <a:r>
              <a:rPr lang="en-US" sz="1800" u="sng" dirty="0">
                <a:solidFill>
                  <a:srgbClr val="0563C1"/>
                </a:solidFill>
                <a:effectLst/>
                <a:ea typeface="Calibri" panose="020F0502020204030204" pitchFamily="34" charset="0"/>
                <a:hlinkClick r:id="rId5"/>
              </a:rPr>
              <a:t>Download the blank PDSA worksheet</a:t>
            </a:r>
            <a:endParaRPr lang="en-US" sz="1800" dirty="0">
              <a:effectLst/>
              <a:ea typeface="Calibri" panose="020F0502020204030204" pitchFamily="34" charset="0"/>
            </a:endParaRPr>
          </a:p>
          <a:p>
            <a:pPr marL="0" marR="0">
              <a:lnSpc>
                <a:spcPct val="105000"/>
              </a:lnSpc>
              <a:spcBef>
                <a:spcPts val="0"/>
              </a:spcBef>
              <a:spcAft>
                <a:spcPts val="800"/>
              </a:spcAft>
            </a:pPr>
            <a:r>
              <a:rPr lang="en-US" sz="1800" u="sng" dirty="0">
                <a:solidFill>
                  <a:srgbClr val="0563C1"/>
                </a:solidFill>
                <a:effectLst/>
                <a:ea typeface="Calibri" panose="020F0502020204030204" pitchFamily="34" charset="0"/>
                <a:hlinkClick r:id="rId6"/>
              </a:rPr>
              <a:t>Strategies for Connecting with Students &amp; Families</a:t>
            </a:r>
            <a:endParaRPr lang="en-US" sz="1800" dirty="0">
              <a:effectLst/>
              <a:ea typeface="Calibri" panose="020F0502020204030204" pitchFamily="34" charset="0"/>
            </a:endParaRPr>
          </a:p>
          <a:p>
            <a:r>
              <a:rPr lang="en-US" sz="2000" dirty="0">
                <a:hlinkClick r:id="rId7"/>
              </a:rPr>
              <a:t>Guide to Using the Attendance Playbook: Smart Solutions for Reducing Student Absenteeism Post-Pandemic - Attendance Works</a:t>
            </a:r>
            <a:endParaRPr lang="en-US" sz="2000" dirty="0"/>
          </a:p>
        </p:txBody>
      </p:sp>
    </p:spTree>
    <p:extLst>
      <p:ext uri="{BB962C8B-B14F-4D97-AF65-F5344CB8AC3E}">
        <p14:creationId xmlns:p14="http://schemas.microsoft.com/office/powerpoint/2010/main" val="362501909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a:hlinkClick r:id="rId2"/>
              </a:rPr>
              <a:t>Improving Attendance and Reducing Chronic Absenteeism</a:t>
            </a:r>
            <a:endParaRPr lang="en-US" sz="2400" dirty="0"/>
          </a:p>
          <a:p>
            <a:r>
              <a:rPr lang="en-US" sz="2400" dirty="0">
                <a:hlinkClick r:id="rId3"/>
              </a:rPr>
              <a:t>Showing Up Matters for R.E.A.L. - Attendance Works</a:t>
            </a:r>
            <a:endParaRPr lang="en-US" sz="2400" dirty="0"/>
          </a:p>
          <a:p>
            <a:r>
              <a:rPr kumimoji="0" lang="en-US" sz="2400" b="0" i="0" u="none" strike="noStrike" kern="0" cap="none" spc="0" normalizeH="0" baseline="0" noProof="0" dirty="0">
                <a:ln>
                  <a:noFill/>
                </a:ln>
                <a:solidFill>
                  <a:srgbClr val="40404F">
                    <a:lumMod val="50000"/>
                  </a:srgbClr>
                </a:solidFill>
                <a:effectLst/>
                <a:uLnTx/>
                <a:uFillTx/>
                <a:latin typeface="Gill Sans MT" panose="020B0502020104020203" pitchFamily="34" charset="0"/>
                <a:ea typeface="Gill Sans"/>
                <a:cs typeface="Gill Sans"/>
                <a:sym typeface="Gill Sans"/>
                <a:hlinkClick r:id="rId4"/>
              </a:rPr>
              <a:t>Attendance Playbook</a:t>
            </a:r>
            <a:endParaRPr kumimoji="0" lang="en-US" sz="2400" b="0" i="0" u="none" strike="noStrike" kern="0" cap="none" spc="0" normalizeH="0" baseline="0" noProof="0" dirty="0">
              <a:ln>
                <a:noFill/>
              </a:ln>
              <a:solidFill>
                <a:srgbClr val="40404F">
                  <a:lumMod val="50000"/>
                </a:srgbClr>
              </a:solidFill>
              <a:effectLst/>
              <a:uLnTx/>
              <a:uFillTx/>
              <a:latin typeface="Gill Sans MT" panose="020B0502020104020203" pitchFamily="34" charset="0"/>
              <a:ea typeface="Gill Sans"/>
              <a:cs typeface="Gill Sans"/>
              <a:sym typeface="Gill Sans"/>
            </a:endParaRPr>
          </a:p>
          <a:p>
            <a:r>
              <a:rPr kumimoji="0" lang="en-US" sz="2400" b="0" i="0" u="none" strike="noStrike" kern="0" cap="none" spc="0" normalizeH="0" baseline="0" noProof="0" dirty="0">
                <a:ln>
                  <a:noFill/>
                </a:ln>
                <a:solidFill>
                  <a:srgbClr val="40404F">
                    <a:lumMod val="50000"/>
                  </a:srgbClr>
                </a:solidFill>
                <a:effectLst/>
                <a:uLnTx/>
                <a:uFillTx/>
                <a:latin typeface="Gill Sans MT" panose="020B0502020104020203" pitchFamily="34" charset="0"/>
                <a:ea typeface="Gill Sans"/>
                <a:cs typeface="Gill Sans"/>
                <a:sym typeface="Gill Sans"/>
                <a:hlinkClick r:id="rId5"/>
              </a:rPr>
              <a:t>Implementation Guide</a:t>
            </a:r>
            <a:endParaRPr kumimoji="0" lang="en-US" sz="2400" b="0" i="0" u="none" strike="noStrike" kern="0" cap="none" spc="0" normalizeH="0" baseline="0" noProof="0" dirty="0">
              <a:ln>
                <a:noFill/>
              </a:ln>
              <a:solidFill>
                <a:srgbClr val="40404F">
                  <a:lumMod val="50000"/>
                </a:srgbClr>
              </a:solidFill>
              <a:effectLst/>
              <a:uLnTx/>
              <a:uFillTx/>
              <a:latin typeface="Gill Sans MT" panose="020B0502020104020203" pitchFamily="34" charset="0"/>
              <a:ea typeface="Gill Sans"/>
              <a:cs typeface="Gill Sans"/>
              <a:sym typeface="Gill Sans"/>
            </a:endParaRPr>
          </a:p>
          <a:p>
            <a:r>
              <a:rPr lang="en-US" sz="2400" dirty="0">
                <a:hlinkClick r:id="rId6"/>
              </a:rPr>
              <a:t>Truancy Intervention Guide: Training and Resource Manual for Responding to Truancy in South Carolina - School of Law | University of South Carolina</a:t>
            </a:r>
            <a:endParaRPr lang="en-US" sz="2400" dirty="0"/>
          </a:p>
          <a:p>
            <a:r>
              <a:rPr lang="en-US" sz="2000" dirty="0">
                <a:hlinkClick r:id="rId7"/>
              </a:rPr>
              <a:t>Tool Kit for Creating Your Own Truancy Reduction Program (ojp.gov)</a:t>
            </a:r>
            <a:endParaRPr kumimoji="0" lang="en-US" sz="2000" b="0" i="0" u="none" strike="noStrike" kern="0" cap="none" spc="0" normalizeH="0" baseline="0" noProof="0" dirty="0">
              <a:ln>
                <a:noFill/>
              </a:ln>
              <a:solidFill>
                <a:srgbClr val="2F60CF"/>
              </a:solidFill>
              <a:effectLst/>
              <a:uLnTx/>
              <a:uFillTx/>
              <a:ea typeface="Gill Sans"/>
              <a:cs typeface="Gill Sans"/>
              <a:sym typeface="Gill Sans"/>
            </a:endParaRPr>
          </a:p>
          <a:p>
            <a:pPr marL="457200" lvl="1" indent="0">
              <a:buNone/>
            </a:pPr>
            <a:endParaRPr lang="en-US" sz="2400" dirty="0"/>
          </a:p>
          <a:p>
            <a:pPr marL="457200" lvl="1" indent="0">
              <a:buNone/>
            </a:pPr>
            <a:endParaRPr lang="en-US" dirty="0"/>
          </a:p>
          <a:p>
            <a:pPr lvl="1"/>
            <a:endParaRPr lang="en-US" dirty="0"/>
          </a:p>
          <a:p>
            <a:endParaRPr lang="en-US" dirty="0"/>
          </a:p>
        </p:txBody>
      </p:sp>
      <p:sp>
        <p:nvSpPr>
          <p:cNvPr id="2" name="Title 1"/>
          <p:cNvSpPr>
            <a:spLocks noGrp="1"/>
          </p:cNvSpPr>
          <p:nvPr>
            <p:ph type="title"/>
          </p:nvPr>
        </p:nvSpPr>
        <p:spPr/>
        <p:txBody>
          <a:bodyPr/>
          <a:lstStyle/>
          <a:p>
            <a:r>
              <a:rPr lang="en-US" dirty="0"/>
              <a:t>Resources</a:t>
            </a:r>
          </a:p>
        </p:txBody>
      </p:sp>
    </p:spTree>
    <p:extLst>
      <p:ext uri="{BB962C8B-B14F-4D97-AF65-F5344CB8AC3E}">
        <p14:creationId xmlns:p14="http://schemas.microsoft.com/office/powerpoint/2010/main" val="73702523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Questions"/>
          <p:cNvSpPr>
            <a:spLocks noGrp="1"/>
          </p:cNvSpPr>
          <p:nvPr>
            <p:ph type="title"/>
          </p:nvPr>
        </p:nvSpPr>
        <p:spPr>
          <a:xfrm>
            <a:off x="586595" y="365125"/>
            <a:ext cx="10972800" cy="1097280"/>
          </a:xfrm>
        </p:spPr>
        <p:txBody>
          <a:bodyPr vert="horz" lIns="274320" tIns="182880" rIns="274320" bIns="182880" rtlCol="0" anchor="ctr" anchorCtr="1">
            <a:normAutofit/>
          </a:bodyPr>
          <a:lstStyle/>
          <a:p>
            <a:r>
              <a:rPr lang="en-US" dirty="0"/>
              <a:t>Questions</a:t>
            </a:r>
          </a:p>
        </p:txBody>
      </p:sp>
      <p:pic>
        <p:nvPicPr>
          <p:cNvPr id="8196" name="Picture 4" descr="C:\Users\Acoleman\AppData\Local\Microsoft\Windows\Temporary Internet Files\Content.IE5\JJIA5G2B\passe-compose-ou-imparfait-grammaire-bdf-19[1].jpg&#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49189" y="1665369"/>
            <a:ext cx="6047613" cy="3976306"/>
          </a:xfrm>
          <a:prstGeom prst="rect">
            <a:avLst/>
          </a:prstGeom>
          <a:solidFill>
            <a:srgbClr val="FFFFFF"/>
          </a:solidFill>
        </p:spPr>
      </p:pic>
    </p:spTree>
    <p:extLst>
      <p:ext uri="{BB962C8B-B14F-4D97-AF65-F5344CB8AC3E}">
        <p14:creationId xmlns:p14="http://schemas.microsoft.com/office/powerpoint/2010/main" val="290922970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A70062-DBAB-5D3B-B350-D50F94A21288}"/>
              </a:ext>
            </a:extLst>
          </p:cNvPr>
          <p:cNvSpPr>
            <a:spLocks noGrp="1"/>
          </p:cNvSpPr>
          <p:nvPr>
            <p:ph type="title"/>
          </p:nvPr>
        </p:nvSpPr>
        <p:spPr/>
        <p:txBody>
          <a:bodyPr>
            <a:normAutofit fontScale="90000"/>
          </a:bodyPr>
          <a:lstStyle/>
          <a:p>
            <a:r>
              <a:rPr lang="en-US" dirty="0"/>
              <a:t>Discipline and Attendance Question E-mail Box</a:t>
            </a:r>
          </a:p>
        </p:txBody>
      </p:sp>
      <p:sp>
        <p:nvSpPr>
          <p:cNvPr id="5" name="Content Placeholder 4">
            <a:extLst>
              <a:ext uri="{FF2B5EF4-FFF2-40B4-BE49-F238E27FC236}">
                <a16:creationId xmlns:a16="http://schemas.microsoft.com/office/drawing/2014/main" id="{12083173-4166-BD64-A5BB-0DECF992EB75}"/>
              </a:ext>
            </a:extLst>
          </p:cNvPr>
          <p:cNvSpPr>
            <a:spLocks noGrp="1"/>
          </p:cNvSpPr>
          <p:nvPr>
            <p:ph idx="1"/>
          </p:nvPr>
        </p:nvSpPr>
        <p:spPr/>
        <p:txBody>
          <a:bodyPr>
            <a:normAutofit lnSpcReduction="10000"/>
          </a:bodyPr>
          <a:lstStyle/>
          <a:p>
            <a:pPr marL="0" indent="0" algn="ctr">
              <a:buNone/>
            </a:pPr>
            <a:r>
              <a:rPr lang="en-US" sz="4800" dirty="0"/>
              <a:t>Please submit your questions to this email box:</a:t>
            </a:r>
          </a:p>
          <a:p>
            <a:pPr marL="457200" lvl="1" indent="0" algn="ctr">
              <a:buNone/>
            </a:pPr>
            <a:endParaRPr lang="en-US" sz="4800" dirty="0">
              <a:hlinkClick r:id="rId2"/>
            </a:endParaRPr>
          </a:p>
          <a:p>
            <a:pPr marL="457200" lvl="1" indent="0" algn="ctr">
              <a:buNone/>
            </a:pPr>
            <a:r>
              <a:rPr lang="en-US" sz="4800" dirty="0">
                <a:hlinkClick r:id="rId2"/>
              </a:rPr>
              <a:t>discipline@ed.sc.gov</a:t>
            </a:r>
            <a:endParaRPr lang="en-US" sz="4800" dirty="0"/>
          </a:p>
          <a:p>
            <a:pPr marL="457200" lvl="1" indent="0" algn="ctr">
              <a:buNone/>
            </a:pPr>
            <a:endParaRPr lang="en-US" sz="4800" dirty="0"/>
          </a:p>
          <a:p>
            <a:pPr marL="457200" lvl="1" indent="0" algn="ctr">
              <a:buNone/>
            </a:pPr>
            <a:r>
              <a:rPr lang="en-US" sz="4800" dirty="0">
                <a:hlinkClick r:id="rId3"/>
              </a:rPr>
              <a:t>attendance@ed.sc.gov</a:t>
            </a:r>
            <a:endParaRPr lang="en-US" sz="4800" dirty="0"/>
          </a:p>
          <a:p>
            <a:pPr marL="457200" lvl="1" indent="0" algn="ctr">
              <a:buNone/>
            </a:pPr>
            <a:endParaRPr lang="en-US" sz="4800" dirty="0"/>
          </a:p>
          <a:p>
            <a:pPr marL="457200" lvl="1" indent="0" algn="ctr">
              <a:buNone/>
            </a:pPr>
            <a:endParaRPr lang="en-US" sz="4800" dirty="0"/>
          </a:p>
        </p:txBody>
      </p:sp>
    </p:spTree>
    <p:extLst>
      <p:ext uri="{BB962C8B-B14F-4D97-AF65-F5344CB8AC3E}">
        <p14:creationId xmlns:p14="http://schemas.microsoft.com/office/powerpoint/2010/main" val="249218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Chronic Absenteeism-Report Card Reporting Requirements</a:t>
            </a:r>
          </a:p>
        </p:txBody>
      </p:sp>
      <p:sp>
        <p:nvSpPr>
          <p:cNvPr id="3" name="Content Placeholder 2"/>
          <p:cNvSpPr>
            <a:spLocks noGrp="1"/>
          </p:cNvSpPr>
          <p:nvPr>
            <p:ph idx="1"/>
          </p:nvPr>
        </p:nvSpPr>
        <p:spPr>
          <a:xfrm>
            <a:off x="586596" y="1462405"/>
            <a:ext cx="10972800" cy="4179270"/>
          </a:xfrm>
        </p:spPr>
        <p:txBody>
          <a:bodyPr anchor="ctr">
            <a:normAutofit/>
          </a:bodyPr>
          <a:lstStyle/>
          <a:p>
            <a:pPr>
              <a:buFont typeface="Wingdings" panose="05000000000000000000" pitchFamily="2" charset="2"/>
              <a:buChar char="§"/>
            </a:pPr>
            <a:r>
              <a:rPr lang="en-US" sz="2000" dirty="0"/>
              <a:t>Data will be reported at the </a:t>
            </a:r>
            <a:r>
              <a:rPr lang="en-US" sz="2000" u="sng" dirty="0"/>
              <a:t>school level</a:t>
            </a:r>
          </a:p>
          <a:p>
            <a:pPr>
              <a:buFont typeface="Wingdings" panose="05000000000000000000" pitchFamily="2" charset="2"/>
              <a:buChar char="§"/>
            </a:pPr>
            <a:r>
              <a:rPr lang="en-US" sz="2000" dirty="0"/>
              <a:t>Grade Levels- K-12 (no age exemptions)</a:t>
            </a:r>
          </a:p>
          <a:p>
            <a:pPr>
              <a:buFont typeface="Wingdings" panose="05000000000000000000" pitchFamily="2" charset="2"/>
              <a:buChar char="§"/>
            </a:pPr>
            <a:r>
              <a:rPr lang="en-US" sz="2000" dirty="0"/>
              <a:t>Students must be enrolled at least 10 days at any time during the school year to be reported as chronically absent</a:t>
            </a:r>
          </a:p>
          <a:p>
            <a:pPr>
              <a:buFont typeface="Wingdings" panose="05000000000000000000" pitchFamily="2" charset="2"/>
              <a:buChar char="§"/>
            </a:pPr>
            <a:r>
              <a:rPr lang="en-US" sz="2000" dirty="0"/>
              <a:t>Data will be reported by:</a:t>
            </a:r>
          </a:p>
          <a:p>
            <a:pPr lvl="1">
              <a:buFont typeface="Wingdings" panose="05000000000000000000" pitchFamily="2" charset="2"/>
              <a:buChar char="§"/>
            </a:pPr>
            <a:r>
              <a:rPr lang="en-US" sz="2000" dirty="0"/>
              <a:t>Gender</a:t>
            </a:r>
          </a:p>
          <a:p>
            <a:pPr lvl="1">
              <a:buFont typeface="Wingdings" panose="05000000000000000000" pitchFamily="2" charset="2"/>
              <a:buChar char="§"/>
            </a:pPr>
            <a:r>
              <a:rPr lang="en-US" sz="2000" dirty="0"/>
              <a:t>Ethnicity/Race</a:t>
            </a:r>
          </a:p>
          <a:p>
            <a:pPr lvl="1">
              <a:buFont typeface="Wingdings" panose="05000000000000000000" pitchFamily="2" charset="2"/>
              <a:buChar char="§"/>
            </a:pPr>
            <a:r>
              <a:rPr lang="en-US" sz="2000" dirty="0"/>
              <a:t>Disability Status</a:t>
            </a:r>
          </a:p>
          <a:p>
            <a:pPr lvl="1">
              <a:buFont typeface="Wingdings" panose="05000000000000000000" pitchFamily="2" charset="2"/>
              <a:buChar char="§"/>
            </a:pPr>
            <a:r>
              <a:rPr lang="en-US" sz="2000" dirty="0"/>
              <a:t>504 Status</a:t>
            </a:r>
          </a:p>
          <a:p>
            <a:pPr lvl="1">
              <a:buFont typeface="Wingdings" panose="05000000000000000000" pitchFamily="2" charset="2"/>
              <a:buChar char="§"/>
            </a:pPr>
            <a:r>
              <a:rPr lang="en-US" sz="2000" dirty="0"/>
              <a:t>ELL Status</a:t>
            </a:r>
          </a:p>
          <a:p>
            <a:pPr lvl="1">
              <a:buFont typeface="Wingdings" panose="05000000000000000000" pitchFamily="2" charset="2"/>
              <a:buChar char="§"/>
            </a:pPr>
            <a:r>
              <a:rPr lang="en-US" sz="2000" dirty="0"/>
              <a:t>Homeless Status</a:t>
            </a:r>
          </a:p>
          <a:p>
            <a:endParaRPr lang="en-US" sz="1600" dirty="0"/>
          </a:p>
        </p:txBody>
      </p:sp>
    </p:spTree>
    <p:extLst>
      <p:ext uri="{BB962C8B-B14F-4D97-AF65-F5344CB8AC3E}">
        <p14:creationId xmlns:p14="http://schemas.microsoft.com/office/powerpoint/2010/main" val="149006628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descr="Contact Information"/>
          <p:cNvSpPr>
            <a:spLocks noGrp="1"/>
          </p:cNvSpPr>
          <p:nvPr>
            <p:ph type="title"/>
          </p:nvPr>
        </p:nvSpPr>
        <p:spPr>
          <a:solidFill>
            <a:srgbClr val="FFFFFF"/>
          </a:solidFill>
          <a:ln>
            <a:solidFill>
              <a:srgbClr val="404040"/>
            </a:solidFill>
          </a:ln>
        </p:spPr>
        <p:txBody>
          <a:bodyPr>
            <a:normAutofit/>
          </a:bodyPr>
          <a:lstStyle/>
          <a:p>
            <a:r>
              <a:rPr lang="en-US" altLang="en-US" dirty="0">
                <a:solidFill>
                  <a:srgbClr val="262626"/>
                </a:solidFill>
              </a:rPr>
              <a:t>Contact Information</a:t>
            </a:r>
          </a:p>
        </p:txBody>
      </p:sp>
      <p:pic>
        <p:nvPicPr>
          <p:cNvPr id="1026" name="Picture 2" descr="C:\Users\Acoleman\AppData\Local\Microsoft\Windows\Temporary Internet Files\Content.IE5\HW5CPALB\email-button-simple[1].gif&#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3850" y="2141622"/>
            <a:ext cx="2734043" cy="273404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Acoleman\AppData\Local\Microsoft\Windows\Temporary Internet Files\Content.IE5\P4ORX89M\provider-phone[1].png&#10;"/>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3820859" y="2141622"/>
            <a:ext cx="2734043" cy="2734043"/>
          </a:xfrm>
          <a:prstGeom prst="rect">
            <a:avLst/>
          </a:prstGeom>
          <a:noFill/>
          <a:extLst>
            <a:ext uri="{909E8E84-426E-40DD-AFC4-6F175D3DCCD1}">
              <a14:hiddenFill xmlns:a14="http://schemas.microsoft.com/office/drawing/2010/main">
                <a:solidFill>
                  <a:srgbClr val="FFFFFF"/>
                </a:solidFill>
              </a14:hiddenFill>
            </a:ext>
          </a:extLst>
        </p:spPr>
      </p:pic>
      <p:sp>
        <p:nvSpPr>
          <p:cNvPr id="74755" name="Content Placeholder 2"/>
          <p:cNvSpPr>
            <a:spLocks noGrp="1"/>
          </p:cNvSpPr>
          <p:nvPr>
            <p:ph idx="4294967295"/>
          </p:nvPr>
        </p:nvSpPr>
        <p:spPr>
          <a:xfrm>
            <a:off x="7037868" y="2141622"/>
            <a:ext cx="4644795" cy="2734044"/>
          </a:xfrm>
        </p:spPr>
        <p:txBody>
          <a:bodyPr>
            <a:normAutofit/>
          </a:bodyPr>
          <a:lstStyle/>
          <a:p>
            <a:pPr>
              <a:lnSpc>
                <a:spcPct val="90000"/>
              </a:lnSpc>
              <a:buFontTx/>
              <a:buNone/>
            </a:pPr>
            <a:r>
              <a:rPr lang="en-US" altLang="en-US" dirty="0"/>
              <a:t>Aveene R. Coleman</a:t>
            </a:r>
          </a:p>
          <a:p>
            <a:pPr>
              <a:lnSpc>
                <a:spcPct val="90000"/>
              </a:lnSpc>
              <a:buFontTx/>
              <a:buNone/>
            </a:pPr>
            <a:r>
              <a:rPr lang="en-US" altLang="en-US" dirty="0"/>
              <a:t>Phone: 803-734-3057</a:t>
            </a:r>
          </a:p>
          <a:p>
            <a:pPr>
              <a:lnSpc>
                <a:spcPct val="90000"/>
              </a:lnSpc>
              <a:buFontTx/>
              <a:buNone/>
            </a:pPr>
            <a:r>
              <a:rPr lang="en-US" altLang="en-US" dirty="0"/>
              <a:t>Fax: 803-734-5281</a:t>
            </a:r>
          </a:p>
          <a:p>
            <a:pPr>
              <a:lnSpc>
                <a:spcPct val="90000"/>
              </a:lnSpc>
              <a:buFontTx/>
              <a:buNone/>
            </a:pPr>
            <a:r>
              <a:rPr lang="en-US" altLang="en-US" dirty="0"/>
              <a:t>acoleman@ed.sc.gov</a:t>
            </a:r>
          </a:p>
          <a:p>
            <a:pPr>
              <a:lnSpc>
                <a:spcPct val="90000"/>
              </a:lnSpc>
            </a:pPr>
            <a:endParaRPr lang="en-US" altLang="en-US" dirty="0"/>
          </a:p>
        </p:txBody>
      </p:sp>
    </p:spTree>
    <p:extLst>
      <p:ext uri="{BB962C8B-B14F-4D97-AF65-F5344CB8AC3E}">
        <p14:creationId xmlns:p14="http://schemas.microsoft.com/office/powerpoint/2010/main" val="23899531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PPT Template" id="{B3743A0B-392B-463E-B129-2C2018E2C934}" vid="{2FC87313-9D31-4026-9AF0-CACABC7EC289}"/>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PPT Template" id="{B3743A0B-392B-463E-B129-2C2018E2C934}" vid="{927DFC58-C9EE-4710-BF1F-B2F7D66E6C2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PPT Template" id="{886DE55E-63C8-406B-9BB6-A3378AE5DF9B}" vid="{5D3AE239-906D-45ED-8772-15C29DFD38E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2022 PPT Template</Template>
  <TotalTime>859</TotalTime>
  <Words>4604</Words>
  <Application>Microsoft Macintosh PowerPoint</Application>
  <PresentationFormat>Widescreen</PresentationFormat>
  <Paragraphs>686</Paragraphs>
  <Slides>90</Slides>
  <Notes>17</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90</vt:i4>
      </vt:variant>
    </vt:vector>
  </HeadingPairs>
  <TitlesOfParts>
    <vt:vector size="101" baseType="lpstr">
      <vt:lpstr>Arial</vt:lpstr>
      <vt:lpstr>Book Antiqua</vt:lpstr>
      <vt:lpstr>Calibri</vt:lpstr>
      <vt:lpstr>Gill Sans MT</vt:lpstr>
      <vt:lpstr>Rockwell</vt:lpstr>
      <vt:lpstr>Times New Roman</vt:lpstr>
      <vt:lpstr>Trebuchet MS</vt:lpstr>
      <vt:lpstr>Wingdings</vt:lpstr>
      <vt:lpstr>Office Theme</vt:lpstr>
      <vt:lpstr>Custom Design</vt:lpstr>
      <vt:lpstr>Office Theme</vt:lpstr>
      <vt:lpstr>Chronic Absenteeism</vt:lpstr>
      <vt:lpstr>Chronic Absenteeism and Truancy</vt:lpstr>
      <vt:lpstr>Chronic Absenteeism Data</vt:lpstr>
      <vt:lpstr>Chronic Absenteeism Data 2021-22</vt:lpstr>
      <vt:lpstr>2020-21and 2021-22 Chronic Absences Data </vt:lpstr>
      <vt:lpstr>Chronic Absenteeism Data 2019-20-2020-21</vt:lpstr>
      <vt:lpstr>Chronic Absenteeism </vt:lpstr>
      <vt:lpstr>Chronic Absenteeism Reporting</vt:lpstr>
      <vt:lpstr>Chronic Absenteeism-Report Card Reporting Requirements</vt:lpstr>
      <vt:lpstr>Chronic Absenteeism-Report Card</vt:lpstr>
      <vt:lpstr>Chronic Absenteeism-Reporting</vt:lpstr>
      <vt:lpstr>Attendance Codes Update </vt:lpstr>
      <vt:lpstr>Attendance Codes </vt:lpstr>
      <vt:lpstr>Approval of Absences in Excess of Ten Days</vt:lpstr>
      <vt:lpstr>Student Attendance-High School Credit</vt:lpstr>
      <vt:lpstr>Chronic Absenteeism Scenario</vt:lpstr>
      <vt:lpstr>SCDE Standardized Attendance Codes</vt:lpstr>
      <vt:lpstr>SCDE Standardized Attendance Codes (cont.)</vt:lpstr>
      <vt:lpstr>Chronic Absenteeism Scenario 1</vt:lpstr>
      <vt:lpstr>Chronic Absenteeism Scenario 2</vt:lpstr>
      <vt:lpstr>Chronic Absenteeism Scenario 3</vt:lpstr>
      <vt:lpstr>Chronic Absenteeism Scenario 4</vt:lpstr>
      <vt:lpstr>Attendance Codes</vt:lpstr>
      <vt:lpstr>Attendance Codes Reminders-(SC-COVD)</vt:lpstr>
      <vt:lpstr>Attendance Coding 2</vt:lpstr>
      <vt:lpstr>Attendance Coding 3</vt:lpstr>
      <vt:lpstr>DHEC’s Guidance Documents for COVID</vt:lpstr>
      <vt:lpstr>Virtual Attendance</vt:lpstr>
      <vt:lpstr>Chronic Absenteeism Scenarios</vt:lpstr>
      <vt:lpstr>Attendance Codes Reminders (SC-KTST)</vt:lpstr>
      <vt:lpstr>Chronic Absenteeism-Taking Attendance</vt:lpstr>
      <vt:lpstr>Chronic Absenteeism- Daily Attendance Schools (In-person)</vt:lpstr>
      <vt:lpstr>Virtual Learning Attendance</vt:lpstr>
      <vt:lpstr> Taking Daily Attendance</vt:lpstr>
      <vt:lpstr>Entering Daily Attendance</vt:lpstr>
      <vt:lpstr>Entering Daily Attendance-Selecting a Day</vt:lpstr>
      <vt:lpstr>Entering Daily Attendance-Attendance Code</vt:lpstr>
      <vt:lpstr>Entering Daily Attendance-Clock In/Clock Out/Time Comment</vt:lpstr>
      <vt:lpstr>Entering Daily Attendance-Clock In/Clock Out  </vt:lpstr>
      <vt:lpstr> Daily Attendance Scenarios-Entire Day </vt:lpstr>
      <vt:lpstr> Daily Attendance Scenarios Screenshot </vt:lpstr>
      <vt:lpstr> Daily Attendance Scenarios </vt:lpstr>
      <vt:lpstr> Daily Attendance Scenarios Instructions </vt:lpstr>
      <vt:lpstr> New Daily Attendance Scenarios Screenshot </vt:lpstr>
      <vt:lpstr> Daily Attendance Scenarios(cont.) </vt:lpstr>
      <vt:lpstr> Daily Attendance Scenarios Verify Minutes </vt:lpstr>
      <vt:lpstr> Daily Attendance Scenarios Total Minutes </vt:lpstr>
      <vt:lpstr>Chronic Absenteeism-Daily Attendance-Early Dismissal</vt:lpstr>
      <vt:lpstr>Chronic Absenteeism-Daily Attendance-Dismissal</vt:lpstr>
      <vt:lpstr>Chronic Absenteeism-Daily Attendance-Check-in</vt:lpstr>
      <vt:lpstr>Chronic Absenteeism-Daily Attendance-Medical</vt:lpstr>
      <vt:lpstr>SC48 Daily Attendance Validation Report </vt:lpstr>
      <vt:lpstr>SC48 Daily Attendance Validation Report Changes</vt:lpstr>
      <vt:lpstr>Chronic Absenteeism (Meeting Attendance)</vt:lpstr>
      <vt:lpstr>Chronic Absenteeism (Meeting Attendance Minutes)</vt:lpstr>
      <vt:lpstr>Entering Meeting Attendance  Instructions</vt:lpstr>
      <vt:lpstr>Entering Meeting Attendance </vt:lpstr>
      <vt:lpstr>Entering Meeting Attendance Instructions (cont.) </vt:lpstr>
      <vt:lpstr>Entering Meeting Attendance (cont.) </vt:lpstr>
      <vt:lpstr>Entering Meeting Attendance Selecting an Attendance Code </vt:lpstr>
      <vt:lpstr>Entering Meeting Attendance (cont.)</vt:lpstr>
      <vt:lpstr>Meeting Attendance</vt:lpstr>
      <vt:lpstr>Meeting Attendance Minutes</vt:lpstr>
      <vt:lpstr>Customized Chronic Absenteeism, Attendance Reports</vt:lpstr>
      <vt:lpstr> SC 37 Chronic Absenteeism Update  Process </vt:lpstr>
      <vt:lpstr>SC 37 Chronic Absenteeism Update  Process Results</vt:lpstr>
      <vt:lpstr>SC38 Chronic Absenteeism School Report-Selecting Grade Levels</vt:lpstr>
      <vt:lpstr>SC38 Chronic Absenteeism School Report-Selecting SBAVRL Students </vt:lpstr>
      <vt:lpstr>SC38 Chronic Absenteeism School Report-Selecting Alternative School Students </vt:lpstr>
      <vt:lpstr>SC38 Chronic Absenteeism School Report-Alternative School Programs</vt:lpstr>
      <vt:lpstr>SC38 Chronic Absenteeism School Report</vt:lpstr>
      <vt:lpstr>Chronic Absenteeism Page</vt:lpstr>
      <vt:lpstr>Chronic Absenteeism Reminders</vt:lpstr>
      <vt:lpstr>SC 46 Daily Attendance &amp; SC 47 Meeting Attendance</vt:lpstr>
      <vt:lpstr>SC 46 Daily Attendance</vt:lpstr>
      <vt:lpstr>SC46 Daily Attendance PDF Report </vt:lpstr>
      <vt:lpstr>SC 47 Meeting Attendance Report</vt:lpstr>
      <vt:lpstr>SC 47 Meeting Attendance Report Review</vt:lpstr>
      <vt:lpstr>Upcoming Training Opportunities</vt:lpstr>
      <vt:lpstr>Upcoming Training Opportunities</vt:lpstr>
      <vt:lpstr>Upcoming Training Opportunities</vt:lpstr>
      <vt:lpstr>Upcoming Training Opportunities </vt:lpstr>
      <vt:lpstr>Attendance Resources</vt:lpstr>
      <vt:lpstr>Links to Resources/Sources </vt:lpstr>
      <vt:lpstr>Attendance Resources</vt:lpstr>
      <vt:lpstr>Attendance Resources</vt:lpstr>
      <vt:lpstr>Resources</vt:lpstr>
      <vt:lpstr>Questions</vt:lpstr>
      <vt:lpstr>Discipline and Attendance Question E-mail Box</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Coleman, Aveene R</dc:creator>
  <cp:lastModifiedBy>Catherine Cooney</cp:lastModifiedBy>
  <cp:revision>16</cp:revision>
  <cp:lastPrinted>2023-09-05T12:58:25Z</cp:lastPrinted>
  <dcterms:created xsi:type="dcterms:W3CDTF">2022-08-31T15:43:41Z</dcterms:created>
  <dcterms:modified xsi:type="dcterms:W3CDTF">2024-06-19T21:48:44Z</dcterms:modified>
</cp:coreProperties>
</file>