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48" r:id="rId2"/>
  </p:sldMasterIdLst>
  <p:notesMasterIdLst>
    <p:notesMasterId r:id="rId21"/>
  </p:notesMasterIdLst>
  <p:sldIdLst>
    <p:sldId id="256" r:id="rId3"/>
    <p:sldId id="266" r:id="rId4"/>
    <p:sldId id="264" r:id="rId5"/>
    <p:sldId id="267" r:id="rId6"/>
    <p:sldId id="287" r:id="rId7"/>
    <p:sldId id="298" r:id="rId8"/>
    <p:sldId id="292" r:id="rId9"/>
    <p:sldId id="293" r:id="rId10"/>
    <p:sldId id="294" r:id="rId11"/>
    <p:sldId id="295" r:id="rId12"/>
    <p:sldId id="297" r:id="rId13"/>
    <p:sldId id="276" r:id="rId14"/>
    <p:sldId id="271" r:id="rId15"/>
    <p:sldId id="288" r:id="rId16"/>
    <p:sldId id="289" r:id="rId17"/>
    <p:sldId id="290" r:id="rId18"/>
    <p:sldId id="270"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8B9"/>
    <a:srgbClr val="E5F0FE"/>
    <a:srgbClr val="F78113"/>
    <a:srgbClr val="53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p:cViewPr varScale="1">
        <p:scale>
          <a:sx n="90" d="100"/>
          <a:sy n="90"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Administrator\Local%20Settings\Temporary%20Internet%20Files\Content.Outlook\1PXW77PC\Data%20memo%204%2025%2011.doc!_1366048928"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w="25400">
          <a:noFill/>
        </a:ln>
      </c:spPr>
    </c:title>
    <c:autoTitleDeleted val="0"/>
    <c:plotArea>
      <c:layout>
        <c:manualLayout>
          <c:layoutTarget val="inner"/>
          <c:xMode val="edge"/>
          <c:yMode val="edge"/>
          <c:x val="4.6623823369146986E-2"/>
          <c:y val="0.23141268461031717"/>
          <c:w val="0.95310447525279962"/>
          <c:h val="0.58983742301048503"/>
        </c:manualLayout>
      </c:layout>
      <c:barChart>
        <c:barDir val="col"/>
        <c:grouping val="clustered"/>
        <c:varyColors val="0"/>
        <c:ser>
          <c:idx val="0"/>
          <c:order val="0"/>
          <c:tx>
            <c:strRef>
              <c:f>'[Chart in C: Documents and Settings Administrator Local Settings Temporary Internet Files Content.Outlook 1PXW77PC Data memo 4 25 11.doc 2]Sheet1'!$B$1</c:f>
              <c:strCache>
                <c:ptCount val="1"/>
              </c:strCache>
            </c:strRef>
          </c:tx>
          <c:spPr>
            <a:solidFill>
              <a:srgbClr val="333399"/>
            </a:solidFill>
            <a:ln w="3175">
              <a:solidFill>
                <a:srgbClr val="000000"/>
              </a:solidFill>
              <a:prstDash val="solid"/>
            </a:ln>
          </c:spPr>
          <c:invertIfNegative val="0"/>
          <c:dPt>
            <c:idx val="0"/>
            <c:invertIfNegative val="0"/>
            <c:bubble3D val="0"/>
            <c:spPr>
              <a:solidFill>
                <a:schemeClr val="accent3">
                  <a:lumMod val="40000"/>
                  <a:lumOff val="60000"/>
                </a:schemeClr>
              </a:solidFill>
              <a:ln w="3175">
                <a:solidFill>
                  <a:srgbClr val="000000"/>
                </a:solidFill>
                <a:prstDash val="solid"/>
              </a:ln>
            </c:spPr>
            <c:extLst>
              <c:ext xmlns:c16="http://schemas.microsoft.com/office/drawing/2014/chart" uri="{C3380CC4-5D6E-409C-BE32-E72D297353CC}">
                <c16:uniqueId val="{00000001-1DAF-4306-AC1A-F100C74DE7EF}"/>
              </c:ext>
            </c:extLst>
          </c:dPt>
          <c:dPt>
            <c:idx val="1"/>
            <c:invertIfNegative val="0"/>
            <c:bubble3D val="0"/>
            <c:spPr>
              <a:solidFill>
                <a:srgbClr val="FFFF99"/>
              </a:solidFill>
              <a:ln w="3175">
                <a:solidFill>
                  <a:srgbClr val="000000"/>
                </a:solidFill>
                <a:prstDash val="solid"/>
              </a:ln>
            </c:spPr>
            <c:extLst>
              <c:ext xmlns:c16="http://schemas.microsoft.com/office/drawing/2014/chart" uri="{C3380CC4-5D6E-409C-BE32-E72D297353CC}">
                <c16:uniqueId val="{00000003-1DAF-4306-AC1A-F100C74DE7EF}"/>
              </c:ext>
            </c:extLst>
          </c:dPt>
          <c:dPt>
            <c:idx val="2"/>
            <c:invertIfNegative val="0"/>
            <c:bubble3D val="0"/>
            <c:spPr>
              <a:solidFill>
                <a:schemeClr val="accent6">
                  <a:lumMod val="40000"/>
                  <a:lumOff val="60000"/>
                </a:schemeClr>
              </a:solidFill>
              <a:ln w="3175">
                <a:solidFill>
                  <a:srgbClr val="000000"/>
                </a:solidFill>
                <a:prstDash val="solid"/>
              </a:ln>
            </c:spPr>
            <c:extLst>
              <c:ext xmlns:c16="http://schemas.microsoft.com/office/drawing/2014/chart" uri="{C3380CC4-5D6E-409C-BE32-E72D297353CC}">
                <c16:uniqueId val="{00000005-1DAF-4306-AC1A-F100C74DE7EF}"/>
              </c:ext>
            </c:extLst>
          </c:dPt>
          <c:dPt>
            <c:idx val="3"/>
            <c:invertIfNegative val="0"/>
            <c:bubble3D val="0"/>
            <c:spPr>
              <a:solidFill>
                <a:schemeClr val="accent2">
                  <a:lumMod val="60000"/>
                  <a:lumOff val="40000"/>
                </a:schemeClr>
              </a:solidFill>
              <a:ln w="3175">
                <a:solidFill>
                  <a:srgbClr val="000000"/>
                </a:solidFill>
                <a:prstDash val="solid"/>
              </a:ln>
            </c:spPr>
            <c:extLst>
              <c:ext xmlns:c16="http://schemas.microsoft.com/office/drawing/2014/chart" uri="{C3380CC4-5D6E-409C-BE32-E72D297353CC}">
                <c16:uniqueId val="{00000007-1DAF-4306-AC1A-F100C74DE7EF}"/>
              </c:ext>
            </c:extLst>
          </c:dPt>
          <c:dLbls>
            <c:numFmt formatCode="0%" sourceLinked="0"/>
            <c:spPr>
              <a:noFill/>
              <a:ln w="25400">
                <a:noFill/>
              </a:ln>
            </c:spPr>
            <c:txPr>
              <a:bodyPr/>
              <a:lstStyle/>
              <a:p>
                <a:pPr>
                  <a:defRPr sz="10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C: Documents and Settings Administrator Local Settings Temporary Internet Files Content.Outlook 1PXW77PC Data memo 4 25 11.doc 2]Sheet1'!$A$2:$A$5</c:f>
              <c:strCache>
                <c:ptCount val="4"/>
                <c:pt idx="0">
                  <c:v>No attendance risks</c:v>
                </c:pt>
                <c:pt idx="1">
                  <c:v>Small attendance risks</c:v>
                </c:pt>
                <c:pt idx="2">
                  <c:v>Moderate attendance risks</c:v>
                </c:pt>
                <c:pt idx="3">
                  <c:v>High attendance risks</c:v>
                </c:pt>
              </c:strCache>
            </c:strRef>
          </c:cat>
          <c:val>
            <c:numRef>
              <c:f>'[Chart in C: Documents and Settings Administrator Local Settings Temporary Internet Files Content.Outlook 1PXW77PC Data memo 4 25 11.doc 2]Sheet1'!$B$2:$B$5</c:f>
              <c:numCache>
                <c:formatCode>0.00</c:formatCode>
                <c:ptCount val="4"/>
                <c:pt idx="0">
                  <c:v>0.64000000000001578</c:v>
                </c:pt>
                <c:pt idx="1">
                  <c:v>0.43000000000000033</c:v>
                </c:pt>
                <c:pt idx="2">
                  <c:v>0.41000000000000031</c:v>
                </c:pt>
                <c:pt idx="3">
                  <c:v>0.17</c:v>
                </c:pt>
              </c:numCache>
            </c:numRef>
          </c:val>
          <c:extLst>
            <c:ext xmlns:c16="http://schemas.microsoft.com/office/drawing/2014/chart" uri="{C3380CC4-5D6E-409C-BE32-E72D297353CC}">
              <c16:uniqueId val="{00000008-1DAF-4306-AC1A-F100C74DE7EF}"/>
            </c:ext>
          </c:extLst>
        </c:ser>
        <c:dLbls>
          <c:showLegendKey val="0"/>
          <c:showVal val="0"/>
          <c:showCatName val="0"/>
          <c:showSerName val="0"/>
          <c:showPercent val="0"/>
          <c:showBubbleSize val="0"/>
        </c:dLbls>
        <c:gapWidth val="150"/>
        <c:axId val="84621952"/>
        <c:axId val="45412352"/>
      </c:barChart>
      <c:catAx>
        <c:axId val="84621952"/>
        <c:scaling>
          <c:orientation val="minMax"/>
        </c:scaling>
        <c:delete val="0"/>
        <c:axPos val="b"/>
        <c:numFmt formatCode="General" sourceLinked="1"/>
        <c:majorTickMark val="out"/>
        <c:minorTickMark val="none"/>
        <c:tickLblPos val="nextTo"/>
        <c:spPr>
          <a:ln w="3170">
            <a:solidFill>
              <a:srgbClr val="000000"/>
            </a:solidFill>
            <a:prstDash val="solid"/>
          </a:ln>
        </c:spPr>
        <c:txPr>
          <a:bodyPr rot="0" vert="horz"/>
          <a:lstStyle/>
          <a:p>
            <a:pPr>
              <a:defRPr sz="1000" b="0"/>
            </a:pPr>
            <a:endParaRPr lang="en-US"/>
          </a:p>
        </c:txPr>
        <c:crossAx val="45412352"/>
        <c:crossesAt val="0"/>
        <c:auto val="1"/>
        <c:lblAlgn val="ctr"/>
        <c:lblOffset val="100"/>
        <c:tickLblSkip val="1"/>
        <c:tickMarkSkip val="1"/>
        <c:noMultiLvlLbl val="0"/>
      </c:catAx>
      <c:valAx>
        <c:axId val="45412352"/>
        <c:scaling>
          <c:orientation val="minMax"/>
          <c:max val="1"/>
          <c:min val="0"/>
        </c:scaling>
        <c:delete val="0"/>
        <c:axPos val="l"/>
        <c:majorGridlines>
          <c:spPr>
            <a:ln w="12680">
              <a:solidFill>
                <a:srgbClr val="C0C0C0"/>
              </a:solidFill>
              <a:prstDash val="solid"/>
            </a:ln>
          </c:spPr>
        </c:majorGridlines>
        <c:numFmt formatCode="0%" sourceLinked="0"/>
        <c:majorTickMark val="out"/>
        <c:minorTickMark val="none"/>
        <c:tickLblPos val="nextTo"/>
        <c:spPr>
          <a:ln w="12680">
            <a:solidFill>
              <a:srgbClr val="808080"/>
            </a:solidFill>
            <a:prstDash val="solid"/>
          </a:ln>
        </c:spPr>
        <c:txPr>
          <a:bodyPr rot="0" vert="horz"/>
          <a:lstStyle/>
          <a:p>
            <a:pPr>
              <a:defRPr sz="900" b="0"/>
            </a:pPr>
            <a:endParaRPr lang="en-US"/>
          </a:p>
        </c:txPr>
        <c:crossAx val="84621952"/>
        <c:crosses val="autoZero"/>
        <c:crossBetween val="between"/>
        <c:majorUnit val="0.2"/>
      </c:valAx>
      <c:spPr>
        <a:noFill/>
        <a:ln w="25400">
          <a:noFill/>
        </a:ln>
      </c:spPr>
    </c:plotArea>
    <c:plotVisOnly val="1"/>
    <c:dispBlanksAs val="gap"/>
    <c:showDLblsOverMax val="0"/>
  </c:chart>
  <c:spPr>
    <a:noFill/>
    <a:ln w="9525">
      <a:noFill/>
    </a:ln>
  </c:spPr>
  <c:txPr>
    <a:bodyPr/>
    <a:lstStyle/>
    <a:p>
      <a:pPr>
        <a:defRPr sz="800" b="1" i="0" u="none" strike="noStrike" baseline="0">
          <a:solidFill>
            <a:srgbClr val="000000"/>
          </a:solidFill>
          <a:latin typeface="Franklin Gothic Medium" pitchFamily="34" charset="0"/>
          <a:ea typeface="Tw Cen MT"/>
          <a:cs typeface="Tw Cen MT"/>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0.04301</cdr:x>
      <cdr:y>0</cdr:y>
    </cdr:from>
    <cdr:to>
      <cdr:x>1</cdr:x>
      <cdr:y>0.21628</cdr:y>
    </cdr:to>
    <cdr:sp macro="" textlink="">
      <cdr:nvSpPr>
        <cdr:cNvPr id="2" name="TextBox 1"/>
        <cdr:cNvSpPr txBox="1"/>
      </cdr:nvSpPr>
      <cdr:spPr>
        <a:xfrm xmlns:a="http://schemas.openxmlformats.org/drawingml/2006/main">
          <a:off x="342121" y="0"/>
          <a:ext cx="7612327" cy="8314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i="1" dirty="0">
              <a:latin typeface="Franklin Gothic Medium" pitchFamily="34" charset="0"/>
              <a:cs typeface="Abadi MT Condensed Light"/>
            </a:rPr>
            <a:t>Percent Students Scoring Proficient or Advanced on 3</a:t>
          </a:r>
          <a:r>
            <a:rPr lang="en-US" sz="2000" i="1" baseline="30000" dirty="0">
              <a:latin typeface="Franklin Gothic Medium" pitchFamily="34" charset="0"/>
              <a:cs typeface="Abadi MT Condensed Light"/>
            </a:rPr>
            <a:t>rd</a:t>
          </a:r>
          <a:r>
            <a:rPr lang="en-US" sz="2000" i="1" dirty="0">
              <a:latin typeface="Franklin Gothic Medium" pitchFamily="34" charset="0"/>
              <a:cs typeface="Abadi MT Condensed Light"/>
            </a:rPr>
            <a:t> Grade ELA </a:t>
          </a:r>
        </a:p>
        <a:p xmlns:a="http://schemas.openxmlformats.org/drawingml/2006/main">
          <a:pPr algn="ctr"/>
          <a:r>
            <a:rPr lang="en-US" sz="2000" i="1" dirty="0">
              <a:latin typeface="Franklin Gothic Medium" pitchFamily="34" charset="0"/>
              <a:cs typeface="Abadi MT Condensed Light"/>
            </a:rPr>
            <a:t>Based on Attendance in Kindergarten and in 1</a:t>
          </a:r>
          <a:r>
            <a:rPr lang="en-US" sz="2000" i="1" baseline="30000" dirty="0">
              <a:latin typeface="Franklin Gothic Medium" pitchFamily="34" charset="0"/>
              <a:cs typeface="Abadi MT Condensed Light"/>
            </a:rPr>
            <a:t>st</a:t>
          </a:r>
          <a:r>
            <a:rPr lang="en-US" sz="2000" i="1" dirty="0">
              <a:latin typeface="Franklin Gothic Medium" pitchFamily="34" charset="0"/>
              <a:cs typeface="Abadi MT Condensed Light"/>
            </a:rPr>
            <a:t> Grade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64649-6C99-404F-9691-D733FEF0E600}" type="datetimeFigureOut">
              <a:rPr lang="en-US" smtClean="0"/>
              <a:t>2/27/2020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724E4-C230-4A41-AD9E-BF3AF486CDE1}" type="slidenum">
              <a:rPr lang="en-US" smtClean="0"/>
              <a:t>‹#›</a:t>
            </a:fld>
            <a:endParaRPr lang="en-US"/>
          </a:p>
        </p:txBody>
      </p:sp>
    </p:spTree>
    <p:extLst>
      <p:ext uri="{BB962C8B-B14F-4D97-AF65-F5344CB8AC3E}">
        <p14:creationId xmlns:p14="http://schemas.microsoft.com/office/powerpoint/2010/main" val="102650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This research conducted on a cohort of  640 students in San Mateo and Santa Clara offers evidence that chronic early absence can profoundly affect early school success.   The bar on the far right shows only 17% of students chronically absent in both kindergarten and 1</a:t>
            </a:r>
            <a:r>
              <a:rPr lang="en-US" baseline="30000"/>
              <a:t>st</a:t>
            </a:r>
            <a:r>
              <a:rPr lang="en-US"/>
              <a:t> read proficiently at the end of 3</a:t>
            </a:r>
            <a:r>
              <a:rPr lang="en-US" baseline="30000"/>
              <a:t>rd</a:t>
            </a:r>
            <a:r>
              <a:rPr lang="en-US"/>
              <a:t> grade as compared to 64% of students who missed 5% or less of school in both K and 1.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A4D0EE-372E-4192-AE80-6B196BAE6EE5}"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In any case, what we know is that that when children are young – it is children in poverty, who don’t have the resources to make up for time lost on task,  who are affected most profoundly.  In addition, children in poverty are more likely to face the kind of barriers– poor transportation, unstable housing or homelessness, lack of access to health care, etc. that cause children to be chronically absent for more than 1 year.   This data suggests that we are losing some children as early as kindergarten. And, if they missed so much school that they aren’t reading by the end of 3</a:t>
            </a:r>
            <a:r>
              <a:rPr lang="en-US" baseline="30000"/>
              <a:t>rd</a:t>
            </a:r>
            <a:r>
              <a:rPr lang="en-US"/>
              <a:t> grade, then even though attendance improves– they still fall behind or can’t catch up because they can’t read to learn.  These children are likely to be the hardest to reach and help.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CE98E39-3543-42D2-A988-6D3D49579423}"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Hedy, I switched from the original display of the table to a bar chart. </a:t>
            </a:r>
          </a:p>
        </p:txBody>
      </p:sp>
      <p:sp>
        <p:nvSpPr>
          <p:cNvPr id="4" name="Slide Number Placeholder 3"/>
          <p:cNvSpPr>
            <a:spLocks noGrp="1"/>
          </p:cNvSpPr>
          <p:nvPr>
            <p:ph type="sldNum" sz="quarter" idx="5"/>
          </p:nvPr>
        </p:nvSpPr>
        <p:spPr/>
        <p:txBody>
          <a:bodyPr/>
          <a:lstStyle/>
          <a:p>
            <a:pPr>
              <a:defRPr/>
            </a:pPr>
            <a:fld id="{599A02B5-CE7E-478C-83D4-19644DDF2AB6}" type="slidenum">
              <a:rPr lang="en-US" smtClean="0">
                <a:solidFill>
                  <a:prstClr val="black"/>
                </a:solidFill>
              </a:rPr>
              <a:pPr>
                <a:def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361C9-1DF4-44B0-B69D-28C69D45B2A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5BCF45-7556-4FE7-8758-36E8A8FA220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8DACB0-07EF-4AEF-A486-EA05C262AA47}"/>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5" name="Footer Placeholder 4">
            <a:extLst>
              <a:ext uri="{FF2B5EF4-FFF2-40B4-BE49-F238E27FC236}">
                <a16:creationId xmlns:a16="http://schemas.microsoft.com/office/drawing/2014/main" id="{AB9D1CEA-F6E2-462B-A10E-B251EEFE6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C4513-55EF-47E9-BA05-E6A22FE072B9}"/>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321068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9143-4ECF-4A99-B115-BD6D28626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F18A2-2324-4DF5-B626-6DD275B4D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7B3BA-D709-4A7A-8313-0EB9D8216A7E}"/>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5" name="Footer Placeholder 4">
            <a:extLst>
              <a:ext uri="{FF2B5EF4-FFF2-40B4-BE49-F238E27FC236}">
                <a16:creationId xmlns:a16="http://schemas.microsoft.com/office/drawing/2014/main" id="{F7E98403-B173-43EE-B259-4A515D2CF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6C36D-6840-485B-B008-16811BD411D9}"/>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97202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A15614-C840-4B8B-AB85-07503808D37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58519E-C125-43AE-8C43-C3375768BB4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8D69D-3596-4348-8CED-408B922D5C0C}"/>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5" name="Footer Placeholder 4">
            <a:extLst>
              <a:ext uri="{FF2B5EF4-FFF2-40B4-BE49-F238E27FC236}">
                <a16:creationId xmlns:a16="http://schemas.microsoft.com/office/drawing/2014/main" id="{0C41F634-FD9A-41F4-8F69-390746E03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9EABE-1553-4939-8B22-7ED3A7EA9A59}"/>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204698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9A8A0D-203A-44A7-AEFE-9A205A5F80C0}"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167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9A8A0D-203A-44A7-AEFE-9A205A5F80C0}"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415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9A8A0D-203A-44A7-AEFE-9A205A5F80C0}"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3588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9A8A0D-203A-44A7-AEFE-9A205A5F80C0}"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95572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9A8A0D-203A-44A7-AEFE-9A205A5F80C0}"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742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9A8A0D-203A-44A7-AEFE-9A205A5F80C0}"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968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A8A0D-203A-44A7-AEFE-9A205A5F80C0}"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312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A8A0D-203A-44A7-AEFE-9A205A5F80C0}"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9876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6600-689C-4B73-BEA0-94595B9D3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CE197-F810-4D21-9F74-E98BE186A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9BD3E-824E-4805-B01A-15EDA2CAAFA1}"/>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5" name="Footer Placeholder 4">
            <a:extLst>
              <a:ext uri="{FF2B5EF4-FFF2-40B4-BE49-F238E27FC236}">
                <a16:creationId xmlns:a16="http://schemas.microsoft.com/office/drawing/2014/main" id="{4592B5F8-62E5-4C7B-B472-2B4CA7D18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3018A-3306-4AD3-AFDF-19CF7C9DF9AD}"/>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3827274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A8A0D-203A-44A7-AEFE-9A205A5F80C0}"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9210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9A8A0D-203A-44A7-AEFE-9A205A5F80C0}"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330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9A8A0D-203A-44A7-AEFE-9A205A5F80C0}"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8588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8" name="Picture 7"/>
          <p:cNvPicPr>
            <a:picLocks noChangeAspect="1"/>
          </p:cNvPicPr>
          <p:nvPr userDrawn="1"/>
        </p:nvPicPr>
        <p:blipFill>
          <a:blip r:embed="rId2"/>
          <a:stretch>
            <a:fillRect/>
          </a:stretch>
        </p:blipFill>
        <p:spPr>
          <a:xfrm>
            <a:off x="-70069" y="1462067"/>
            <a:ext cx="9214069" cy="80870"/>
          </a:xfrm>
          <a:prstGeom prst="rect">
            <a:avLst/>
          </a:prstGeom>
        </p:spPr>
      </p:pic>
      <p:sp>
        <p:nvSpPr>
          <p:cNvPr id="9" name="Content Placeholder 12"/>
          <p:cNvSpPr>
            <a:spLocks noGrp="1"/>
          </p:cNvSpPr>
          <p:nvPr>
            <p:ph idx="1"/>
          </p:nvPr>
        </p:nvSpPr>
        <p:spPr>
          <a:xfrm>
            <a:off x="457200" y="1600200"/>
            <a:ext cx="8229600" cy="4525963"/>
          </a:xfrm>
        </p:spPr>
        <p:txBody>
          <a:bodyPr/>
          <a:lstStyle>
            <a:lvl1pPr>
              <a:defRPr b="1">
                <a:solidFill>
                  <a:srgbClr val="514141"/>
                </a:solidFill>
                <a:latin typeface="Abadi MT Condensed Light"/>
                <a:cs typeface="Abadi MT Condensed Light"/>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2428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70069" y="1462067"/>
            <a:ext cx="9214069" cy="80870"/>
          </a:xfrm>
          <a:prstGeom prst="rect">
            <a:avLst/>
          </a:prstGeom>
        </p:spPr>
      </p:pic>
      <p:sp>
        <p:nvSpPr>
          <p:cNvPr id="9" name="Content Placeholder 12"/>
          <p:cNvSpPr>
            <a:spLocks noGrp="1"/>
          </p:cNvSpPr>
          <p:nvPr>
            <p:ph idx="1"/>
          </p:nvPr>
        </p:nvSpPr>
        <p:spPr>
          <a:xfrm>
            <a:off x="457200" y="1600200"/>
            <a:ext cx="8229600" cy="4525963"/>
          </a:xfrm>
        </p:spPr>
        <p:txBody>
          <a:bodyPr/>
          <a:lstStyle>
            <a:lvl1pPr>
              <a:defRPr b="1">
                <a:solidFill>
                  <a:srgbClr val="514141"/>
                </a:solidFill>
                <a:latin typeface="Abadi MT Condensed Light"/>
                <a:cs typeface="Abadi MT Condensed Light"/>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123706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83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E295-721A-4168-AE4C-8D515519D5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099A18-B289-4AB9-97CB-90710E430D6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CC07B2-3A60-4751-A043-07BE994112E2}"/>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5" name="Footer Placeholder 4">
            <a:extLst>
              <a:ext uri="{FF2B5EF4-FFF2-40B4-BE49-F238E27FC236}">
                <a16:creationId xmlns:a16="http://schemas.microsoft.com/office/drawing/2014/main" id="{AF800047-4263-42E9-8C2D-B89BD518D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B03F2-4701-471A-87ED-3BE180952776}"/>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21477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425A-D1A2-4412-A0A0-3E0736A3C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CD7BE6-4DFF-4EAE-AE9C-A6FB913D03B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3AA84-1183-4386-B882-5B2AF7B2C7A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86DFE4-5F83-4323-A0E5-0C0EC8E305A7}"/>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6" name="Footer Placeholder 5">
            <a:extLst>
              <a:ext uri="{FF2B5EF4-FFF2-40B4-BE49-F238E27FC236}">
                <a16:creationId xmlns:a16="http://schemas.microsoft.com/office/drawing/2014/main" id="{F046A892-D6D8-4576-B66B-CC7D26031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F2612-4456-4D9F-B0EA-4E1ABF30694E}"/>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150467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0BE5-2307-4760-832E-E5D846F718C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E1C70-5411-4090-BA05-F4C597C5C3E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C40CF8-3ACD-4872-BBCA-0E6B3AACD49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F99EB2-E13C-4E34-954C-8970F86289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540DAF-B7BF-4CE4-AB8D-819DE99ADAB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B24006-2CA7-4E83-B9B8-1BD046A0A21E}"/>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8" name="Footer Placeholder 7">
            <a:extLst>
              <a:ext uri="{FF2B5EF4-FFF2-40B4-BE49-F238E27FC236}">
                <a16:creationId xmlns:a16="http://schemas.microsoft.com/office/drawing/2014/main" id="{EA48C0CA-1F97-48C7-A2B1-5FB33DE8C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33A4F5-4A17-4E33-AF92-0606FAF6B68E}"/>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90216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CBB3-696E-418B-AB2D-752BC2C3C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982BD-F312-4794-812C-DD9C7F25934A}"/>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4" name="Footer Placeholder 3">
            <a:extLst>
              <a:ext uri="{FF2B5EF4-FFF2-40B4-BE49-F238E27FC236}">
                <a16:creationId xmlns:a16="http://schemas.microsoft.com/office/drawing/2014/main" id="{3226AE80-A666-43A7-880E-6A0E3EA954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76DEC8-C9F9-4341-B792-468B7D0F222D}"/>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31904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24253-A0C9-452F-AC40-52F49D0A88A7}"/>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3" name="Footer Placeholder 2">
            <a:extLst>
              <a:ext uri="{FF2B5EF4-FFF2-40B4-BE49-F238E27FC236}">
                <a16:creationId xmlns:a16="http://schemas.microsoft.com/office/drawing/2014/main" id="{3F79B1F4-7E04-4CF0-BDFA-E54A77E4C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16C91-81A3-4805-86A7-14EC92F682F4}"/>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5084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1013-45F6-4D46-9D14-412AD16C050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533993-B238-4CF0-B44F-9A19D8E734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6FD4AD-20B6-4CAA-B029-CD6D98207DA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9797F-AE72-4F12-92DF-F6BDF07DEB75}"/>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6" name="Footer Placeholder 5">
            <a:extLst>
              <a:ext uri="{FF2B5EF4-FFF2-40B4-BE49-F238E27FC236}">
                <a16:creationId xmlns:a16="http://schemas.microsoft.com/office/drawing/2014/main" id="{185A14E0-89B6-4F14-A364-AA4BF94AA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C970F-D189-4DCF-AA8F-C50EF50B0B82}"/>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146573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B292-AFF7-4B67-B99D-26DBFA70D7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0B0B1B-69D9-484E-9EDD-7A765FA790B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3D1E5-1B0A-4047-9141-4A8D451620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0F560A-D2F5-4CE8-A93B-BB4A56E24A9A}"/>
              </a:ext>
            </a:extLst>
          </p:cNvPr>
          <p:cNvSpPr>
            <a:spLocks noGrp="1"/>
          </p:cNvSpPr>
          <p:nvPr>
            <p:ph type="dt" sz="half" idx="10"/>
          </p:nvPr>
        </p:nvSpPr>
        <p:spPr/>
        <p:txBody>
          <a:bodyPr/>
          <a:lstStyle/>
          <a:p>
            <a:fld id="{46974252-827F-4565-8528-482F5DC5CF93}" type="datetimeFigureOut">
              <a:rPr lang="en-US" smtClean="0"/>
              <a:t>2/27/2020</a:t>
            </a:fld>
            <a:endParaRPr lang="en-US"/>
          </a:p>
        </p:txBody>
      </p:sp>
      <p:sp>
        <p:nvSpPr>
          <p:cNvPr id="6" name="Footer Placeholder 5">
            <a:extLst>
              <a:ext uri="{FF2B5EF4-FFF2-40B4-BE49-F238E27FC236}">
                <a16:creationId xmlns:a16="http://schemas.microsoft.com/office/drawing/2014/main" id="{59198E7E-AFED-449E-A033-3F2CD1972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E8834-FFE4-447C-BFB8-A165D8D6DF3B}"/>
              </a:ext>
            </a:extLst>
          </p:cNvPr>
          <p:cNvSpPr>
            <a:spLocks noGrp="1"/>
          </p:cNvSpPr>
          <p:nvPr>
            <p:ph type="sldNum" sz="quarter" idx="12"/>
          </p:nvPr>
        </p:nvSpPr>
        <p:spPr/>
        <p:txBody>
          <a:bodyPr/>
          <a:lstStyle/>
          <a:p>
            <a:fld id="{F9220845-95FA-494E-B6D2-2A92CC5A102D}" type="slidenum">
              <a:rPr lang="en-US" smtClean="0"/>
              <a:t>‹#›</a:t>
            </a:fld>
            <a:endParaRPr lang="en-US"/>
          </a:p>
        </p:txBody>
      </p:sp>
    </p:spTree>
    <p:extLst>
      <p:ext uri="{BB962C8B-B14F-4D97-AF65-F5344CB8AC3E}">
        <p14:creationId xmlns:p14="http://schemas.microsoft.com/office/powerpoint/2010/main" val="321958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461E7F-1573-438F-AEC7-60D0CCED668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C14E41-0653-434B-AD29-AAD5157F4B3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50D5D-FBED-4369-A282-D0BAF1A278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74252-827F-4565-8528-482F5DC5CF93}" type="datetimeFigureOut">
              <a:rPr lang="en-US" smtClean="0"/>
              <a:t>2/27/2020</a:t>
            </a:fld>
            <a:endParaRPr lang="en-US"/>
          </a:p>
        </p:txBody>
      </p:sp>
      <p:sp>
        <p:nvSpPr>
          <p:cNvPr id="5" name="Footer Placeholder 4">
            <a:extLst>
              <a:ext uri="{FF2B5EF4-FFF2-40B4-BE49-F238E27FC236}">
                <a16:creationId xmlns:a16="http://schemas.microsoft.com/office/drawing/2014/main" id="{9135BC10-31AF-4D80-B72F-3902B4A25F8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EFCC18-9881-4C42-96A0-CB0ADE9F87C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20845-95FA-494E-B6D2-2A92CC5A102D}" type="slidenum">
              <a:rPr lang="en-US" smtClean="0"/>
              <a:t>‹#›</a:t>
            </a:fld>
            <a:endParaRPr lang="en-US"/>
          </a:p>
        </p:txBody>
      </p:sp>
    </p:spTree>
    <p:extLst>
      <p:ext uri="{BB962C8B-B14F-4D97-AF65-F5344CB8AC3E}">
        <p14:creationId xmlns:p14="http://schemas.microsoft.com/office/powerpoint/2010/main" val="138184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A8A0D-203A-44A7-AEFE-9A205A5F80C0}" type="datetimeFigureOut">
              <a:rPr lang="en-US" smtClean="0"/>
              <a:t>2/27/2020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a:extLst>
              <a:ext uri="{FF2B5EF4-FFF2-40B4-BE49-F238E27FC236}">
                <a16:creationId xmlns:a16="http://schemas.microsoft.com/office/drawing/2014/main" id="{4E188C18-7920-4F27-980D-1A48897FD1D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8600" y="6400800"/>
            <a:ext cx="914400" cy="356075"/>
          </a:xfrm>
          <a:prstGeom prst="rect">
            <a:avLst/>
          </a:prstGeom>
        </p:spPr>
      </p:pic>
      <p:sp>
        <p:nvSpPr>
          <p:cNvPr id="8" name="TextBox 11">
            <a:extLst>
              <a:ext uri="{FF2B5EF4-FFF2-40B4-BE49-F238E27FC236}">
                <a16:creationId xmlns:a16="http://schemas.microsoft.com/office/drawing/2014/main" id="{2786D259-9E09-4D3C-88D3-5F1403B6387F}"/>
              </a:ext>
            </a:extLst>
          </p:cNvPr>
          <p:cNvSpPr txBox="1">
            <a:spLocks noChangeArrowheads="1"/>
          </p:cNvSpPr>
          <p:nvPr userDrawn="1"/>
        </p:nvSpPr>
        <p:spPr bwMode="auto">
          <a:xfrm>
            <a:off x="8534400" y="6493934"/>
            <a:ext cx="457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fontAlgn="base" hangingPunct="1">
              <a:spcBef>
                <a:spcPct val="0"/>
              </a:spcBef>
              <a:spcAft>
                <a:spcPct val="0"/>
              </a:spcAft>
            </a:pPr>
            <a:fld id="{72D0DF7B-9070-4648-807C-1090074EFBD6}" type="slidenum">
              <a:rPr lang="en-US" b="1" smtClean="0">
                <a:solidFill>
                  <a:srgbClr val="40404F">
                    <a:lumMod val="60000"/>
                    <a:lumOff val="40000"/>
                  </a:srgbClr>
                </a:solidFill>
                <a:latin typeface="Gill Sans MT"/>
                <a:cs typeface="Gill Sans MT"/>
              </a:rPr>
              <a:pPr algn="r" eaLnBrk="1" fontAlgn="base" hangingPunct="1">
                <a:spcBef>
                  <a:spcPct val="0"/>
                </a:spcBef>
                <a:spcAft>
                  <a:spcPct val="0"/>
                </a:spcAft>
              </a:pPr>
              <a:t>‹#›</a:t>
            </a:fld>
            <a:endParaRPr lang="en-US" b="1" dirty="0">
              <a:solidFill>
                <a:srgbClr val="40404F">
                  <a:lumMod val="60000"/>
                  <a:lumOff val="40000"/>
                </a:srgbClr>
              </a:solidFill>
              <a:latin typeface="Calibri"/>
              <a:cs typeface="Gill Sans MT"/>
            </a:endParaRPr>
          </a:p>
        </p:txBody>
      </p:sp>
      <p:sp>
        <p:nvSpPr>
          <p:cNvPr id="9" name="TextBox 8">
            <a:extLst>
              <a:ext uri="{FF2B5EF4-FFF2-40B4-BE49-F238E27FC236}">
                <a16:creationId xmlns:a16="http://schemas.microsoft.com/office/drawing/2014/main" id="{AF9F75A0-F1B4-4882-BBF7-E01F719F81F6}"/>
              </a:ext>
            </a:extLst>
          </p:cNvPr>
          <p:cNvSpPr txBox="1"/>
          <p:nvPr userDrawn="1"/>
        </p:nvSpPr>
        <p:spPr>
          <a:xfrm>
            <a:off x="3962400" y="6553200"/>
            <a:ext cx="1866900" cy="230832"/>
          </a:xfrm>
          <a:prstGeom prst="rect">
            <a:avLst/>
          </a:prstGeom>
          <a:noFill/>
        </p:spPr>
        <p:txBody>
          <a:bodyPr wrap="square" rtlCol="0">
            <a:spAutoFit/>
          </a:bodyPr>
          <a:lstStyle/>
          <a:p>
            <a:pPr algn="ctr"/>
            <a:r>
              <a:rPr lang="en-US" sz="900" b="1" dirty="0">
                <a:solidFill>
                  <a:srgbClr val="94BF6E"/>
                </a:solidFill>
                <a:latin typeface="Gill Sans MT" panose="020B0502020104020203" pitchFamily="34" charset="0"/>
              </a:rPr>
              <a:t>www.attendanceworks.org</a:t>
            </a:r>
          </a:p>
        </p:txBody>
      </p:sp>
    </p:spTree>
    <p:extLst>
      <p:ext uri="{BB962C8B-B14F-4D97-AF65-F5344CB8AC3E}">
        <p14:creationId xmlns:p14="http://schemas.microsoft.com/office/powerpoint/2010/main" val="3177519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ttendanceworks.or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ttendanceworks.org/resources/videos/bringing-attendance-home-video/"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F0F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2600" y="1371599"/>
            <a:ext cx="3429000" cy="2138363"/>
          </a:xfrm>
        </p:spPr>
        <p:txBody>
          <a:bodyPr>
            <a:noAutofit/>
          </a:bodyPr>
          <a:lstStyle/>
          <a:p>
            <a:r>
              <a:rPr lang="en-US" sz="3800" dirty="0">
                <a:solidFill>
                  <a:srgbClr val="1658B9"/>
                </a:solidFill>
                <a:latin typeface="Century Gothic"/>
                <a:cs typeface="Century Gothic"/>
              </a:rPr>
              <a:t>BRINGING ATTENDANCE HOME</a:t>
            </a:r>
          </a:p>
        </p:txBody>
      </p:sp>
      <p:sp>
        <p:nvSpPr>
          <p:cNvPr id="3" name="Subtitle 2"/>
          <p:cNvSpPr>
            <a:spLocks noGrp="1"/>
          </p:cNvSpPr>
          <p:nvPr>
            <p:ph type="subTitle" idx="1"/>
          </p:nvPr>
        </p:nvSpPr>
        <p:spPr>
          <a:xfrm>
            <a:off x="1143000" y="5284381"/>
            <a:ext cx="6858000" cy="451256"/>
          </a:xfrm>
        </p:spPr>
        <p:txBody>
          <a:bodyPr>
            <a:normAutofit/>
          </a:bodyPr>
          <a:lstStyle/>
          <a:p>
            <a:r>
              <a:rPr lang="en-US" dirty="0">
                <a:solidFill>
                  <a:schemeClr val="bg2">
                    <a:lumMod val="50000"/>
                  </a:schemeClr>
                </a:solidFill>
                <a:latin typeface="Franklin Gothic Medium"/>
                <a:cs typeface="Franklin Gothic Medium"/>
              </a:rPr>
              <a:t>A Video Discussion Guide for Parents</a:t>
            </a:r>
          </a:p>
        </p:txBody>
      </p:sp>
      <p:pic>
        <p:nvPicPr>
          <p:cNvPr id="4" name="Picture 3"/>
          <p:cNvPicPr>
            <a:picLocks noChangeAspect="1"/>
          </p:cNvPicPr>
          <p:nvPr/>
        </p:nvPicPr>
        <p:blipFill>
          <a:blip r:embed="rId2"/>
          <a:stretch>
            <a:fillRect/>
          </a:stretch>
        </p:blipFill>
        <p:spPr>
          <a:xfrm>
            <a:off x="381001" y="762000"/>
            <a:ext cx="5029200" cy="4230168"/>
          </a:xfrm>
          <a:prstGeom prst="rect">
            <a:avLst/>
          </a:prstGeom>
        </p:spPr>
      </p:pic>
      <p:sp>
        <p:nvSpPr>
          <p:cNvPr id="10" name="TextBox 9">
            <a:extLst>
              <a:ext uri="{FF2B5EF4-FFF2-40B4-BE49-F238E27FC236}">
                <a16:creationId xmlns:a16="http://schemas.microsoft.com/office/drawing/2014/main" id="{479708B2-45AF-41D3-9BED-BF11EC4385FA}"/>
              </a:ext>
            </a:extLst>
          </p:cNvPr>
          <p:cNvSpPr txBox="1"/>
          <p:nvPr/>
        </p:nvSpPr>
        <p:spPr>
          <a:xfrm>
            <a:off x="228600" y="6367046"/>
            <a:ext cx="2743200" cy="338554"/>
          </a:xfrm>
          <a:prstGeom prst="rect">
            <a:avLst/>
          </a:prstGeom>
          <a:noFill/>
        </p:spPr>
        <p:txBody>
          <a:bodyPr wrap="square" rtlCol="0">
            <a:spAutoFit/>
          </a:bodyPr>
          <a:lstStyle/>
          <a:p>
            <a:r>
              <a:rPr lang="en-US" sz="1600" dirty="0">
                <a:hlinkClick r:id="rId3"/>
              </a:rPr>
              <a:t>www.attendanceworks.org</a:t>
            </a:r>
            <a:endParaRPr lang="en-US" sz="1600" dirty="0"/>
          </a:p>
        </p:txBody>
      </p:sp>
      <p:pic>
        <p:nvPicPr>
          <p:cNvPr id="12" name="Picture 11">
            <a:extLst>
              <a:ext uri="{FF2B5EF4-FFF2-40B4-BE49-F238E27FC236}">
                <a16:creationId xmlns:a16="http://schemas.microsoft.com/office/drawing/2014/main" id="{3813B76B-A854-439C-A29E-FC0373870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388" y="6096000"/>
            <a:ext cx="1668412" cy="649693"/>
          </a:xfrm>
          <a:prstGeom prst="rect">
            <a:avLst/>
          </a:prstGeom>
        </p:spPr>
      </p:pic>
    </p:spTree>
    <p:extLst>
      <p:ext uri="{BB962C8B-B14F-4D97-AF65-F5344CB8AC3E}">
        <p14:creationId xmlns:p14="http://schemas.microsoft.com/office/powerpoint/2010/main" val="313882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sz="quarter" idx="13"/>
          </p:nvPr>
        </p:nvSpPr>
        <p:spPr>
          <a:xfrm>
            <a:off x="455613" y="390525"/>
            <a:ext cx="8504237" cy="981075"/>
          </a:xfrm>
        </p:spPr>
        <p:txBody>
          <a:bodyPr>
            <a:normAutofit fontScale="92500" lnSpcReduction="20000"/>
          </a:bodyPr>
          <a:lstStyle/>
          <a:p>
            <a:pPr algn="ctr" eaLnBrk="1" hangingPunct="1"/>
            <a:r>
              <a:rPr lang="en-US" sz="3600" dirty="0">
                <a:latin typeface="Franklin Gothic Medium" pitchFamily="34" charset="0"/>
                <a:ea typeface="Abadi MT Condensed Extra Bold" pitchFamily="34" charset="0"/>
                <a:cs typeface="Abadi MT Condensed Extra Bold" pitchFamily="34" charset="0"/>
              </a:rPr>
              <a:t>The Effects of Chronic Absence on Dropout Rates Are Cumulative</a:t>
            </a:r>
          </a:p>
        </p:txBody>
      </p:sp>
      <p:pic>
        <p:nvPicPr>
          <p:cNvPr id="5" name="Picture 3"/>
          <p:cNvPicPr>
            <a:picLocks noGrp="1" noChangeAspect="1" noChangeArrowheads="1"/>
          </p:cNvPicPr>
          <p:nvPr>
            <p:ph idx="1"/>
          </p:nvPr>
        </p:nvPicPr>
        <p:blipFill>
          <a:blip r:embed="rId3"/>
          <a:srcRect/>
          <a:stretch>
            <a:fillRect/>
          </a:stretch>
        </p:blipFill>
        <p:spPr>
          <a:xfrm>
            <a:off x="455613" y="1711325"/>
            <a:ext cx="5759450" cy="4441825"/>
          </a:xfrm>
          <a:ln>
            <a:solidFill>
              <a:schemeClr val="tx2">
                <a:lumMod val="60000"/>
                <a:lumOff val="40000"/>
              </a:schemeClr>
            </a:solidFill>
          </a:ln>
        </p:spPr>
      </p:pic>
      <p:sp>
        <p:nvSpPr>
          <p:cNvPr id="6" name="TextBox 5"/>
          <p:cNvSpPr txBox="1">
            <a:spLocks noChangeArrowheads="1"/>
          </p:cNvSpPr>
          <p:nvPr/>
        </p:nvSpPr>
        <p:spPr bwMode="auto">
          <a:xfrm>
            <a:off x="6511925" y="2949575"/>
            <a:ext cx="2254250" cy="2032000"/>
          </a:xfrm>
          <a:prstGeom prst="rect">
            <a:avLst/>
          </a:prstGeom>
          <a:solidFill>
            <a:schemeClr val="tx2">
              <a:lumMod val="60000"/>
              <a:lumOff val="40000"/>
            </a:schemeClr>
          </a:solidFill>
        </p:spPr>
        <p:style>
          <a:lnRef idx="2">
            <a:schemeClr val="accent5"/>
          </a:lnRef>
          <a:fillRef idx="1">
            <a:schemeClr val="lt1"/>
          </a:fillRef>
          <a:effectRef idx="0">
            <a:schemeClr val="accent5"/>
          </a:effectRef>
          <a:fontRef idx="minor">
            <a:schemeClr val="dk1"/>
          </a:fontRef>
        </p:style>
        <p:txBody>
          <a:bodyPr>
            <a:spAutoFit/>
          </a:bodyPr>
          <a:lstStyle>
            <a:defPPr>
              <a:defRPr lang="en-US"/>
            </a:defPPr>
            <a:lvl1pPr indent="0" algn="ctr" fontAlgn="auto">
              <a:lnSpc>
                <a:spcPct val="90000"/>
              </a:lnSpc>
              <a:spcBef>
                <a:spcPts val="0"/>
              </a:spcBef>
              <a:spcAft>
                <a:spcPts val="0"/>
              </a:spcAft>
              <a:buClr>
                <a:schemeClr val="tx1">
                  <a:lumMod val="65000"/>
                  <a:lumOff val="35000"/>
                </a:schemeClr>
              </a:buClr>
              <a:buFont typeface="Arial" pitchFamily="34" charset="0"/>
              <a:buNone/>
              <a:defRPr kumimoji="0" sz="2000" b="1">
                <a:ln w="10541" cmpd="sng">
                  <a:solidFill>
                    <a:schemeClr val="accent1">
                      <a:shade val="88000"/>
                      <a:satMod val="110000"/>
                    </a:schemeClr>
                  </a:solidFill>
                  <a:prstDash val="solid"/>
                </a:ln>
                <a:solidFill>
                  <a:schemeClr val="bg1"/>
                </a:solidFill>
                <a:latin typeface="Arial" pitchFamily="34" charset="0"/>
                <a:cs typeface="Arial" pitchFamily="34" charset="0"/>
              </a:defRPr>
            </a:lvl1pPr>
            <a:lvl2pPr marL="658368" indent="-246888">
              <a:spcBef>
                <a:spcPts val="300"/>
              </a:spcBef>
              <a:buClr>
                <a:schemeClr val="accent2"/>
              </a:buClr>
              <a:buFont typeface="Georgia"/>
              <a:buChar char="▫"/>
              <a:defRPr kumimoji="0" sz="2600">
                <a:solidFill>
                  <a:schemeClr val="dk1"/>
                </a:solidFill>
                <a:latin typeface="Arial" pitchFamily="34" charset="0"/>
                <a:cs typeface="Arial" pitchFamily="34" charset="0"/>
              </a:defRPr>
            </a:lvl2pPr>
            <a:lvl3pPr marL="923544" indent="-219456">
              <a:spcBef>
                <a:spcPts val="300"/>
              </a:spcBef>
              <a:buClr>
                <a:schemeClr val="accent1"/>
              </a:buClr>
              <a:buFont typeface="Wingdings 2"/>
              <a:buChar char=""/>
              <a:defRPr kumimoji="0" sz="2400">
                <a:solidFill>
                  <a:schemeClr val="accent1">
                    <a:lumMod val="75000"/>
                  </a:schemeClr>
                </a:solidFill>
                <a:latin typeface="Arial" pitchFamily="34" charset="0"/>
                <a:cs typeface="Arial" pitchFamily="34" charset="0"/>
              </a:defRPr>
            </a:lvl3pPr>
            <a:lvl4pPr marL="1179576" indent="-201168">
              <a:spcBef>
                <a:spcPts val="300"/>
              </a:spcBef>
              <a:buClr>
                <a:schemeClr val="accent1"/>
              </a:buClr>
              <a:buFont typeface="Wingdings 2"/>
              <a:buChar char=""/>
              <a:defRPr kumimoji="0" sz="2200">
                <a:solidFill>
                  <a:schemeClr val="accent1">
                    <a:lumMod val="75000"/>
                  </a:schemeClr>
                </a:solidFill>
                <a:latin typeface="Arial" pitchFamily="34" charset="0"/>
                <a:cs typeface="Arial" pitchFamily="34" charset="0"/>
              </a:defRPr>
            </a:lvl4pPr>
            <a:lvl5pPr marL="1389888" indent="-182880">
              <a:spcBef>
                <a:spcPts val="300"/>
              </a:spcBef>
              <a:buClr>
                <a:schemeClr val="tx1">
                  <a:lumMod val="65000"/>
                  <a:lumOff val="35000"/>
                </a:schemeClr>
              </a:buClr>
              <a:buFont typeface="Georgia"/>
              <a:buChar char="▫"/>
              <a:defRPr kumimoji="0" sz="2000">
                <a:solidFill>
                  <a:schemeClr val="tx1">
                    <a:lumMod val="65000"/>
                    <a:lumOff val="35000"/>
                  </a:schemeClr>
                </a:solidFill>
                <a:latin typeface="Arial" pitchFamily="34" charset="0"/>
                <a:cs typeface="Arial" pitchFamily="34" charset="0"/>
              </a:defRPr>
            </a:lvl5pPr>
            <a:lvl6pPr marL="1609344" indent="-182880">
              <a:spcBef>
                <a:spcPts val="300"/>
              </a:spcBef>
              <a:buClr>
                <a:schemeClr val="accent3"/>
              </a:buClr>
              <a:buFont typeface="Georgia"/>
              <a:buChar char="▫"/>
              <a:defRPr kumimoji="0">
                <a:solidFill>
                  <a:schemeClr val="dk1"/>
                </a:solidFill>
              </a:defRPr>
            </a:lvl6pPr>
            <a:lvl7pPr marL="1828800" indent="-182880">
              <a:spcBef>
                <a:spcPts val="300"/>
              </a:spcBef>
              <a:buClr>
                <a:schemeClr val="accent3"/>
              </a:buClr>
              <a:buFont typeface="Georgia"/>
              <a:buChar char="▫"/>
              <a:defRPr kumimoji="0" sz="1600">
                <a:solidFill>
                  <a:schemeClr val="dk1"/>
                </a:solidFill>
              </a:defRPr>
            </a:lvl7pPr>
            <a:lvl8pPr marL="2029968" indent="-182880">
              <a:spcBef>
                <a:spcPts val="300"/>
              </a:spcBef>
              <a:buClr>
                <a:schemeClr val="accent3"/>
              </a:buClr>
              <a:buFont typeface="Georgia"/>
              <a:buChar char="◦"/>
              <a:defRPr kumimoji="0" sz="1500">
                <a:solidFill>
                  <a:schemeClr val="dk1"/>
                </a:solidFill>
              </a:defRPr>
            </a:lvl8pPr>
            <a:lvl9pPr marL="2240280" indent="-182880">
              <a:spcBef>
                <a:spcPts val="300"/>
              </a:spcBef>
              <a:buClr>
                <a:schemeClr val="accent3"/>
              </a:buClr>
              <a:buFont typeface="Georgia"/>
              <a:buChar char="◦"/>
              <a:defRPr kumimoji="0" sz="1400" baseline="0">
                <a:solidFill>
                  <a:schemeClr val="dk1"/>
                </a:solidFill>
              </a:defRPr>
            </a:lvl9pPr>
          </a:lstStyle>
          <a:p>
            <a:pPr>
              <a:buClr>
                <a:prstClr val="black">
                  <a:lumMod val="65000"/>
                  <a:lumOff val="35000"/>
                </a:prstClr>
              </a:buClr>
              <a:defRPr/>
            </a:pPr>
            <a:r>
              <a:rPr lang="en-US" b="0" dirty="0">
                <a:ln w="18415" cmpd="sng">
                  <a:noFill/>
                  <a:prstDash val="solid"/>
                </a:ln>
                <a:solidFill>
                  <a:srgbClr val="FFFFFF"/>
                </a:solidFill>
                <a:effectLst>
                  <a:outerShdw blurRad="63500" dir="3600000" algn="tl" rotWithShape="0">
                    <a:srgbClr val="000000">
                      <a:alpha val="70000"/>
                    </a:srgbClr>
                  </a:outerShdw>
                </a:effectLst>
                <a:latin typeface="Franklin Gothic Medium" pitchFamily="34" charset="0"/>
              </a:rPr>
              <a:t>With every year of chronic absenteeism, a higher percentage of students dropped out of school.</a:t>
            </a:r>
          </a:p>
        </p:txBody>
      </p:sp>
      <p:sp>
        <p:nvSpPr>
          <p:cNvPr id="26630" name="TextBox 1"/>
          <p:cNvSpPr txBox="1">
            <a:spLocks noChangeArrowheads="1"/>
          </p:cNvSpPr>
          <p:nvPr/>
        </p:nvSpPr>
        <p:spPr bwMode="auto">
          <a:xfrm>
            <a:off x="1206747" y="6200001"/>
            <a:ext cx="66729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i="1" dirty="0">
                <a:solidFill>
                  <a:srgbClr val="514141"/>
                </a:solidFill>
                <a:latin typeface="Franklin Gothic Medium" pitchFamily="34" charset="0"/>
              </a:rPr>
              <a:t>http://www.utahdataalliance.org/downloads/ChronicAbsenteeismResearchBrief.pdf</a:t>
            </a:r>
          </a:p>
        </p:txBody>
      </p:sp>
    </p:spTree>
    <p:extLst>
      <p:ext uri="{BB962C8B-B14F-4D97-AF65-F5344CB8AC3E}">
        <p14:creationId xmlns:p14="http://schemas.microsoft.com/office/powerpoint/2010/main" val="353520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34962" y="132908"/>
            <a:ext cx="8504238" cy="1467292"/>
          </a:xfrm>
        </p:spPr>
        <p:txBody>
          <a:bodyPr>
            <a:normAutofit/>
          </a:bodyPr>
          <a:lstStyle/>
          <a:p>
            <a:pPr algn="ctr"/>
            <a:r>
              <a:rPr lang="en-US" sz="3600" dirty="0"/>
              <a:t>Chronic absence in high school predicts lower college persistence </a:t>
            </a:r>
          </a:p>
        </p:txBody>
      </p:sp>
      <p:pic>
        <p:nvPicPr>
          <p:cNvPr id="217090" name="Picture 2"/>
          <p:cNvPicPr>
            <a:picLocks noGrp="1" noChangeAspect="1" noChangeArrowheads="1"/>
          </p:cNvPicPr>
          <p:nvPr>
            <p:ph idx="1"/>
          </p:nvPr>
        </p:nvPicPr>
        <p:blipFill>
          <a:blip r:embed="rId2"/>
          <a:srcRect/>
          <a:stretch>
            <a:fillRect/>
          </a:stretch>
        </p:blipFill>
        <p:spPr bwMode="auto">
          <a:xfrm>
            <a:off x="899615" y="2306471"/>
            <a:ext cx="7710985" cy="4048623"/>
          </a:xfrm>
          <a:prstGeom prst="rect">
            <a:avLst/>
          </a:prstGeom>
          <a:noFill/>
          <a:ln w="9525">
            <a:noFill/>
            <a:miter lim="800000"/>
            <a:headEnd/>
            <a:tailEnd/>
          </a:ln>
        </p:spPr>
      </p:pic>
      <p:sp>
        <p:nvSpPr>
          <p:cNvPr id="6" name="TextBox 5"/>
          <p:cNvSpPr txBox="1"/>
          <p:nvPr/>
        </p:nvSpPr>
        <p:spPr>
          <a:xfrm>
            <a:off x="739252" y="1600200"/>
            <a:ext cx="7871348" cy="646331"/>
          </a:xfrm>
          <a:prstGeom prst="rect">
            <a:avLst/>
          </a:prstGeom>
          <a:noFill/>
        </p:spPr>
        <p:txBody>
          <a:bodyPr wrap="square" rtlCol="0">
            <a:spAutoFit/>
          </a:bodyPr>
          <a:lstStyle/>
          <a:p>
            <a:pPr algn="ctr"/>
            <a:r>
              <a:rPr lang="en-US" b="1" i="1" dirty="0">
                <a:solidFill>
                  <a:prstClr val="black"/>
                </a:solidFill>
              </a:rPr>
              <a:t>  In Rhode Island,  only 11% of chronically absent high school students persisted into a 2</a:t>
            </a:r>
            <a:r>
              <a:rPr lang="en-US" b="1" i="1" baseline="30000" dirty="0">
                <a:solidFill>
                  <a:prstClr val="black"/>
                </a:solidFill>
              </a:rPr>
              <a:t>nd</a:t>
            </a:r>
            <a:r>
              <a:rPr lang="en-US" b="1" i="1" dirty="0">
                <a:solidFill>
                  <a:prstClr val="black"/>
                </a:solidFill>
              </a:rPr>
              <a:t> year of college </a:t>
            </a:r>
            <a:r>
              <a:rPr lang="en-US" b="1" i="1" dirty="0" err="1">
                <a:solidFill>
                  <a:prstClr val="black"/>
                </a:solidFill>
              </a:rPr>
              <a:t>vs</a:t>
            </a:r>
            <a:r>
              <a:rPr lang="en-US" b="1" i="1" dirty="0">
                <a:solidFill>
                  <a:prstClr val="black"/>
                </a:solidFill>
              </a:rPr>
              <a:t> 51% of those with low absences. </a:t>
            </a:r>
          </a:p>
        </p:txBody>
      </p:sp>
      <p:sp>
        <p:nvSpPr>
          <p:cNvPr id="7" name="TextBox 6"/>
          <p:cNvSpPr txBox="1"/>
          <p:nvPr/>
        </p:nvSpPr>
        <p:spPr>
          <a:xfrm>
            <a:off x="2329218" y="6324600"/>
            <a:ext cx="4681182" cy="307777"/>
          </a:xfrm>
          <a:prstGeom prst="rect">
            <a:avLst/>
          </a:prstGeom>
          <a:noFill/>
        </p:spPr>
        <p:txBody>
          <a:bodyPr wrap="square" rtlCol="0">
            <a:spAutoFit/>
          </a:bodyPr>
          <a:lstStyle/>
          <a:p>
            <a:pPr algn="ctr"/>
            <a:r>
              <a:rPr lang="en-US" sz="1400" b="1" i="1" dirty="0">
                <a:solidFill>
                  <a:schemeClr val="bg2">
                    <a:lumMod val="50000"/>
                  </a:schemeClr>
                </a:solidFill>
              </a:rPr>
              <a:t>Rhode Island Data Hub: May 2014</a:t>
            </a:r>
          </a:p>
        </p:txBody>
      </p:sp>
    </p:spTree>
    <p:extLst>
      <p:ext uri="{BB962C8B-B14F-4D97-AF65-F5344CB8AC3E}">
        <p14:creationId xmlns:p14="http://schemas.microsoft.com/office/powerpoint/2010/main" val="140592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latin typeface="Franklin Gothic Medium"/>
                <a:cs typeface="Franklin Gothic Medium"/>
              </a:rPr>
              <a:t>What Does It Take to Get a Child to School Every Day?</a:t>
            </a:r>
          </a:p>
        </p:txBody>
      </p:sp>
      <p:sp>
        <p:nvSpPr>
          <p:cNvPr id="5" name="Rounded Rectangle 4"/>
          <p:cNvSpPr/>
          <p:nvPr/>
        </p:nvSpPr>
        <p:spPr>
          <a:xfrm>
            <a:off x="1063752" y="1981200"/>
            <a:ext cx="3355848" cy="2115310"/>
          </a:xfrm>
          <a:prstGeom prst="roundRect">
            <a:avLst/>
          </a:prstGeom>
          <a:solidFill>
            <a:srgbClr val="F7811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ounded Rectangle 5"/>
          <p:cNvSpPr/>
          <p:nvPr/>
        </p:nvSpPr>
        <p:spPr>
          <a:xfrm>
            <a:off x="4797552" y="1981200"/>
            <a:ext cx="3355848" cy="211531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ounded Rectangle 6"/>
          <p:cNvSpPr/>
          <p:nvPr/>
        </p:nvSpPr>
        <p:spPr>
          <a:xfrm>
            <a:off x="4797552" y="4343400"/>
            <a:ext cx="3355848" cy="211531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Rounded Rectangle 7"/>
          <p:cNvSpPr/>
          <p:nvPr/>
        </p:nvSpPr>
        <p:spPr>
          <a:xfrm>
            <a:off x="1063752" y="4343400"/>
            <a:ext cx="3355848" cy="211531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TextBox 8"/>
          <p:cNvSpPr txBox="1"/>
          <p:nvPr/>
        </p:nvSpPr>
        <p:spPr>
          <a:xfrm>
            <a:off x="1447800" y="2438400"/>
            <a:ext cx="2590800" cy="1077218"/>
          </a:xfrm>
          <a:prstGeom prst="rect">
            <a:avLst/>
          </a:prstGeom>
          <a:noFill/>
        </p:spPr>
        <p:txBody>
          <a:bodyPr wrap="square" rtlCol="0">
            <a:spAutoFit/>
          </a:bodyPr>
          <a:lstStyle/>
          <a:p>
            <a:pPr algn="ctr">
              <a:spcAft>
                <a:spcPts val="1200"/>
              </a:spcAft>
            </a:pPr>
            <a:r>
              <a:rPr lang="en-US" dirty="0">
                <a:solidFill>
                  <a:schemeClr val="bg1"/>
                </a:solidFill>
                <a:latin typeface="Franklin Gothic Medium"/>
                <a:cs typeface="Franklin Gothic Medium"/>
              </a:rPr>
              <a:t>1. Family Practices</a:t>
            </a:r>
          </a:p>
          <a:p>
            <a:pPr algn="ctr"/>
            <a:r>
              <a:rPr lang="en-US" dirty="0">
                <a:solidFill>
                  <a:schemeClr val="bg1"/>
                </a:solidFill>
                <a:latin typeface="Franklin Gothic Book"/>
                <a:cs typeface="Franklin Gothic Book"/>
              </a:rPr>
              <a:t>Families nurture a habit of attendance at home</a:t>
            </a:r>
          </a:p>
        </p:txBody>
      </p:sp>
      <p:sp>
        <p:nvSpPr>
          <p:cNvPr id="10" name="TextBox 9"/>
          <p:cNvSpPr txBox="1"/>
          <p:nvPr/>
        </p:nvSpPr>
        <p:spPr>
          <a:xfrm>
            <a:off x="5029200" y="2438400"/>
            <a:ext cx="2971800" cy="1077218"/>
          </a:xfrm>
          <a:prstGeom prst="rect">
            <a:avLst/>
          </a:prstGeom>
          <a:noFill/>
        </p:spPr>
        <p:txBody>
          <a:bodyPr wrap="square" rtlCol="0">
            <a:spAutoFit/>
          </a:bodyPr>
          <a:lstStyle/>
          <a:p>
            <a:pPr algn="ctr">
              <a:spcAft>
                <a:spcPts val="1200"/>
              </a:spcAft>
            </a:pPr>
            <a:r>
              <a:rPr lang="en-US" dirty="0">
                <a:solidFill>
                  <a:schemeClr val="bg1"/>
                </a:solidFill>
                <a:latin typeface="Franklin Gothic Medium"/>
                <a:cs typeface="Franklin Gothic Medium"/>
              </a:rPr>
              <a:t>2. Social Capital</a:t>
            </a:r>
          </a:p>
          <a:p>
            <a:pPr algn="ctr"/>
            <a:r>
              <a:rPr lang="en-US" dirty="0">
                <a:solidFill>
                  <a:schemeClr val="bg1"/>
                </a:solidFill>
                <a:latin typeface="Franklin Gothic Book"/>
                <a:cs typeface="Franklin Gothic Book"/>
              </a:rPr>
              <a:t>Helpers who are relatives, friends, neighbors</a:t>
            </a:r>
          </a:p>
        </p:txBody>
      </p:sp>
      <p:sp>
        <p:nvSpPr>
          <p:cNvPr id="11" name="TextBox 10"/>
          <p:cNvSpPr txBox="1"/>
          <p:nvPr/>
        </p:nvSpPr>
        <p:spPr>
          <a:xfrm>
            <a:off x="4953000" y="4572000"/>
            <a:ext cx="3124200" cy="1631216"/>
          </a:xfrm>
          <a:prstGeom prst="rect">
            <a:avLst/>
          </a:prstGeom>
          <a:noFill/>
        </p:spPr>
        <p:txBody>
          <a:bodyPr wrap="square" rtlCol="0">
            <a:spAutoFit/>
          </a:bodyPr>
          <a:lstStyle/>
          <a:p>
            <a:pPr algn="ctr">
              <a:spcAft>
                <a:spcPts val="1200"/>
              </a:spcAft>
            </a:pPr>
            <a:r>
              <a:rPr lang="en-US" dirty="0">
                <a:solidFill>
                  <a:schemeClr val="bg1"/>
                </a:solidFill>
                <a:latin typeface="Franklin Gothic Medium"/>
                <a:cs typeface="Franklin Gothic Medium"/>
              </a:rPr>
              <a:t>4. Community Services</a:t>
            </a:r>
          </a:p>
          <a:p>
            <a:pPr algn="ctr"/>
            <a:r>
              <a:rPr lang="en-US" dirty="0">
                <a:solidFill>
                  <a:schemeClr val="bg1"/>
                </a:solidFill>
                <a:latin typeface="Franklin Gothic Book"/>
                <a:cs typeface="Franklin Gothic Book"/>
              </a:rPr>
              <a:t>Availability of services like transportation, health services, affordable stable housing, etc.</a:t>
            </a:r>
          </a:p>
        </p:txBody>
      </p:sp>
      <p:sp>
        <p:nvSpPr>
          <p:cNvPr id="12" name="TextBox 11"/>
          <p:cNvSpPr txBox="1"/>
          <p:nvPr/>
        </p:nvSpPr>
        <p:spPr>
          <a:xfrm>
            <a:off x="1219200" y="4724400"/>
            <a:ext cx="2971800" cy="1354217"/>
          </a:xfrm>
          <a:prstGeom prst="rect">
            <a:avLst/>
          </a:prstGeom>
          <a:noFill/>
        </p:spPr>
        <p:txBody>
          <a:bodyPr wrap="square" rtlCol="0">
            <a:spAutoFit/>
          </a:bodyPr>
          <a:lstStyle/>
          <a:p>
            <a:pPr algn="ctr">
              <a:spcAft>
                <a:spcPts val="1200"/>
              </a:spcAft>
            </a:pPr>
            <a:r>
              <a:rPr lang="en-US" dirty="0">
                <a:solidFill>
                  <a:schemeClr val="bg1"/>
                </a:solidFill>
                <a:latin typeface="Franklin Gothic Medium"/>
                <a:cs typeface="Franklin Gothic Medium"/>
              </a:rPr>
              <a:t>3. Schools</a:t>
            </a:r>
          </a:p>
          <a:p>
            <a:pPr algn="ctr"/>
            <a:r>
              <a:rPr lang="en-US" dirty="0">
                <a:solidFill>
                  <a:schemeClr val="bg1"/>
                </a:solidFill>
                <a:latin typeface="Franklin Gothic Book"/>
                <a:cs typeface="Franklin Gothic Book"/>
              </a:rPr>
              <a:t>Teachers, nurses, counselors, administrators, etc.</a:t>
            </a:r>
          </a:p>
        </p:txBody>
      </p:sp>
    </p:spTree>
    <p:extLst>
      <p:ext uri="{BB962C8B-B14F-4D97-AF65-F5344CB8AC3E}">
        <p14:creationId xmlns:p14="http://schemas.microsoft.com/office/powerpoint/2010/main" val="101665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381000"/>
            <a:ext cx="8001000" cy="6051698"/>
          </a:xfrm>
          <a:prstGeom prst="roundRect">
            <a:avLst/>
          </a:prstGeom>
          <a:solidFill>
            <a:srgbClr val="F7811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143000"/>
          </a:xfrm>
        </p:spPr>
        <p:txBody>
          <a:bodyPr/>
          <a:lstStyle/>
          <a:p>
            <a:r>
              <a:rPr lang="en-US" dirty="0">
                <a:solidFill>
                  <a:srgbClr val="FFFFFF"/>
                </a:solidFill>
                <a:latin typeface="Franklin Gothic Medium"/>
                <a:cs typeface="Franklin Gothic Medium"/>
              </a:rPr>
              <a:t>1. Family Practices</a:t>
            </a:r>
          </a:p>
        </p:txBody>
      </p:sp>
      <p:sp>
        <p:nvSpPr>
          <p:cNvPr id="5" name="TextBox 4"/>
          <p:cNvSpPr txBox="1"/>
          <p:nvPr/>
        </p:nvSpPr>
        <p:spPr>
          <a:xfrm>
            <a:off x="838200" y="1600200"/>
            <a:ext cx="7391400" cy="1600438"/>
          </a:xfrm>
          <a:prstGeom prst="rect">
            <a:avLst/>
          </a:prstGeom>
          <a:noFill/>
        </p:spPr>
        <p:txBody>
          <a:bodyPr wrap="square" rtlCol="0">
            <a:spAutoFit/>
          </a:bodyPr>
          <a:lstStyle/>
          <a:p>
            <a:pPr marL="285750" indent="-285750">
              <a:spcAft>
                <a:spcPts val="1200"/>
              </a:spcAft>
              <a:buFont typeface="Arial"/>
              <a:buChar char="•"/>
            </a:pPr>
            <a:r>
              <a:rPr lang="en-US" sz="2200" dirty="0">
                <a:solidFill>
                  <a:srgbClr val="FFFFFF"/>
                </a:solidFill>
                <a:latin typeface="Franklin Gothic Book"/>
                <a:cs typeface="Franklin Gothic Book"/>
              </a:rPr>
              <a:t>What are some things you already do to help get your child to school every day?</a:t>
            </a:r>
          </a:p>
          <a:p>
            <a:pPr marL="285750" indent="-285750">
              <a:spcAft>
                <a:spcPts val="1200"/>
              </a:spcAft>
              <a:buFont typeface="Arial"/>
              <a:buChar char="•"/>
            </a:pPr>
            <a:r>
              <a:rPr lang="en-US" sz="2200" dirty="0">
                <a:solidFill>
                  <a:srgbClr val="FFFFFF"/>
                </a:solidFill>
                <a:latin typeface="Franklin Gothic Book"/>
                <a:cs typeface="Franklin Gothic Book"/>
              </a:rPr>
              <a:t>What are some reasons children might miss school and steps you can take to support your child’s attendance?</a:t>
            </a:r>
          </a:p>
        </p:txBody>
      </p:sp>
      <p:sp>
        <p:nvSpPr>
          <p:cNvPr id="6" name="TextBox 5"/>
          <p:cNvSpPr txBox="1"/>
          <p:nvPr/>
        </p:nvSpPr>
        <p:spPr>
          <a:xfrm>
            <a:off x="838200" y="3276600"/>
            <a:ext cx="7391400" cy="2939266"/>
          </a:xfrm>
          <a:prstGeom prst="rect">
            <a:avLst/>
          </a:prstGeom>
          <a:noFill/>
        </p:spPr>
        <p:txBody>
          <a:bodyPr wrap="square" rtlCol="0">
            <a:spAutoFit/>
          </a:bodyPr>
          <a:lstStyle/>
          <a:p>
            <a:pPr marL="285750" indent="-285750">
              <a:spcAft>
                <a:spcPts val="600"/>
              </a:spcAft>
              <a:buFont typeface="Arial"/>
              <a:buChar char="•"/>
            </a:pPr>
            <a:r>
              <a:rPr lang="en-US" sz="2000" dirty="0">
                <a:solidFill>
                  <a:schemeClr val="bg1"/>
                </a:solidFill>
                <a:latin typeface="Franklin Gothic Book"/>
                <a:cs typeface="Franklin Gothic Book"/>
              </a:rPr>
              <a:t>Some possible ideas…</a:t>
            </a:r>
          </a:p>
          <a:p>
            <a:pPr marL="742950" lvl="1" indent="-285750">
              <a:spcAft>
                <a:spcPts val="600"/>
              </a:spcAft>
              <a:buFont typeface="Arial"/>
              <a:buChar char="•"/>
            </a:pPr>
            <a:r>
              <a:rPr lang="en-US" sz="2000" dirty="0">
                <a:solidFill>
                  <a:schemeClr val="bg1"/>
                </a:solidFill>
                <a:latin typeface="Franklin Gothic Book"/>
                <a:cs typeface="Franklin Gothic Book"/>
              </a:rPr>
              <a:t>Set a regular bedtime and morning routine to make sure children get enough sleep and wake up ready for school</a:t>
            </a:r>
          </a:p>
          <a:p>
            <a:pPr marL="742950" lvl="1" indent="-285750">
              <a:spcAft>
                <a:spcPts val="600"/>
              </a:spcAft>
              <a:buFont typeface="Arial"/>
              <a:buChar char="•"/>
            </a:pPr>
            <a:r>
              <a:rPr lang="en-US" sz="2000" dirty="0">
                <a:solidFill>
                  <a:schemeClr val="bg1"/>
                </a:solidFill>
                <a:latin typeface="Franklin Gothic Book"/>
                <a:cs typeface="Franklin Gothic Book"/>
              </a:rPr>
              <a:t>Make medical appointments when school is not in session</a:t>
            </a:r>
          </a:p>
          <a:p>
            <a:pPr marL="742950" lvl="1" indent="-285750">
              <a:spcAft>
                <a:spcPts val="600"/>
              </a:spcAft>
              <a:buFont typeface="Arial"/>
              <a:buChar char="•"/>
            </a:pPr>
            <a:r>
              <a:rPr lang="en-US" sz="2000" dirty="0">
                <a:solidFill>
                  <a:schemeClr val="bg1"/>
                </a:solidFill>
                <a:latin typeface="Franklin Gothic Book"/>
                <a:cs typeface="Franklin Gothic Book"/>
              </a:rPr>
              <a:t>Avoid taking vacation when school is in session</a:t>
            </a:r>
          </a:p>
          <a:p>
            <a:pPr marL="742950" lvl="1" indent="-285750">
              <a:spcAft>
                <a:spcPts val="600"/>
              </a:spcAft>
              <a:buFont typeface="Arial"/>
              <a:buChar char="•"/>
            </a:pPr>
            <a:r>
              <a:rPr lang="en-US" sz="2000" dirty="0">
                <a:solidFill>
                  <a:schemeClr val="bg1"/>
                </a:solidFill>
                <a:latin typeface="Franklin Gothic Book"/>
                <a:cs typeface="Franklin Gothic Book"/>
              </a:rPr>
              <a:t>Send your child to school every day unless they are truly sick</a:t>
            </a:r>
          </a:p>
          <a:p>
            <a:pPr marL="742950" lvl="1" indent="-285750">
              <a:spcAft>
                <a:spcPts val="600"/>
              </a:spcAft>
              <a:buFont typeface="Arial"/>
              <a:buChar char="•"/>
            </a:pPr>
            <a:r>
              <a:rPr lang="en-US" sz="2000" dirty="0">
                <a:solidFill>
                  <a:schemeClr val="bg1"/>
                </a:solidFill>
                <a:latin typeface="Franklin Gothic Book"/>
                <a:cs typeface="Franklin Gothic Book"/>
              </a:rPr>
              <a:t>Develop backup plans for getting your child to school if something comes up</a:t>
            </a:r>
          </a:p>
        </p:txBody>
      </p:sp>
    </p:spTree>
    <p:extLst>
      <p:ext uri="{BB962C8B-B14F-4D97-AF65-F5344CB8AC3E}">
        <p14:creationId xmlns:p14="http://schemas.microsoft.com/office/powerpoint/2010/main" val="331977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9600" y="304800"/>
            <a:ext cx="8001000" cy="6096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13656"/>
            <a:ext cx="8229600" cy="1143000"/>
          </a:xfrm>
        </p:spPr>
        <p:txBody>
          <a:bodyPr/>
          <a:lstStyle/>
          <a:p>
            <a:r>
              <a:rPr lang="en-US" dirty="0">
                <a:solidFill>
                  <a:srgbClr val="FFFFFF"/>
                </a:solidFill>
                <a:latin typeface="Franklin Gothic Medium"/>
                <a:cs typeface="Franklin Gothic Medium"/>
              </a:rPr>
              <a:t>2. Social Capital</a:t>
            </a:r>
          </a:p>
        </p:txBody>
      </p:sp>
      <p:sp>
        <p:nvSpPr>
          <p:cNvPr id="6" name="TextBox 5"/>
          <p:cNvSpPr txBox="1"/>
          <p:nvPr/>
        </p:nvSpPr>
        <p:spPr>
          <a:xfrm>
            <a:off x="1143000" y="2399199"/>
            <a:ext cx="7162800" cy="2477601"/>
          </a:xfrm>
          <a:prstGeom prst="rect">
            <a:avLst/>
          </a:prstGeom>
          <a:noFill/>
        </p:spPr>
        <p:txBody>
          <a:bodyPr wrap="square" rtlCol="0">
            <a:spAutoFit/>
          </a:bodyPr>
          <a:lstStyle/>
          <a:p>
            <a:pPr marL="342900" indent="-342900">
              <a:spcAft>
                <a:spcPts val="1800"/>
              </a:spcAft>
              <a:buFont typeface="Arial"/>
              <a:buChar char="•"/>
            </a:pPr>
            <a:r>
              <a:rPr lang="en-US" sz="2800" dirty="0">
                <a:solidFill>
                  <a:srgbClr val="FFFFFF"/>
                </a:solidFill>
                <a:latin typeface="Franklin Gothic Book"/>
                <a:cs typeface="Franklin Gothic Book"/>
              </a:rPr>
              <a:t>What are some ways you can think of to call on friends or other families to help you get your children to school? Who can you call on to consistently help? To occasionally help?</a:t>
            </a:r>
          </a:p>
          <a:p>
            <a:pPr marL="342900" indent="-342900">
              <a:spcAft>
                <a:spcPts val="1800"/>
              </a:spcAft>
              <a:buFont typeface="Arial"/>
              <a:buChar char="•"/>
            </a:pPr>
            <a:r>
              <a:rPr lang="en-US" sz="2800" dirty="0">
                <a:solidFill>
                  <a:srgbClr val="FFFFFF"/>
                </a:solidFill>
                <a:latin typeface="Franklin Gothic Book"/>
                <a:cs typeface="Franklin Gothic Book"/>
              </a:rPr>
              <a:t>How can you help other families?</a:t>
            </a:r>
          </a:p>
        </p:txBody>
      </p:sp>
    </p:spTree>
    <p:extLst>
      <p:ext uri="{BB962C8B-B14F-4D97-AF65-F5344CB8AC3E}">
        <p14:creationId xmlns:p14="http://schemas.microsoft.com/office/powerpoint/2010/main" val="291570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38200" y="399290"/>
            <a:ext cx="7696200" cy="577291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1000542"/>
            <a:ext cx="8229600" cy="1143000"/>
          </a:xfrm>
        </p:spPr>
        <p:txBody>
          <a:bodyPr/>
          <a:lstStyle/>
          <a:p>
            <a:r>
              <a:rPr lang="en-US" dirty="0">
                <a:solidFill>
                  <a:srgbClr val="FFFFFF"/>
                </a:solidFill>
                <a:latin typeface="Franklin Gothic Medium"/>
                <a:cs typeface="Franklin Gothic Medium"/>
              </a:rPr>
              <a:t>3. Schools</a:t>
            </a:r>
          </a:p>
        </p:txBody>
      </p:sp>
      <p:sp>
        <p:nvSpPr>
          <p:cNvPr id="7" name="TextBox 6"/>
          <p:cNvSpPr txBox="1"/>
          <p:nvPr/>
        </p:nvSpPr>
        <p:spPr>
          <a:xfrm>
            <a:off x="1143000" y="2448342"/>
            <a:ext cx="7162800" cy="2123658"/>
          </a:xfrm>
          <a:prstGeom prst="rect">
            <a:avLst/>
          </a:prstGeom>
          <a:noFill/>
        </p:spPr>
        <p:txBody>
          <a:bodyPr wrap="square" rtlCol="0">
            <a:spAutoFit/>
          </a:bodyPr>
          <a:lstStyle/>
          <a:p>
            <a:pPr algn="ctr">
              <a:spcAft>
                <a:spcPts val="2400"/>
              </a:spcAft>
            </a:pPr>
            <a:r>
              <a:rPr lang="en-US" sz="2800" dirty="0">
                <a:solidFill>
                  <a:srgbClr val="FFFFFF"/>
                </a:solidFill>
                <a:latin typeface="Franklin Gothic Book"/>
                <a:cs typeface="Franklin Gothic Book"/>
              </a:rPr>
              <a:t>What are some ways our schools can help families with attendance?</a:t>
            </a:r>
          </a:p>
          <a:p>
            <a:pPr algn="ctr">
              <a:spcAft>
                <a:spcPts val="2400"/>
              </a:spcAft>
            </a:pPr>
            <a:r>
              <a:rPr lang="en-US" sz="2800" dirty="0">
                <a:solidFill>
                  <a:srgbClr val="FFFFFF"/>
                </a:solidFill>
                <a:latin typeface="Franklin Gothic Book"/>
                <a:cs typeface="Franklin Gothic Book"/>
              </a:rPr>
              <a:t>How can we hold our schools accountable for attendance?</a:t>
            </a:r>
          </a:p>
        </p:txBody>
      </p:sp>
    </p:spTree>
    <p:extLst>
      <p:ext uri="{BB962C8B-B14F-4D97-AF65-F5344CB8AC3E}">
        <p14:creationId xmlns:p14="http://schemas.microsoft.com/office/powerpoint/2010/main" val="226929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99290"/>
            <a:ext cx="8077200" cy="584911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533400"/>
            <a:ext cx="8229600" cy="1143000"/>
          </a:xfrm>
        </p:spPr>
        <p:txBody>
          <a:bodyPr/>
          <a:lstStyle/>
          <a:p>
            <a:r>
              <a:rPr lang="en-US" dirty="0">
                <a:solidFill>
                  <a:srgbClr val="FFFFFF"/>
                </a:solidFill>
                <a:latin typeface="Franklin Gothic Medium"/>
                <a:cs typeface="Franklin Gothic Medium"/>
              </a:rPr>
              <a:t>4. Community Services</a:t>
            </a:r>
          </a:p>
        </p:txBody>
      </p:sp>
      <p:sp>
        <p:nvSpPr>
          <p:cNvPr id="6" name="TextBox 5"/>
          <p:cNvSpPr txBox="1"/>
          <p:nvPr/>
        </p:nvSpPr>
        <p:spPr>
          <a:xfrm>
            <a:off x="838200" y="1883926"/>
            <a:ext cx="7543800" cy="3754874"/>
          </a:xfrm>
          <a:prstGeom prst="rect">
            <a:avLst/>
          </a:prstGeom>
          <a:noFill/>
        </p:spPr>
        <p:txBody>
          <a:bodyPr wrap="square" rtlCol="0">
            <a:spAutoFit/>
          </a:bodyPr>
          <a:lstStyle/>
          <a:p>
            <a:pPr marL="457200" indent="-457200">
              <a:spcAft>
                <a:spcPts val="1800"/>
              </a:spcAft>
              <a:buFont typeface="Arial"/>
              <a:buChar char="•"/>
            </a:pPr>
            <a:r>
              <a:rPr lang="en-US" sz="2600" dirty="0">
                <a:solidFill>
                  <a:srgbClr val="FFFFFF"/>
                </a:solidFill>
                <a:latin typeface="Franklin Gothic Book"/>
                <a:cs typeface="Franklin Gothic Book"/>
              </a:rPr>
              <a:t>Lack of reliable transportation or housing and health concerns are barriers that families cannot easily tackle alone. Do families in your school face these barriers to good attendance?  </a:t>
            </a:r>
          </a:p>
          <a:p>
            <a:pPr marL="457200" indent="-457200">
              <a:spcAft>
                <a:spcPts val="1800"/>
              </a:spcAft>
              <a:buFont typeface="Arial"/>
              <a:buChar char="•"/>
            </a:pPr>
            <a:r>
              <a:rPr lang="en-US" sz="2600" dirty="0">
                <a:solidFill>
                  <a:srgbClr val="FFFFFF"/>
                </a:solidFill>
                <a:latin typeface="Franklin Gothic Book"/>
                <a:cs typeface="Franklin Gothic Book"/>
              </a:rPr>
              <a:t>What are some other barriers that families in our school face?</a:t>
            </a:r>
          </a:p>
          <a:p>
            <a:pPr marL="457200" indent="-457200">
              <a:spcAft>
                <a:spcPts val="1800"/>
              </a:spcAft>
              <a:buFont typeface="Arial"/>
              <a:buChar char="•"/>
            </a:pPr>
            <a:r>
              <a:rPr lang="en-US" sz="2600" dirty="0">
                <a:solidFill>
                  <a:srgbClr val="FFFFFF"/>
                </a:solidFill>
                <a:latin typeface="Franklin Gothic Book"/>
                <a:cs typeface="Franklin Gothic Book"/>
              </a:rPr>
              <a:t>What organizations offer services that can help address these barriers?</a:t>
            </a:r>
          </a:p>
        </p:txBody>
      </p:sp>
    </p:spTree>
    <p:extLst>
      <p:ext uri="{BB962C8B-B14F-4D97-AF65-F5344CB8AC3E}">
        <p14:creationId xmlns:p14="http://schemas.microsoft.com/office/powerpoint/2010/main" val="163655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0" y="1944021"/>
            <a:ext cx="6477000" cy="4304379"/>
          </a:xfrm>
          <a:prstGeom prst="rect">
            <a:avLst/>
          </a:prstGeom>
        </p:spPr>
      </p:pic>
      <p:sp>
        <p:nvSpPr>
          <p:cNvPr id="7" name="TextBox 6"/>
          <p:cNvSpPr txBox="1"/>
          <p:nvPr/>
        </p:nvSpPr>
        <p:spPr>
          <a:xfrm>
            <a:off x="457200" y="722293"/>
            <a:ext cx="8305800" cy="954107"/>
          </a:xfrm>
          <a:prstGeom prst="rect">
            <a:avLst/>
          </a:prstGeom>
          <a:noFill/>
        </p:spPr>
        <p:txBody>
          <a:bodyPr wrap="square" rtlCol="0">
            <a:spAutoFit/>
          </a:bodyPr>
          <a:lstStyle/>
          <a:p>
            <a:pPr algn="ctr"/>
            <a:r>
              <a:rPr lang="en-US" sz="2800" i="1" dirty="0">
                <a:latin typeface="Franklin Gothic Medium"/>
                <a:cs typeface="Franklin Gothic Medium"/>
              </a:rPr>
              <a:t>What is one key idea that you can take away</a:t>
            </a:r>
          </a:p>
          <a:p>
            <a:pPr algn="ctr"/>
            <a:r>
              <a:rPr lang="en-US" sz="2800" i="1" dirty="0">
                <a:latin typeface="Franklin Gothic Medium"/>
                <a:cs typeface="Franklin Gothic Medium"/>
              </a:rPr>
              <a:t>and share with another parent?</a:t>
            </a:r>
          </a:p>
        </p:txBody>
      </p:sp>
    </p:spTree>
    <p:extLst>
      <p:ext uri="{BB962C8B-B14F-4D97-AF65-F5344CB8AC3E}">
        <p14:creationId xmlns:p14="http://schemas.microsoft.com/office/powerpoint/2010/main" val="206179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F0F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400"/>
            <a:ext cx="7467600" cy="3200400"/>
          </a:xfrm>
        </p:spPr>
        <p:txBody>
          <a:bodyPr>
            <a:normAutofit/>
          </a:bodyPr>
          <a:lstStyle/>
          <a:p>
            <a:pPr marL="0" indent="0" algn="ctr">
              <a:buNone/>
            </a:pPr>
            <a:r>
              <a:rPr lang="en-US" sz="2000" b="1" dirty="0">
                <a:latin typeface="Franklin Gothic Book"/>
                <a:cs typeface="Franklin Gothic Book"/>
              </a:rPr>
              <a:t>Attendance Works thanks the W.K. Kellogg Foundation for supporting the production of this video and our work to improve student attendance. We also express gratitude to the Campaign for Grade-Level Reading and the Annie E. Casey Foundation for their ongoing support.</a:t>
            </a:r>
            <a:endParaRPr lang="en-US" sz="2000" dirty="0">
              <a:latin typeface="Franklin Gothic Book"/>
              <a:cs typeface="Franklin Gothic Book"/>
            </a:endParaRPr>
          </a:p>
          <a:p>
            <a:pPr algn="ctr"/>
            <a:endParaRPr lang="en-US" sz="2000" dirty="0">
              <a:latin typeface="Franklin Gothic Book"/>
              <a:cs typeface="Franklin Gothic Book"/>
            </a:endParaRPr>
          </a:p>
        </p:txBody>
      </p:sp>
    </p:spTree>
    <p:extLst>
      <p:ext uri="{BB962C8B-B14F-4D97-AF65-F5344CB8AC3E}">
        <p14:creationId xmlns:p14="http://schemas.microsoft.com/office/powerpoint/2010/main" val="209473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a:cs typeface="Franklin Gothic Medium"/>
              </a:rPr>
              <a:t>Group Norms</a:t>
            </a:r>
          </a:p>
        </p:txBody>
      </p:sp>
      <p:sp>
        <p:nvSpPr>
          <p:cNvPr id="3" name="Content Placeholder 2"/>
          <p:cNvSpPr>
            <a:spLocks noGrp="1"/>
          </p:cNvSpPr>
          <p:nvPr>
            <p:ph idx="1"/>
          </p:nvPr>
        </p:nvSpPr>
        <p:spPr/>
        <p:txBody>
          <a:bodyPr>
            <a:normAutofit/>
          </a:bodyPr>
          <a:lstStyle/>
          <a:p>
            <a:pPr>
              <a:spcAft>
                <a:spcPts val="600"/>
              </a:spcAft>
            </a:pPr>
            <a:r>
              <a:rPr lang="en-US" sz="3100" dirty="0">
                <a:latin typeface="Franklin Gothic Book"/>
                <a:cs typeface="Franklin Gothic Book"/>
              </a:rPr>
              <a:t>Create opportunities for everyone to participate</a:t>
            </a:r>
          </a:p>
          <a:p>
            <a:pPr>
              <a:spcAft>
                <a:spcPts val="600"/>
              </a:spcAft>
            </a:pPr>
            <a:r>
              <a:rPr lang="en-US" sz="3100" dirty="0">
                <a:latin typeface="Franklin Gothic Book"/>
                <a:cs typeface="Franklin Gothic Book"/>
              </a:rPr>
              <a:t>Respect different perspectives and experiences</a:t>
            </a:r>
          </a:p>
          <a:p>
            <a:pPr>
              <a:spcAft>
                <a:spcPts val="600"/>
              </a:spcAft>
            </a:pPr>
            <a:r>
              <a:rPr lang="en-US" sz="3100" dirty="0">
                <a:latin typeface="Franklin Gothic Book"/>
                <a:cs typeface="Franklin Gothic Book"/>
              </a:rPr>
              <a:t>Share only what you feel comfortable sharing. You can take a pass if you don’t want to share.</a:t>
            </a:r>
          </a:p>
        </p:txBody>
      </p:sp>
      <p:sp>
        <p:nvSpPr>
          <p:cNvPr id="6" name="TextBox 5"/>
          <p:cNvSpPr txBox="1"/>
          <p:nvPr/>
        </p:nvSpPr>
        <p:spPr>
          <a:xfrm>
            <a:off x="1371600" y="5257800"/>
            <a:ext cx="6477000" cy="584776"/>
          </a:xfrm>
          <a:prstGeom prst="rect">
            <a:avLst/>
          </a:prstGeom>
          <a:noFill/>
        </p:spPr>
        <p:txBody>
          <a:bodyPr wrap="square" rtlCol="0">
            <a:spAutoFit/>
          </a:bodyPr>
          <a:lstStyle/>
          <a:p>
            <a:pPr algn="ctr"/>
            <a:r>
              <a:rPr lang="en-US" sz="3200" i="1" dirty="0">
                <a:solidFill>
                  <a:srgbClr val="1658B9"/>
                </a:solidFill>
                <a:latin typeface="Franklin Gothic Medium"/>
                <a:cs typeface="Franklin Gothic Medium"/>
              </a:rPr>
              <a:t>What would you add or change?</a:t>
            </a:r>
          </a:p>
        </p:txBody>
      </p:sp>
      <p:pic>
        <p:nvPicPr>
          <p:cNvPr id="7" name="Picture 6">
            <a:extLst>
              <a:ext uri="{FF2B5EF4-FFF2-40B4-BE49-F238E27FC236}">
                <a16:creationId xmlns:a16="http://schemas.microsoft.com/office/drawing/2014/main" id="{F8D522A2-B6D3-414A-8B69-E15CABF2F7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400800"/>
            <a:ext cx="914400" cy="356075"/>
          </a:xfrm>
          <a:prstGeom prst="rect">
            <a:avLst/>
          </a:prstGeom>
        </p:spPr>
      </p:pic>
      <p:sp>
        <p:nvSpPr>
          <p:cNvPr id="8" name="TextBox 11">
            <a:extLst>
              <a:ext uri="{FF2B5EF4-FFF2-40B4-BE49-F238E27FC236}">
                <a16:creationId xmlns:a16="http://schemas.microsoft.com/office/drawing/2014/main" id="{1FF502B9-5396-4651-99F1-C7A908809F5D}"/>
              </a:ext>
            </a:extLst>
          </p:cNvPr>
          <p:cNvSpPr txBox="1">
            <a:spLocks noChangeArrowheads="1"/>
          </p:cNvSpPr>
          <p:nvPr/>
        </p:nvSpPr>
        <p:spPr bwMode="auto">
          <a:xfrm>
            <a:off x="8534400" y="6493934"/>
            <a:ext cx="457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fontAlgn="base" hangingPunct="1">
              <a:spcBef>
                <a:spcPct val="0"/>
              </a:spcBef>
              <a:spcAft>
                <a:spcPct val="0"/>
              </a:spcAft>
            </a:pPr>
            <a:fld id="{72D0DF7B-9070-4648-807C-1090074EFBD6}" type="slidenum">
              <a:rPr lang="en-US" b="1" smtClean="0">
                <a:solidFill>
                  <a:srgbClr val="40404F">
                    <a:lumMod val="60000"/>
                    <a:lumOff val="40000"/>
                  </a:srgbClr>
                </a:solidFill>
                <a:latin typeface="Gill Sans MT"/>
                <a:cs typeface="Gill Sans MT"/>
              </a:rPr>
              <a:pPr algn="r" eaLnBrk="1" fontAlgn="base" hangingPunct="1">
                <a:spcBef>
                  <a:spcPct val="0"/>
                </a:spcBef>
                <a:spcAft>
                  <a:spcPct val="0"/>
                </a:spcAft>
              </a:pPr>
              <a:t>2</a:t>
            </a:fld>
            <a:endParaRPr lang="en-US" b="1" dirty="0">
              <a:solidFill>
                <a:srgbClr val="40404F">
                  <a:lumMod val="60000"/>
                  <a:lumOff val="40000"/>
                </a:srgbClr>
              </a:solidFill>
              <a:latin typeface="Calibri"/>
              <a:cs typeface="Gill Sans MT"/>
            </a:endParaRPr>
          </a:p>
        </p:txBody>
      </p:sp>
      <p:sp>
        <p:nvSpPr>
          <p:cNvPr id="9" name="TextBox 8">
            <a:extLst>
              <a:ext uri="{FF2B5EF4-FFF2-40B4-BE49-F238E27FC236}">
                <a16:creationId xmlns:a16="http://schemas.microsoft.com/office/drawing/2014/main" id="{76B9C59C-98B8-4DAD-995B-A23ACE8297F7}"/>
              </a:ext>
            </a:extLst>
          </p:cNvPr>
          <p:cNvSpPr txBox="1"/>
          <p:nvPr/>
        </p:nvSpPr>
        <p:spPr>
          <a:xfrm>
            <a:off x="3962400" y="6553200"/>
            <a:ext cx="1866900" cy="230832"/>
          </a:xfrm>
          <a:prstGeom prst="rect">
            <a:avLst/>
          </a:prstGeom>
          <a:noFill/>
        </p:spPr>
        <p:txBody>
          <a:bodyPr wrap="square" rtlCol="0">
            <a:spAutoFit/>
          </a:bodyPr>
          <a:lstStyle/>
          <a:p>
            <a:pPr algn="ctr"/>
            <a:r>
              <a:rPr lang="en-US" sz="900" b="1" dirty="0">
                <a:solidFill>
                  <a:srgbClr val="94BF6E"/>
                </a:solidFill>
                <a:latin typeface="Gill Sans MT" panose="020B0502020104020203" pitchFamily="34" charset="0"/>
              </a:rPr>
              <a:t>www.attendanceworks.org</a:t>
            </a:r>
          </a:p>
        </p:txBody>
      </p:sp>
    </p:spTree>
    <p:extLst>
      <p:ext uri="{BB962C8B-B14F-4D97-AF65-F5344CB8AC3E}">
        <p14:creationId xmlns:p14="http://schemas.microsoft.com/office/powerpoint/2010/main" val="188961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latin typeface="Franklin Gothic Medium"/>
                <a:cs typeface="Franklin Gothic Medium"/>
              </a:rPr>
              <a:t>Icebreaker</a:t>
            </a:r>
          </a:p>
        </p:txBody>
      </p:sp>
      <p:sp>
        <p:nvSpPr>
          <p:cNvPr id="3" name="Content Placeholder 2"/>
          <p:cNvSpPr>
            <a:spLocks noGrp="1"/>
          </p:cNvSpPr>
          <p:nvPr>
            <p:ph idx="1"/>
          </p:nvPr>
        </p:nvSpPr>
        <p:spPr>
          <a:xfrm>
            <a:off x="609600" y="1752600"/>
            <a:ext cx="7848600" cy="3916363"/>
          </a:xfrm>
        </p:spPr>
        <p:txBody>
          <a:bodyPr>
            <a:normAutofit/>
          </a:bodyPr>
          <a:lstStyle/>
          <a:p>
            <a:pPr>
              <a:spcAft>
                <a:spcPts val="1200"/>
              </a:spcAft>
            </a:pPr>
            <a:r>
              <a:rPr lang="en-US" sz="3400" dirty="0">
                <a:latin typeface="Franklin Gothic Book"/>
                <a:cs typeface="Franklin Gothic Book"/>
              </a:rPr>
              <a:t>What makes it hard for you as a parent to get your child or children to school every day?</a:t>
            </a:r>
          </a:p>
          <a:p>
            <a:pPr>
              <a:spcAft>
                <a:spcPts val="1200"/>
              </a:spcAft>
            </a:pPr>
            <a:r>
              <a:rPr lang="en-US" sz="3400" dirty="0">
                <a:latin typeface="Franklin Gothic Book"/>
                <a:cs typeface="Franklin Gothic Book"/>
              </a:rPr>
              <a:t>What motivates and helps you to get your child to school despite these challenges?</a:t>
            </a:r>
          </a:p>
        </p:txBody>
      </p:sp>
    </p:spTree>
    <p:extLst>
      <p:ext uri="{BB962C8B-B14F-4D97-AF65-F5344CB8AC3E}">
        <p14:creationId xmlns:p14="http://schemas.microsoft.com/office/powerpoint/2010/main" val="303903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i="1" dirty="0">
                <a:solidFill>
                  <a:srgbClr val="1658B9"/>
                </a:solidFill>
                <a:latin typeface="Franklin Gothic Medium"/>
                <a:cs typeface="Franklin Gothic Medium"/>
              </a:rPr>
              <a:t>Bringing Attendance Home: </a:t>
            </a:r>
            <a:br>
              <a:rPr lang="en-US" i="1" dirty="0">
                <a:latin typeface="Franklin Gothic Medium"/>
                <a:cs typeface="Franklin Gothic Medium"/>
              </a:rPr>
            </a:br>
            <a:r>
              <a:rPr lang="en-US" sz="4000" dirty="0">
                <a:latin typeface="Franklin Gothic Medium"/>
                <a:cs typeface="Franklin Gothic Medium"/>
              </a:rPr>
              <a:t>A Video for Parents</a:t>
            </a:r>
            <a:endParaRPr lang="en-US" dirty="0">
              <a:latin typeface="Franklin Gothic Medium"/>
              <a:cs typeface="Franklin Gothic Medium"/>
            </a:endParaRPr>
          </a:p>
        </p:txBody>
      </p:sp>
      <p:sp>
        <p:nvSpPr>
          <p:cNvPr id="3" name="TextBox 2"/>
          <p:cNvSpPr txBox="1"/>
          <p:nvPr/>
        </p:nvSpPr>
        <p:spPr>
          <a:xfrm>
            <a:off x="838200" y="5294293"/>
            <a:ext cx="7848600" cy="954107"/>
          </a:xfrm>
          <a:prstGeom prst="rect">
            <a:avLst/>
          </a:prstGeom>
          <a:noFill/>
        </p:spPr>
        <p:txBody>
          <a:bodyPr wrap="square" rtlCol="0">
            <a:spAutoFit/>
          </a:bodyPr>
          <a:lstStyle/>
          <a:p>
            <a:pPr algn="ctr"/>
            <a:r>
              <a:rPr lang="en-US" sz="2800" dirty="0">
                <a:hlinkClick r:id="rId2"/>
              </a:rPr>
              <a:t>https://www.attendanceworks.org/resources/videos/bringing-attendance-home-video/</a:t>
            </a:r>
            <a:endParaRPr lang="en-US" sz="2800" b="1" dirty="0">
              <a:solidFill>
                <a:srgbClr val="1658B9"/>
              </a:solidFill>
            </a:endParaRPr>
          </a:p>
        </p:txBody>
      </p:sp>
      <p:pic>
        <p:nvPicPr>
          <p:cNvPr id="4" name="Picture 3">
            <a:extLst>
              <a:ext uri="{FF2B5EF4-FFF2-40B4-BE49-F238E27FC236}">
                <a16:creationId xmlns:a16="http://schemas.microsoft.com/office/drawing/2014/main" id="{F974AF38-B836-423A-BFF9-23FDD62D1255}"/>
              </a:ext>
            </a:extLst>
          </p:cNvPr>
          <p:cNvPicPr/>
          <p:nvPr/>
        </p:nvPicPr>
        <p:blipFill rotWithShape="1">
          <a:blip r:embed="rId3"/>
          <a:srcRect l="22075" t="38446" r="41917" b="25943"/>
          <a:stretch/>
        </p:blipFill>
        <p:spPr bwMode="auto">
          <a:xfrm>
            <a:off x="2209800" y="2198240"/>
            <a:ext cx="4786312" cy="2754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033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a:cs typeface="Franklin Gothic Medium"/>
              </a:rPr>
              <a:t>Reactions to the Video</a:t>
            </a:r>
          </a:p>
        </p:txBody>
      </p:sp>
      <p:sp>
        <p:nvSpPr>
          <p:cNvPr id="3" name="TextBox 2"/>
          <p:cNvSpPr txBox="1"/>
          <p:nvPr/>
        </p:nvSpPr>
        <p:spPr>
          <a:xfrm>
            <a:off x="685800" y="2133600"/>
            <a:ext cx="7924800" cy="1015663"/>
          </a:xfrm>
          <a:prstGeom prst="rect">
            <a:avLst/>
          </a:prstGeom>
          <a:noFill/>
        </p:spPr>
        <p:txBody>
          <a:bodyPr wrap="square" rtlCol="0">
            <a:spAutoFit/>
          </a:bodyPr>
          <a:lstStyle/>
          <a:p>
            <a:pPr algn="ctr"/>
            <a:r>
              <a:rPr lang="en-US" sz="3000" dirty="0">
                <a:latin typeface="Franklin Gothic Book"/>
                <a:cs typeface="Franklin Gothic Book"/>
              </a:rPr>
              <a:t>What do you think of the video’s statement about the consequences of chronic absence?</a:t>
            </a:r>
          </a:p>
        </p:txBody>
      </p:sp>
      <p:sp>
        <p:nvSpPr>
          <p:cNvPr id="4" name="Rounded Rectangle 3"/>
          <p:cNvSpPr/>
          <p:nvPr/>
        </p:nvSpPr>
        <p:spPr>
          <a:xfrm>
            <a:off x="1524000" y="3733800"/>
            <a:ext cx="62484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i="1" dirty="0">
                <a:latin typeface="Franklin Gothic Medium"/>
                <a:cs typeface="Franklin Gothic Medium"/>
              </a:rPr>
              <a:t>Chronic absence </a:t>
            </a:r>
            <a:r>
              <a:rPr lang="en-US" sz="2600" i="1" dirty="0">
                <a:latin typeface="Franklin Gothic Book"/>
                <a:cs typeface="Franklin Gothic Book"/>
              </a:rPr>
              <a:t>is missing 18 days of school over the course of a year, or just</a:t>
            </a:r>
          </a:p>
          <a:p>
            <a:pPr algn="ctr"/>
            <a:r>
              <a:rPr lang="en-US" sz="2600" i="1" dirty="0">
                <a:latin typeface="Franklin Gothic Book"/>
                <a:cs typeface="Franklin Gothic Book"/>
              </a:rPr>
              <a:t>2-3 days each month</a:t>
            </a:r>
          </a:p>
        </p:txBody>
      </p:sp>
    </p:spTree>
    <p:extLst>
      <p:ext uri="{BB962C8B-B14F-4D97-AF65-F5344CB8AC3E}">
        <p14:creationId xmlns:p14="http://schemas.microsoft.com/office/powerpoint/2010/main" val="50292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a:cs typeface="Franklin Gothic Medium"/>
              </a:rPr>
              <a:t>A Summary of the Research</a:t>
            </a:r>
          </a:p>
        </p:txBody>
      </p:sp>
      <p:sp>
        <p:nvSpPr>
          <p:cNvPr id="4" name="Rounded Rectangle 3"/>
          <p:cNvSpPr/>
          <p:nvPr/>
        </p:nvSpPr>
        <p:spPr>
          <a:xfrm>
            <a:off x="1524000" y="3733800"/>
            <a:ext cx="6248400" cy="2057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latin typeface="Franklin Gothic Book"/>
                <a:cs typeface="Franklin Gothic Book"/>
              </a:rPr>
              <a:t>The next 5 slides show the impact of chronic absenteeism on student success. </a:t>
            </a:r>
          </a:p>
        </p:txBody>
      </p:sp>
    </p:spTree>
    <p:extLst>
      <p:ext uri="{BB962C8B-B14F-4D97-AF65-F5344CB8AC3E}">
        <p14:creationId xmlns:p14="http://schemas.microsoft.com/office/powerpoint/2010/main" val="86342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9258526"/>
              </p:ext>
            </p:extLst>
          </p:nvPr>
        </p:nvGraphicFramePr>
        <p:xfrm>
          <a:off x="621147" y="1491982"/>
          <a:ext cx="7954448" cy="38445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3"/>
          </p:nvPr>
        </p:nvSpPr>
        <p:spPr>
          <a:xfrm>
            <a:off x="141514" y="99097"/>
            <a:ext cx="8784772" cy="981075"/>
          </a:xfrm>
        </p:spPr>
        <p:txBody>
          <a:bodyPr rtlCol="0">
            <a:noAutofit/>
          </a:bodyPr>
          <a:lstStyle/>
          <a:p>
            <a:pPr algn="ctr" eaLnBrk="1" fontAlgn="auto" hangingPunct="1">
              <a:spcAft>
                <a:spcPts val="0"/>
              </a:spcAft>
              <a:buFont typeface="Arial"/>
              <a:buNone/>
              <a:defRPr/>
            </a:pPr>
            <a:r>
              <a:rPr lang="en-US" sz="2800" dirty="0">
                <a:latin typeface="Franklin Gothic Medium" pitchFamily="34" charset="0"/>
              </a:rPr>
              <a:t>Students Chronically Absent in Kindergarten and</a:t>
            </a:r>
            <a:br>
              <a:rPr lang="en-US" sz="2800" dirty="0">
                <a:latin typeface="Franklin Gothic Medium" pitchFamily="34" charset="0"/>
              </a:rPr>
            </a:br>
            <a:r>
              <a:rPr lang="en-US" sz="2800" dirty="0">
                <a:latin typeface="Franklin Gothic Medium" pitchFamily="34" charset="0"/>
              </a:rPr>
              <a:t>1</a:t>
            </a:r>
            <a:r>
              <a:rPr lang="en-US" sz="2800" baseline="30000" dirty="0">
                <a:latin typeface="Franklin Gothic Medium" pitchFamily="34" charset="0"/>
              </a:rPr>
              <a:t>st</a:t>
            </a:r>
            <a:r>
              <a:rPr lang="en-US" sz="2800" dirty="0">
                <a:latin typeface="Franklin Gothic Medium" pitchFamily="34" charset="0"/>
              </a:rPr>
              <a:t> Grade are Much Less Likely to Read Proficiently</a:t>
            </a:r>
            <a:br>
              <a:rPr lang="en-US" sz="2800" dirty="0">
                <a:latin typeface="Franklin Gothic Medium" pitchFamily="34" charset="0"/>
              </a:rPr>
            </a:br>
            <a:r>
              <a:rPr lang="en-US" sz="2800" dirty="0">
                <a:latin typeface="Franklin Gothic Medium" pitchFamily="34" charset="0"/>
              </a:rPr>
              <a:t>in 3</a:t>
            </a:r>
            <a:r>
              <a:rPr lang="en-US" sz="2800" baseline="30000" dirty="0">
                <a:latin typeface="Franklin Gothic Medium" pitchFamily="34" charset="0"/>
              </a:rPr>
              <a:t>rd</a:t>
            </a:r>
            <a:r>
              <a:rPr lang="en-US" sz="2800" dirty="0">
                <a:latin typeface="Franklin Gothic Medium" pitchFamily="34" charset="0"/>
              </a:rPr>
              <a:t> Grade</a:t>
            </a:r>
          </a:p>
        </p:txBody>
      </p:sp>
      <p:graphicFrame>
        <p:nvGraphicFramePr>
          <p:cNvPr id="9" name="Table 8"/>
          <p:cNvGraphicFramePr>
            <a:graphicFrameLocks noGrp="1"/>
          </p:cNvGraphicFramePr>
          <p:nvPr>
            <p:extLst>
              <p:ext uri="{D42A27DB-BD31-4B8C-83A1-F6EECF244321}">
                <p14:modId xmlns:p14="http://schemas.microsoft.com/office/powerpoint/2010/main" val="3856787024"/>
              </p:ext>
            </p:extLst>
          </p:nvPr>
        </p:nvGraphicFramePr>
        <p:xfrm>
          <a:off x="1676400" y="5029200"/>
          <a:ext cx="6444342" cy="1138238"/>
        </p:xfrm>
        <a:graphic>
          <a:graphicData uri="http://schemas.openxmlformats.org/drawingml/2006/table">
            <a:tbl>
              <a:tblPr/>
              <a:tblGrid>
                <a:gridCol w="1872173">
                  <a:extLst>
                    <a:ext uri="{9D8B030D-6E8A-4147-A177-3AD203B41FA5}">
                      <a16:colId xmlns:a16="http://schemas.microsoft.com/office/drawing/2014/main" val="20000"/>
                    </a:ext>
                  </a:extLst>
                </a:gridCol>
                <a:gridCol w="4572169">
                  <a:extLst>
                    <a:ext uri="{9D8B030D-6E8A-4147-A177-3AD203B41FA5}">
                      <a16:colId xmlns:a16="http://schemas.microsoft.com/office/drawing/2014/main" val="20001"/>
                    </a:ext>
                  </a:extLst>
                </a:gridCol>
              </a:tblGrid>
              <a:tr h="273571">
                <a:tc>
                  <a:txBody>
                    <a:bodyPr/>
                    <a:lstStyle/>
                    <a:p>
                      <a:pPr marL="0" marR="0" algn="ctr">
                        <a:spcBef>
                          <a:spcPts val="300"/>
                        </a:spcBef>
                        <a:spcAft>
                          <a:spcPts val="300"/>
                        </a:spcAft>
                      </a:pPr>
                      <a:r>
                        <a:rPr lang="en-US" sz="1600" b="0" dirty="0">
                          <a:latin typeface="Franklin Gothic Medium" pitchFamily="34" charset="0"/>
                          <a:ea typeface="Times New Roman"/>
                          <a:cs typeface="Abadi MT Condensed Light"/>
                        </a:rPr>
                        <a:t>No risk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a:latin typeface="Franklin Gothic Medium" pitchFamily="34" charset="0"/>
                          <a:ea typeface="Times New Roman"/>
                          <a:cs typeface="Abadi MT Condensed Light"/>
                        </a:rPr>
                        <a:t>Missed less than 5% of school in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73571">
                <a:tc>
                  <a:txBody>
                    <a:bodyPr/>
                    <a:lstStyle/>
                    <a:p>
                      <a:pPr marL="0" marR="0" algn="ctr">
                        <a:spcBef>
                          <a:spcPts val="200"/>
                        </a:spcBef>
                        <a:spcAft>
                          <a:spcPts val="200"/>
                        </a:spcAft>
                      </a:pPr>
                      <a:r>
                        <a:rPr lang="en-US" sz="1600" b="0">
                          <a:latin typeface="Franklin Gothic Medium" pitchFamily="34" charset="0"/>
                          <a:ea typeface="Times New Roman"/>
                          <a:cs typeface="Abadi MT Condensed Light"/>
                        </a:rPr>
                        <a:t>Small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200"/>
                        </a:spcBef>
                        <a:spcAft>
                          <a:spcPts val="200"/>
                        </a:spcAft>
                      </a:pPr>
                      <a:r>
                        <a:rPr lang="en-US" sz="1600" b="0" dirty="0">
                          <a:latin typeface="Franklin Gothic Medium" pitchFamily="34" charset="0"/>
                          <a:ea typeface="Times New Roman"/>
                          <a:cs typeface="Abadi MT Condensed Light"/>
                        </a:rPr>
                        <a:t>Missed  5-9% of days in both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317525">
                <a:tc>
                  <a:txBody>
                    <a:bodyPr/>
                    <a:lstStyle/>
                    <a:p>
                      <a:pPr marL="0" marR="0" algn="ctr">
                        <a:spcBef>
                          <a:spcPts val="300"/>
                        </a:spcBef>
                        <a:spcAft>
                          <a:spcPts val="300"/>
                        </a:spcAft>
                      </a:pPr>
                      <a:r>
                        <a:rPr lang="en-US" sz="1600" b="0">
                          <a:latin typeface="Franklin Gothic Medium" pitchFamily="34" charset="0"/>
                          <a:ea typeface="Times New Roman"/>
                          <a:cs typeface="Abadi MT Condensed Light"/>
                        </a:rPr>
                        <a:t>Moderate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a:latin typeface="Franklin Gothic Medium" pitchFamily="34" charset="0"/>
                          <a:ea typeface="Times New Roman"/>
                          <a:cs typeface="Abadi MT Condensed Light"/>
                        </a:rPr>
                        <a:t>Missed 5-9% of days in 1 year &amp;10 % in 1 year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2"/>
                  </a:ext>
                </a:extLst>
              </a:tr>
              <a:tr h="273571">
                <a:tc>
                  <a:txBody>
                    <a:bodyPr/>
                    <a:lstStyle/>
                    <a:p>
                      <a:pPr marL="0" marR="0" algn="ctr">
                        <a:spcBef>
                          <a:spcPts val="300"/>
                        </a:spcBef>
                        <a:spcAft>
                          <a:spcPts val="300"/>
                        </a:spcAft>
                      </a:pPr>
                      <a:r>
                        <a:rPr lang="en-US" sz="1600" b="0">
                          <a:latin typeface="Franklin Gothic Medium" pitchFamily="34" charset="0"/>
                          <a:ea typeface="Times New Roman"/>
                          <a:cs typeface="Abadi MT Condensed Light"/>
                        </a:rPr>
                        <a:t>High risk</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8260" marR="0" algn="l">
                        <a:spcBef>
                          <a:spcPts val="300"/>
                        </a:spcBef>
                        <a:spcAft>
                          <a:spcPts val="300"/>
                        </a:spcAft>
                      </a:pPr>
                      <a:r>
                        <a:rPr lang="en-US" sz="1600" b="0" dirty="0">
                          <a:latin typeface="Franklin Gothic Medium" pitchFamily="34" charset="0"/>
                          <a:ea typeface="Times New Roman"/>
                          <a:cs typeface="Abadi MT Condensed Light"/>
                        </a:rPr>
                        <a:t>Missed 10% or more in K &amp; 1</a:t>
                      </a:r>
                      <a:r>
                        <a:rPr lang="en-US" sz="1600" b="0" baseline="30000" dirty="0">
                          <a:latin typeface="Franklin Gothic Medium" pitchFamily="34" charset="0"/>
                          <a:ea typeface="Times New Roman"/>
                          <a:cs typeface="Abadi MT Condensed Light"/>
                        </a:rPr>
                        <a:t>st</a:t>
                      </a:r>
                      <a:r>
                        <a:rPr lang="en-US" sz="1600" b="0" dirty="0">
                          <a:latin typeface="Franklin Gothic Medium" pitchFamily="34" charset="0"/>
                          <a:ea typeface="Times New Roman"/>
                          <a:cs typeface="Abadi MT Condensed Light"/>
                        </a:rPr>
                        <a:t> </a:t>
                      </a:r>
                    </a:p>
                  </a:txBody>
                  <a:tcPr marL="8891" marR="889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573" name="TextBox 9"/>
          <p:cNvSpPr txBox="1">
            <a:spLocks noChangeArrowheads="1"/>
          </p:cNvSpPr>
          <p:nvPr/>
        </p:nvSpPr>
        <p:spPr bwMode="auto">
          <a:xfrm>
            <a:off x="2104564" y="6276201"/>
            <a:ext cx="5602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i="1" dirty="0">
                <a:solidFill>
                  <a:srgbClr val="514141"/>
                </a:solidFill>
                <a:latin typeface="Franklin Gothic Medium" pitchFamily="34" charset="0"/>
              </a:rPr>
              <a:t>Source: Applied Survey Research &amp; Attendance Works (April 2011)</a:t>
            </a:r>
          </a:p>
        </p:txBody>
      </p:sp>
    </p:spTree>
    <p:extLst>
      <p:ext uri="{BB962C8B-B14F-4D97-AF65-F5344CB8AC3E}">
        <p14:creationId xmlns:p14="http://schemas.microsoft.com/office/powerpoint/2010/main" val="369120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5948" y="186185"/>
            <a:ext cx="8802688" cy="981075"/>
          </a:xfrm>
        </p:spPr>
        <p:txBody>
          <a:bodyPr rtlCol="0">
            <a:noAutofit/>
          </a:bodyPr>
          <a:lstStyle/>
          <a:p>
            <a:pPr algn="ctr" eaLnBrk="1" fontAlgn="auto" hangingPunct="1">
              <a:spcAft>
                <a:spcPts val="0"/>
              </a:spcAft>
              <a:buFont typeface="Arial"/>
              <a:buNone/>
              <a:defRPr/>
            </a:pPr>
            <a:r>
              <a:rPr lang="en-US" sz="3300" dirty="0">
                <a:latin typeface="Franklin Gothic Medium" pitchFamily="34" charset="0"/>
              </a:rPr>
              <a:t>The Long-Term Impact of Chronic Kindergarten Absence is Most Troubling for Poor Children</a:t>
            </a:r>
          </a:p>
        </p:txBody>
      </p:sp>
      <p:graphicFrame>
        <p:nvGraphicFramePr>
          <p:cNvPr id="1026" name="Object 25"/>
          <p:cNvGraphicFramePr>
            <a:graphicFrameLocks noChangeAspect="1"/>
          </p:cNvGraphicFramePr>
          <p:nvPr>
            <p:extLst>
              <p:ext uri="{D42A27DB-BD31-4B8C-83A1-F6EECF244321}">
                <p14:modId xmlns:p14="http://schemas.microsoft.com/office/powerpoint/2010/main" val="3661974960"/>
              </p:ext>
            </p:extLst>
          </p:nvPr>
        </p:nvGraphicFramePr>
        <p:xfrm>
          <a:off x="1107171" y="2552700"/>
          <a:ext cx="6786563" cy="3511550"/>
        </p:xfrm>
        <a:graphic>
          <a:graphicData uri="http://schemas.openxmlformats.org/presentationml/2006/ole">
            <mc:AlternateContent xmlns:mc="http://schemas.openxmlformats.org/markup-compatibility/2006">
              <mc:Choice xmlns:v="urn:schemas-microsoft-com:vml" Requires="v">
                <p:oleObj spid="_x0000_s1044" name="Worksheet" r:id="rId4" imgW="8747814" imgH="5006380" progId="Excel.Sheet.8">
                  <p:embed/>
                </p:oleObj>
              </mc:Choice>
              <mc:Fallback>
                <p:oleObj name="Worksheet" r:id="rId4" imgW="8747814" imgH="50063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171" y="2552700"/>
                        <a:ext cx="6786563"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6"/>
          <p:cNvSpPr txBox="1">
            <a:spLocks noChangeArrowheads="1"/>
          </p:cNvSpPr>
          <p:nvPr/>
        </p:nvSpPr>
        <p:spPr bwMode="auto">
          <a:xfrm>
            <a:off x="982663" y="6015335"/>
            <a:ext cx="7551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i="1" dirty="0">
                <a:solidFill>
                  <a:srgbClr val="514141"/>
                </a:solidFill>
                <a:latin typeface="Franklin Gothic Medium" pitchFamily="34" charset="0"/>
              </a:rPr>
              <a:t>Source:  ECLS-K  data analyzed by National Center for Children in Poverty (NCCP) </a:t>
            </a:r>
          </a:p>
          <a:p>
            <a:pPr algn="ctr" eaLnBrk="1" hangingPunct="1"/>
            <a:r>
              <a:rPr lang="en-US" sz="1200" i="1" dirty="0">
                <a:solidFill>
                  <a:srgbClr val="514141"/>
                </a:solidFill>
                <a:latin typeface="Franklin Gothic Medium" pitchFamily="34" charset="0"/>
              </a:rPr>
              <a:t>Note:  Average academic performance reflects results of direct cognitive assessments conducted for ECLS-K.  </a:t>
            </a:r>
          </a:p>
        </p:txBody>
      </p:sp>
      <p:sp>
        <p:nvSpPr>
          <p:cNvPr id="1029" name="TextBox 6"/>
          <p:cNvSpPr txBox="1">
            <a:spLocks noChangeArrowheads="1"/>
          </p:cNvSpPr>
          <p:nvPr/>
        </p:nvSpPr>
        <p:spPr bwMode="auto">
          <a:xfrm>
            <a:off x="152400" y="1768473"/>
            <a:ext cx="8828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dirty="0">
                <a:solidFill>
                  <a:prstClr val="black"/>
                </a:solidFill>
                <a:latin typeface="Franklin Gothic Medium" pitchFamily="34" charset="0"/>
              </a:rPr>
              <a:t>5</a:t>
            </a:r>
            <a:r>
              <a:rPr lang="en-US" i="1" baseline="30000" dirty="0">
                <a:solidFill>
                  <a:prstClr val="black"/>
                </a:solidFill>
                <a:latin typeface="Franklin Gothic Medium" pitchFamily="34" charset="0"/>
              </a:rPr>
              <a:t>th</a:t>
            </a:r>
            <a:r>
              <a:rPr lang="en-US" i="1" dirty="0">
                <a:solidFill>
                  <a:prstClr val="black"/>
                </a:solidFill>
                <a:latin typeface="Franklin Gothic Medium" pitchFamily="34" charset="0"/>
              </a:rPr>
              <a:t> Grade Math and Reading performance by K attendance for children living In poverty.  Academic performance was lower even if attendance had improved in 3</a:t>
            </a:r>
            <a:r>
              <a:rPr lang="en-US" i="1" baseline="30000" dirty="0">
                <a:solidFill>
                  <a:prstClr val="black"/>
                </a:solidFill>
                <a:latin typeface="Franklin Gothic Medium" pitchFamily="34" charset="0"/>
              </a:rPr>
              <a:t>rd</a:t>
            </a:r>
            <a:r>
              <a:rPr lang="en-US" i="1" dirty="0">
                <a:solidFill>
                  <a:prstClr val="black"/>
                </a:solidFill>
                <a:latin typeface="Franklin Gothic Medium" pitchFamily="34" charset="0"/>
              </a:rPr>
              <a:t> grade. </a:t>
            </a:r>
          </a:p>
        </p:txBody>
      </p:sp>
    </p:spTree>
    <p:extLst>
      <p:ext uri="{BB962C8B-B14F-4D97-AF65-F5344CB8AC3E}">
        <p14:creationId xmlns:p14="http://schemas.microsoft.com/office/powerpoint/2010/main" val="107451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86991" y="3154150"/>
            <a:ext cx="2273300" cy="18780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34820" name="Text Placeholder 3"/>
          <p:cNvSpPr>
            <a:spLocks noGrp="1"/>
          </p:cNvSpPr>
          <p:nvPr>
            <p:ph type="body" sz="quarter" idx="13"/>
          </p:nvPr>
        </p:nvSpPr>
        <p:spPr>
          <a:xfrm>
            <a:off x="107271" y="53067"/>
            <a:ext cx="8890681" cy="1293132"/>
          </a:xfrm>
        </p:spPr>
        <p:txBody>
          <a:bodyPr>
            <a:noAutofit/>
          </a:bodyPr>
          <a:lstStyle/>
          <a:p>
            <a:pPr algn="ctr">
              <a:lnSpc>
                <a:spcPct val="120000"/>
              </a:lnSpc>
              <a:spcBef>
                <a:spcPts val="0"/>
              </a:spcBef>
            </a:pPr>
            <a:r>
              <a:rPr lang="en-US" sz="3400" dirty="0">
                <a:latin typeface="Franklin Gothic Medium" pitchFamily="34" charset="0"/>
                <a:ea typeface="Abadi MT Condensed Extra Bold" pitchFamily="34" charset="0"/>
                <a:cs typeface="Abadi MT Condensed Extra Bold" pitchFamily="34" charset="0"/>
              </a:rPr>
              <a:t>Multiple Years of Elementary Chronic Absence  </a:t>
            </a:r>
          </a:p>
          <a:p>
            <a:pPr algn="ctr">
              <a:lnSpc>
                <a:spcPct val="120000"/>
              </a:lnSpc>
              <a:spcBef>
                <a:spcPts val="0"/>
              </a:spcBef>
            </a:pPr>
            <a:r>
              <a:rPr lang="en-US" sz="3400" dirty="0">
                <a:latin typeface="Franklin Gothic Medium" pitchFamily="34" charset="0"/>
                <a:ea typeface="Abadi MT Condensed Extra Bold" pitchFamily="34" charset="0"/>
                <a:cs typeface="Abadi MT Condensed Extra Bold" pitchFamily="34" charset="0"/>
              </a:rPr>
              <a:t>=  Worse Middle School Outcomes</a:t>
            </a:r>
          </a:p>
        </p:txBody>
      </p:sp>
      <p:sp>
        <p:nvSpPr>
          <p:cNvPr id="34821" name="TextBox 7"/>
          <p:cNvSpPr txBox="1">
            <a:spLocks noChangeArrowheads="1"/>
          </p:cNvSpPr>
          <p:nvPr/>
        </p:nvSpPr>
        <p:spPr bwMode="auto">
          <a:xfrm>
            <a:off x="485316" y="6240012"/>
            <a:ext cx="7661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i="1" dirty="0">
                <a:solidFill>
                  <a:srgbClr val="514141"/>
                </a:solidFill>
                <a:latin typeface="Franklin Gothic Medium" pitchFamily="34" charset="0"/>
              </a:rPr>
              <a:t>Oakland Unified School District SY 2006-2012, Analysis By Attendance Works   </a:t>
            </a:r>
          </a:p>
        </p:txBody>
      </p:sp>
      <p:sp>
        <p:nvSpPr>
          <p:cNvPr id="7" name="TextBox 6"/>
          <p:cNvSpPr txBox="1"/>
          <p:nvPr/>
        </p:nvSpPr>
        <p:spPr>
          <a:xfrm>
            <a:off x="6665913" y="3197239"/>
            <a:ext cx="2255837" cy="1824038"/>
          </a:xfrm>
          <a:prstGeom prst="rect">
            <a:avLst/>
          </a:prstGeom>
          <a:noFill/>
        </p:spPr>
        <p:txBody>
          <a:bodyPr>
            <a:spAutoFit/>
          </a:bodyPr>
          <a:lstStyle/>
          <a:p>
            <a:pPr>
              <a:spcAft>
                <a:spcPts val="600"/>
              </a:spcAft>
              <a:defRPr/>
            </a:pPr>
            <a:r>
              <a:rPr lang="en-US" sz="1500" dirty="0">
                <a:solidFill>
                  <a:prstClr val="black"/>
                </a:solidFill>
                <a:latin typeface="Franklin Gothic Medium" pitchFamily="34" charset="0"/>
              </a:rPr>
              <a:t>Chronic absence in 1</a:t>
            </a:r>
            <a:r>
              <a:rPr lang="en-US" sz="1500" baseline="30000" dirty="0">
                <a:solidFill>
                  <a:prstClr val="black"/>
                </a:solidFill>
                <a:latin typeface="Franklin Gothic Medium" pitchFamily="34" charset="0"/>
              </a:rPr>
              <a:t>st</a:t>
            </a:r>
            <a:r>
              <a:rPr lang="en-US" sz="1500" dirty="0">
                <a:solidFill>
                  <a:prstClr val="black"/>
                </a:solidFill>
                <a:latin typeface="Franklin Gothic Medium" pitchFamily="34" charset="0"/>
              </a:rPr>
              <a:t> grade is also associated with:</a:t>
            </a:r>
          </a:p>
          <a:p>
            <a:pPr marL="285750" indent="-285750">
              <a:spcAft>
                <a:spcPts val="300"/>
              </a:spcAft>
              <a:buFont typeface="Arial"/>
              <a:buChar char="•"/>
              <a:defRPr/>
            </a:pPr>
            <a:r>
              <a:rPr lang="en-US" sz="1500" dirty="0">
                <a:solidFill>
                  <a:prstClr val="black"/>
                </a:solidFill>
                <a:latin typeface="Franklin Gothic Medium" pitchFamily="34" charset="0"/>
              </a:rPr>
              <a:t>Lower 6</a:t>
            </a:r>
            <a:r>
              <a:rPr lang="en-US" sz="1500" baseline="30000" dirty="0">
                <a:solidFill>
                  <a:prstClr val="black"/>
                </a:solidFill>
                <a:latin typeface="Franklin Gothic Medium" pitchFamily="34" charset="0"/>
              </a:rPr>
              <a:t>th</a:t>
            </a:r>
            <a:r>
              <a:rPr lang="en-US" sz="1500" dirty="0">
                <a:solidFill>
                  <a:prstClr val="black"/>
                </a:solidFill>
                <a:latin typeface="Franklin Gothic Medium" pitchFamily="34" charset="0"/>
              </a:rPr>
              <a:t> grade test scores</a:t>
            </a:r>
          </a:p>
          <a:p>
            <a:pPr marL="285750" indent="-285750">
              <a:spcAft>
                <a:spcPts val="600"/>
              </a:spcAft>
              <a:buFont typeface="Arial"/>
              <a:buChar char="•"/>
              <a:defRPr/>
            </a:pPr>
            <a:r>
              <a:rPr lang="en-US" sz="1500" dirty="0">
                <a:solidFill>
                  <a:prstClr val="black"/>
                </a:solidFill>
                <a:latin typeface="Franklin Gothic Medium" pitchFamily="34" charset="0"/>
              </a:rPr>
              <a:t>Higher levels of suspension</a:t>
            </a:r>
          </a:p>
        </p:txBody>
      </p:sp>
      <p:graphicFrame>
        <p:nvGraphicFramePr>
          <p:cNvPr id="34823" name="Chart 1"/>
          <p:cNvGraphicFramePr>
            <a:graphicFrameLocks/>
          </p:cNvGraphicFramePr>
          <p:nvPr/>
        </p:nvGraphicFramePr>
        <p:xfrm>
          <a:off x="1173163" y="2698750"/>
          <a:ext cx="5149850" cy="3267075"/>
        </p:xfrm>
        <a:graphic>
          <a:graphicData uri="http://schemas.openxmlformats.org/presentationml/2006/ole">
            <mc:AlternateContent xmlns:mc="http://schemas.openxmlformats.org/markup-compatibility/2006">
              <mc:Choice xmlns:v="urn:schemas-microsoft-com:vml" Requires="v">
                <p:oleObj spid="_x0000_s2068" r:id="rId3" imgW="5151566" imgH="3267739" progId="Excel.Sheet.8">
                  <p:embed/>
                </p:oleObj>
              </mc:Choice>
              <mc:Fallback>
                <p:oleObj r:id="rId3" imgW="5151566" imgH="3267739"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2698750"/>
                        <a:ext cx="5149850" cy="326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4" name="TextBox 9"/>
          <p:cNvSpPr txBox="1">
            <a:spLocks noChangeArrowheads="1"/>
          </p:cNvSpPr>
          <p:nvPr/>
        </p:nvSpPr>
        <p:spPr bwMode="auto">
          <a:xfrm>
            <a:off x="2330450" y="5802313"/>
            <a:ext cx="4100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prstClr val="black"/>
                </a:solidFill>
                <a:latin typeface="Franklin Gothic Medium" pitchFamily="34" charset="0"/>
              </a:rPr>
              <a:t>Years of Chronic Absence in Grades 1-5 </a:t>
            </a:r>
          </a:p>
        </p:txBody>
      </p:sp>
      <p:sp>
        <p:nvSpPr>
          <p:cNvPr id="34825" name="TextBox 10"/>
          <p:cNvSpPr txBox="1">
            <a:spLocks noChangeArrowheads="1"/>
          </p:cNvSpPr>
          <p:nvPr/>
        </p:nvSpPr>
        <p:spPr bwMode="auto">
          <a:xfrm>
            <a:off x="31069" y="3527425"/>
            <a:ext cx="13414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dirty="0">
                <a:solidFill>
                  <a:prstClr val="black"/>
                </a:solidFill>
                <a:latin typeface="Franklin Gothic Medium" pitchFamily="34" charset="0"/>
              </a:rPr>
              <a:t>Increase in probability of 6</a:t>
            </a:r>
            <a:r>
              <a:rPr lang="en-US" sz="1400" baseline="30000" dirty="0">
                <a:solidFill>
                  <a:prstClr val="black"/>
                </a:solidFill>
                <a:latin typeface="Franklin Gothic Medium" pitchFamily="34" charset="0"/>
              </a:rPr>
              <a:t>th</a:t>
            </a:r>
            <a:r>
              <a:rPr lang="en-US" sz="1400" dirty="0">
                <a:solidFill>
                  <a:prstClr val="black"/>
                </a:solidFill>
                <a:latin typeface="Franklin Gothic Medium" pitchFamily="34" charset="0"/>
              </a:rPr>
              <a:t> grade chronic absence </a:t>
            </a:r>
          </a:p>
        </p:txBody>
      </p:sp>
      <p:sp>
        <p:nvSpPr>
          <p:cNvPr id="34826" name="TextBox 11"/>
          <p:cNvSpPr txBox="1">
            <a:spLocks noChangeArrowheads="1"/>
          </p:cNvSpPr>
          <p:nvPr/>
        </p:nvSpPr>
        <p:spPr bwMode="auto">
          <a:xfrm>
            <a:off x="328613" y="1792288"/>
            <a:ext cx="82248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100" dirty="0">
                <a:solidFill>
                  <a:prstClr val="black"/>
                </a:solidFill>
                <a:latin typeface="Franklin Gothic Medium" pitchFamily="34" charset="0"/>
              </a:rPr>
              <a:t>Each year of chronic absence in elementary school is associated with a substantially higher probability of chronic absence in 6</a:t>
            </a:r>
            <a:r>
              <a:rPr lang="en-US" sz="2100" baseline="30000" dirty="0">
                <a:solidFill>
                  <a:prstClr val="black"/>
                </a:solidFill>
                <a:latin typeface="Franklin Gothic Medium" pitchFamily="34" charset="0"/>
              </a:rPr>
              <a:t>th</a:t>
            </a:r>
            <a:r>
              <a:rPr lang="en-US" sz="2100" dirty="0">
                <a:solidFill>
                  <a:prstClr val="black"/>
                </a:solidFill>
                <a:latin typeface="Franklin Gothic Medium" pitchFamily="34" charset="0"/>
              </a:rPr>
              <a:t> grade</a:t>
            </a:r>
          </a:p>
        </p:txBody>
      </p:sp>
      <p:sp>
        <p:nvSpPr>
          <p:cNvPr id="34827" name="TextBox 14"/>
          <p:cNvSpPr txBox="1">
            <a:spLocks noChangeArrowheads="1"/>
          </p:cNvSpPr>
          <p:nvPr/>
        </p:nvSpPr>
        <p:spPr bwMode="auto">
          <a:xfrm>
            <a:off x="2338388" y="4375150"/>
            <a:ext cx="61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solidFill>
                  <a:prstClr val="black"/>
                </a:solidFill>
                <a:latin typeface="Franklin Gothic Medium" pitchFamily="34" charset="0"/>
              </a:rPr>
              <a:t>5.9x</a:t>
            </a:r>
          </a:p>
        </p:txBody>
      </p:sp>
      <p:sp>
        <p:nvSpPr>
          <p:cNvPr id="34828" name="TextBox 15"/>
          <p:cNvSpPr txBox="1">
            <a:spLocks noChangeArrowheads="1"/>
          </p:cNvSpPr>
          <p:nvPr/>
        </p:nvSpPr>
        <p:spPr bwMode="auto">
          <a:xfrm>
            <a:off x="3744913" y="4121150"/>
            <a:ext cx="611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prstClr val="black"/>
                </a:solidFill>
                <a:latin typeface="Franklin Gothic Medium" pitchFamily="34" charset="0"/>
              </a:rPr>
              <a:t>7.8x</a:t>
            </a:r>
          </a:p>
        </p:txBody>
      </p:sp>
      <p:sp>
        <p:nvSpPr>
          <p:cNvPr id="34829" name="TextBox 16"/>
          <p:cNvSpPr txBox="1">
            <a:spLocks noChangeArrowheads="1"/>
          </p:cNvSpPr>
          <p:nvPr/>
        </p:nvSpPr>
        <p:spPr bwMode="auto">
          <a:xfrm>
            <a:off x="5056188" y="2824163"/>
            <a:ext cx="72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solidFill>
                  <a:prstClr val="black"/>
                </a:solidFill>
                <a:latin typeface="Franklin Gothic Medium" pitchFamily="34" charset="0"/>
              </a:rPr>
              <a:t>18.0x</a:t>
            </a:r>
          </a:p>
        </p:txBody>
      </p:sp>
    </p:spTree>
    <p:extLst>
      <p:ext uri="{BB962C8B-B14F-4D97-AF65-F5344CB8AC3E}">
        <p14:creationId xmlns:p14="http://schemas.microsoft.com/office/powerpoint/2010/main" val="393516331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11413</TotalTime>
  <Words>1135</Words>
  <Application>Microsoft Office PowerPoint</Application>
  <PresentationFormat>On-screen Show (4:3)</PresentationFormat>
  <Paragraphs>92</Paragraphs>
  <Slides>18</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31" baseType="lpstr">
      <vt:lpstr>Abadi MT Condensed Extra Bold</vt:lpstr>
      <vt:lpstr>Abadi MT Condensed Light</vt:lpstr>
      <vt:lpstr>Arial</vt:lpstr>
      <vt:lpstr>Calibri</vt:lpstr>
      <vt:lpstr>Calibri Light</vt:lpstr>
      <vt:lpstr>Century Gothic</vt:lpstr>
      <vt:lpstr>Franklin Gothic Book</vt:lpstr>
      <vt:lpstr>Franklin Gothic Medium</vt:lpstr>
      <vt:lpstr>Gill Sans MT</vt:lpstr>
      <vt:lpstr>Custom Design</vt:lpstr>
      <vt:lpstr>Office Theme</vt:lpstr>
      <vt:lpstr>Worksheet</vt:lpstr>
      <vt:lpstr>Microsoft Excel 97-2003 Worksheet</vt:lpstr>
      <vt:lpstr>BRINGING ATTENDANCE HOME</vt:lpstr>
      <vt:lpstr>Group Norms</vt:lpstr>
      <vt:lpstr>Icebreaker</vt:lpstr>
      <vt:lpstr>Bringing Attendance Home:  A Video for Parents</vt:lpstr>
      <vt:lpstr>Reactions to the Video</vt:lpstr>
      <vt:lpstr>A Summary of the Research</vt:lpstr>
      <vt:lpstr>PowerPoint Presentation</vt:lpstr>
      <vt:lpstr>PowerPoint Presentation</vt:lpstr>
      <vt:lpstr>PowerPoint Presentation</vt:lpstr>
      <vt:lpstr>PowerPoint Presentation</vt:lpstr>
      <vt:lpstr>PowerPoint Presentation</vt:lpstr>
      <vt:lpstr>What Does It Take to Get a Child to School Every Day?</vt:lpstr>
      <vt:lpstr>1. Family Practices</vt:lpstr>
      <vt:lpstr>2. Social Capital</vt:lpstr>
      <vt:lpstr>3. Schools</vt:lpstr>
      <vt:lpstr>4. Community Services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Cecelia</dc:creator>
  <cp:lastModifiedBy>CW</cp:lastModifiedBy>
  <cp:revision>61</cp:revision>
  <dcterms:created xsi:type="dcterms:W3CDTF">2014-03-04T23:11:07Z</dcterms:created>
  <dcterms:modified xsi:type="dcterms:W3CDTF">2020-02-28T05:06:03Z</dcterms:modified>
</cp:coreProperties>
</file>