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72" r:id="rId2"/>
    <p:sldMasterId id="2147483721" r:id="rId3"/>
    <p:sldMasterId id="2147483741" r:id="rId4"/>
  </p:sldMasterIdLst>
  <p:notesMasterIdLst>
    <p:notesMasterId r:id="rId21"/>
  </p:notesMasterIdLst>
  <p:handoutMasterIdLst>
    <p:handoutMasterId r:id="rId22"/>
  </p:handoutMasterIdLst>
  <p:sldIdLst>
    <p:sldId id="378" r:id="rId5"/>
    <p:sldId id="258" r:id="rId6"/>
    <p:sldId id="269" r:id="rId7"/>
    <p:sldId id="359" r:id="rId8"/>
    <p:sldId id="448" r:id="rId9"/>
    <p:sldId id="360" r:id="rId10"/>
    <p:sldId id="430" r:id="rId11"/>
    <p:sldId id="431" r:id="rId12"/>
    <p:sldId id="450" r:id="rId13"/>
    <p:sldId id="319" r:id="rId14"/>
    <p:sldId id="349" r:id="rId15"/>
    <p:sldId id="452" r:id="rId16"/>
    <p:sldId id="455" r:id="rId17"/>
    <p:sldId id="453" r:id="rId18"/>
    <p:sldId id="451" r:id="rId19"/>
    <p:sldId id="454" r:id="rId20"/>
  </p:sldIdLst>
  <p:sldSz cx="9144000" cy="6858000" type="screen4x3"/>
  <p:notesSz cx="7077075" cy="9363075"/>
  <p:defaultTex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Arial"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Arial"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Arial"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F6E"/>
    <a:srgbClr val="D1A036"/>
    <a:srgbClr val="D1CA5E"/>
    <a:srgbClr val="009242"/>
    <a:srgbClr val="1E42F6"/>
    <a:srgbClr val="1B637A"/>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autoAdjust="0"/>
    <p:restoredTop sz="94674"/>
  </p:normalViewPr>
  <p:slideViewPr>
    <p:cSldViewPr snapToGrid="0" snapToObjects="1">
      <p:cViewPr varScale="1">
        <p:scale>
          <a:sx n="124" d="100"/>
          <a:sy n="124" d="100"/>
        </p:scale>
        <p:origin x="2048"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2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Barriers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Illness, both chronic and acute</a:t>
          </a:r>
          <a:endParaRPr lang="en-US" b="0" dirty="0">
            <a:solidFill>
              <a:schemeClr val="accent1"/>
            </a:solidFill>
            <a:latin typeface="Gill Sans MT"/>
            <a:cs typeface="Gill Sans MT"/>
          </a:endParaRP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Negative School Experiences</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Struggling academically or socially</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atin typeface="Rockwell"/>
              <a:cs typeface="Rockwell"/>
            </a:rPr>
            <a:t>Lack of Engagement</a:t>
          </a:r>
          <a:endParaRPr lang="en-US" b="1" dirty="0">
            <a:ln>
              <a:noFill/>
            </a:ln>
            <a:latin typeface="Rockwell"/>
            <a:cs typeface="Rockwell"/>
          </a:endParaRP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Lack of culturally relevant, engaging  instruction</a:t>
          </a:r>
          <a:endParaRPr lang="en-US" b="0" dirty="0">
            <a:solidFill>
              <a:srgbClr val="144056"/>
            </a:solidFill>
            <a:latin typeface="Gill Sans MT"/>
            <a:cs typeface="Gill Sans MT"/>
          </a:endParaRP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5CBF33E8-7A7A-4140-B287-98F41049A47E}">
      <dgm:prSet/>
      <dgm:spPr/>
      <dgm:t>
        <a:bodyPr/>
        <a:lstStyle/>
        <a:p>
          <a:r>
            <a:rPr lang="en-US" b="1" dirty="0">
              <a:ln>
                <a:noFill/>
              </a:ln>
              <a:latin typeface="Rockwell"/>
              <a:cs typeface="Rockwell"/>
            </a:rPr>
            <a:t>Misconceptions</a:t>
          </a:r>
          <a:endParaRPr lang="en-US" b="1" dirty="0">
            <a:latin typeface="Rockwell"/>
            <a:cs typeface="Rockwell"/>
          </a:endParaRP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dgm:spPr/>
      <dgm:t>
        <a:bodyPr/>
        <a:lstStyle/>
        <a:p>
          <a:r>
            <a:rPr lang="en-US" b="0" dirty="0">
              <a:solidFill>
                <a:schemeClr val="accent1"/>
              </a:solidFill>
              <a:latin typeface="Gill Sans MT"/>
              <a:cs typeface="Gill Sans MT"/>
            </a:rPr>
            <a:t>Absences are only a problem if they are unexcused</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A762F40D-027D-4897-8F52-309C0591E90A}">
      <dgm:prSet/>
      <dgm:spPr/>
      <dgm:t>
        <a:bodyPr/>
        <a:lstStyle/>
        <a:p>
          <a:r>
            <a:rPr lang="en-US" b="0">
              <a:solidFill>
                <a:srgbClr val="144056"/>
              </a:solidFill>
              <a:latin typeface="Gill Sans MT"/>
              <a:cs typeface="Gill Sans MT"/>
            </a:rPr>
            <a:t>Bullying</a:t>
          </a:r>
          <a:endParaRPr lang="en-US" b="0" dirty="0">
            <a:solidFill>
              <a:srgbClr val="144056"/>
            </a:solidFill>
            <a:latin typeface="Gill Sans MT"/>
            <a:cs typeface="Gill Sans MT"/>
          </a:endParaRPr>
        </a:p>
      </dgm:t>
    </dgm:pt>
    <dgm:pt modelId="{627C6A17-0191-4656-8073-8D2D046C3022}" type="parTrans" cxnId="{CB43F0D9-3919-4153-A71F-094C3A5C9F19}">
      <dgm:prSet/>
      <dgm:spPr/>
      <dgm:t>
        <a:bodyPr/>
        <a:lstStyle/>
        <a:p>
          <a:endParaRPr lang="en-US"/>
        </a:p>
      </dgm:t>
    </dgm:pt>
    <dgm:pt modelId="{CA58785B-43DA-49E1-9B12-80BFD8085D85}" type="sibTrans" cxnId="{CB43F0D9-3919-4153-A71F-094C3A5C9F19}">
      <dgm:prSet/>
      <dgm:spPr/>
      <dgm:t>
        <a:bodyPr/>
        <a:lstStyle/>
        <a:p>
          <a:endParaRPr lang="en-US"/>
        </a:p>
      </dgm:t>
    </dgm:pt>
    <dgm:pt modelId="{B4286779-D9E3-481D-A5EF-519D978B7803}">
      <dgm:prSet/>
      <dgm:spPr/>
      <dgm:t>
        <a:bodyPr/>
        <a:lstStyle/>
        <a:p>
          <a:r>
            <a:rPr lang="en-US" b="0" baseline="0" dirty="0">
              <a:solidFill>
                <a:srgbClr val="144056"/>
              </a:solidFill>
              <a:latin typeface="Gill Sans MT"/>
              <a:cs typeface="Gill Sans MT"/>
            </a:rPr>
            <a:t>Suspensions and expulsions</a:t>
          </a:r>
          <a:endParaRPr lang="en-US" b="0" dirty="0">
            <a:solidFill>
              <a:srgbClr val="144056"/>
            </a:solidFill>
            <a:latin typeface="Gill Sans MT"/>
            <a:cs typeface="Gill Sans MT"/>
          </a:endParaRPr>
        </a:p>
      </dgm:t>
    </dgm:pt>
    <dgm:pt modelId="{A4F6C371-CD08-4768-8DC7-6525199C15F2}" type="parTrans" cxnId="{F888DFAD-0896-4BBD-80A6-94E46342F9C2}">
      <dgm:prSet/>
      <dgm:spPr/>
      <dgm:t>
        <a:bodyPr/>
        <a:lstStyle/>
        <a:p>
          <a:endParaRPr lang="en-US"/>
        </a:p>
      </dgm:t>
    </dgm:pt>
    <dgm:pt modelId="{E9E17214-5DC8-44AE-88CA-1B8BABEB7F11}" type="sibTrans" cxnId="{F888DFAD-0896-4BBD-80A6-94E46342F9C2}">
      <dgm:prSet/>
      <dgm:spPr/>
      <dgm:t>
        <a:bodyPr/>
        <a:lstStyle/>
        <a:p>
          <a:endParaRPr lang="en-US"/>
        </a:p>
      </dgm:t>
    </dgm:pt>
    <dgm:pt modelId="{9CA6E862-89B9-486C-9F17-E3F02FF23D12}">
      <dgm:prSet/>
      <dgm:spPr/>
      <dgm:t>
        <a:bodyPr/>
        <a:lstStyle/>
        <a:p>
          <a:r>
            <a:rPr lang="en-US" b="0" dirty="0">
              <a:solidFill>
                <a:srgbClr val="144056"/>
              </a:solidFill>
              <a:latin typeface="Gill Sans MT"/>
              <a:cs typeface="Gill Sans MT"/>
            </a:rPr>
            <a:t>Negative attitudes of parents due to their own school experience</a:t>
          </a:r>
          <a:r>
            <a:rPr lang="en-US" b="0" baseline="0" dirty="0">
              <a:solidFill>
                <a:srgbClr val="144056"/>
              </a:solidFill>
              <a:latin typeface="Gill Sans MT"/>
              <a:cs typeface="Gill Sans MT"/>
            </a:rPr>
            <a:t> </a:t>
          </a:r>
          <a:endParaRPr lang="en-US" b="0" dirty="0">
            <a:solidFill>
              <a:srgbClr val="144056"/>
            </a:solidFill>
            <a:latin typeface="Gill Sans MT"/>
            <a:cs typeface="Gill Sans MT"/>
          </a:endParaRPr>
        </a:p>
      </dgm:t>
    </dgm:pt>
    <dgm:pt modelId="{9E68A0AB-B058-4327-BD9B-081C59D4628E}" type="parTrans" cxnId="{CD3FC666-865E-4A1C-9CB5-1A58F577EDF1}">
      <dgm:prSet/>
      <dgm:spPr/>
      <dgm:t>
        <a:bodyPr/>
        <a:lstStyle/>
        <a:p>
          <a:endParaRPr lang="en-US"/>
        </a:p>
      </dgm:t>
    </dgm:pt>
    <dgm:pt modelId="{2416AA84-92F1-4375-BF18-1C2CA959A1DA}" type="sibTrans" cxnId="{CD3FC666-865E-4A1C-9CB5-1A58F577EDF1}">
      <dgm:prSet/>
      <dgm:spPr/>
      <dgm:t>
        <a:bodyPr/>
        <a:lstStyle/>
        <a:p>
          <a:endParaRPr lang="en-US"/>
        </a:p>
      </dgm:t>
    </dgm:pt>
    <dgm:pt modelId="{A9780F86-CD27-413A-B953-ACBECBA4ABC5}">
      <dgm:prSet/>
      <dgm:spPr/>
      <dgm:t>
        <a:bodyPr/>
        <a:lstStyle/>
        <a:p>
          <a:r>
            <a:rPr lang="en-US" b="0" dirty="0">
              <a:solidFill>
                <a:srgbClr val="144056"/>
              </a:solidFill>
              <a:latin typeface="Gill Sans MT"/>
              <a:cs typeface="Gill Sans MT"/>
            </a:rPr>
            <a:t>Undiagnosed disability</a:t>
          </a:r>
        </a:p>
      </dgm:t>
    </dgm:pt>
    <dgm:pt modelId="{88FB87DD-22EE-4D01-8DA0-0FB81C559934}" type="parTrans" cxnId="{A10AB886-CD74-4C43-A605-ADAF9AD421FE}">
      <dgm:prSet/>
      <dgm:spPr/>
      <dgm:t>
        <a:bodyPr/>
        <a:lstStyle/>
        <a:p>
          <a:endParaRPr lang="en-US"/>
        </a:p>
      </dgm:t>
    </dgm:pt>
    <dgm:pt modelId="{5CBDCB22-1B9D-45F8-AD72-A0CB475A2593}" type="sibTrans" cxnId="{A10AB886-CD74-4C43-A605-ADAF9AD421FE}">
      <dgm:prSet/>
      <dgm:spPr/>
      <dgm:t>
        <a:bodyPr/>
        <a:lstStyle/>
        <a:p>
          <a:endParaRPr lang="en-US"/>
        </a:p>
      </dgm:t>
    </dgm:pt>
    <dgm:pt modelId="{741FE53B-3775-46AE-AE91-DCD0CDC2FE49}">
      <dgm:prSet/>
      <dgm:spPr/>
      <dgm:t>
        <a:bodyPr/>
        <a:lstStyle/>
        <a:p>
          <a:r>
            <a:rPr lang="en-US" b="0" dirty="0">
              <a:solidFill>
                <a:schemeClr val="accent1"/>
              </a:solidFill>
              <a:latin typeface="Gill Sans MT"/>
              <a:cs typeface="Gill Sans MT"/>
            </a:rPr>
            <a:t>Missing 2 days per month doesn’t affect learning </a:t>
          </a:r>
        </a:p>
      </dgm:t>
    </dgm:pt>
    <dgm:pt modelId="{B500FC96-1DBA-4109-84C4-BD15640CBD94}" type="parTrans" cxnId="{E26D8697-7563-4A79-8A52-7E55C7969BB0}">
      <dgm:prSet/>
      <dgm:spPr/>
      <dgm:t>
        <a:bodyPr/>
        <a:lstStyle/>
        <a:p>
          <a:endParaRPr lang="en-US"/>
        </a:p>
      </dgm:t>
    </dgm:pt>
    <dgm:pt modelId="{F27983C4-95C4-45E4-913C-B6D6AC2462C5}" type="sibTrans" cxnId="{E26D8697-7563-4A79-8A52-7E55C7969BB0}">
      <dgm:prSet/>
      <dgm:spPr/>
      <dgm:t>
        <a:bodyPr/>
        <a:lstStyle/>
        <a:p>
          <a:endParaRPr lang="en-US"/>
        </a:p>
      </dgm:t>
    </dgm:pt>
    <dgm:pt modelId="{109861C7-77B6-4031-8407-60FB505573C3}">
      <dgm:prSet/>
      <dgm:spPr/>
      <dgm:t>
        <a:bodyPr/>
        <a:lstStyle/>
        <a:p>
          <a:r>
            <a:rPr lang="en-US" b="0">
              <a:solidFill>
                <a:schemeClr val="accent1"/>
              </a:solidFill>
              <a:latin typeface="Gill Sans MT"/>
              <a:cs typeface="Gill Sans MT"/>
            </a:rPr>
            <a:t>Sporadic absences aren’t a problem</a:t>
          </a:r>
          <a:endParaRPr lang="en-US" b="0" dirty="0">
            <a:solidFill>
              <a:schemeClr val="accent1"/>
            </a:solidFill>
            <a:latin typeface="Gill Sans MT"/>
            <a:cs typeface="Gill Sans MT"/>
          </a:endParaRPr>
        </a:p>
      </dgm:t>
    </dgm:pt>
    <dgm:pt modelId="{945832CA-3A1F-4D76-A951-4296DA3CBADF}" type="parTrans" cxnId="{5B53AEAB-6F26-4DB2-BE3A-AEB68AA0EA41}">
      <dgm:prSet/>
      <dgm:spPr/>
      <dgm:t>
        <a:bodyPr/>
        <a:lstStyle/>
        <a:p>
          <a:endParaRPr lang="en-US"/>
        </a:p>
      </dgm:t>
    </dgm:pt>
    <dgm:pt modelId="{981031A6-FDAB-4613-A96D-F84C092F55B3}" type="sibTrans" cxnId="{5B53AEAB-6F26-4DB2-BE3A-AEB68AA0EA41}">
      <dgm:prSet/>
      <dgm:spPr/>
      <dgm:t>
        <a:bodyPr/>
        <a:lstStyle/>
        <a:p>
          <a:endParaRPr lang="en-US"/>
        </a:p>
      </dgm:t>
    </dgm:pt>
    <dgm:pt modelId="{6B84E99C-5F52-4F49-8B61-758793BAA227}">
      <dgm:prSet/>
      <dgm:spPr/>
      <dgm:t>
        <a:bodyPr/>
        <a:lstStyle/>
        <a:p>
          <a:r>
            <a:rPr lang="en-US" b="0" dirty="0">
              <a:solidFill>
                <a:schemeClr val="accent1"/>
              </a:solidFill>
              <a:latin typeface="Gill Sans MT"/>
              <a:cs typeface="Gill Sans MT"/>
            </a:rPr>
            <a:t>Attendance only matters in the older grades </a:t>
          </a:r>
        </a:p>
      </dgm:t>
    </dgm:pt>
    <dgm:pt modelId="{22A39822-5E51-4CCF-9710-C0B9891C5DD9}" type="parTrans" cxnId="{EF2537A9-9936-4F53-A325-758D2D4395DC}">
      <dgm:prSet/>
      <dgm:spPr/>
      <dgm:t>
        <a:bodyPr/>
        <a:lstStyle/>
        <a:p>
          <a:endParaRPr lang="en-US"/>
        </a:p>
      </dgm:t>
    </dgm:pt>
    <dgm:pt modelId="{700586EB-C677-4EFD-ADAD-78E5A6C66336}" type="sibTrans" cxnId="{EF2537A9-9936-4F53-A325-758D2D4395DC}">
      <dgm:prSet/>
      <dgm:spPr/>
      <dgm:t>
        <a:bodyPr/>
        <a:lstStyle/>
        <a:p>
          <a:endParaRPr lang="en-US"/>
        </a:p>
      </dgm:t>
    </dgm:pt>
    <dgm:pt modelId="{5066149A-495C-4D00-B68F-05B191F3E9FF}">
      <dgm:prSet/>
      <dgm:spPr/>
      <dgm:t>
        <a:bodyPr/>
        <a:lstStyle/>
        <a:p>
          <a:r>
            <a:rPr lang="en-US" b="0" dirty="0">
              <a:solidFill>
                <a:srgbClr val="144056"/>
              </a:solidFill>
              <a:latin typeface="Gill Sans MT"/>
              <a:cs typeface="Gill Sans MT"/>
            </a:rPr>
            <a:t>Lack of appropriate accommodations for disability</a:t>
          </a:r>
        </a:p>
      </dgm:t>
    </dgm:pt>
    <dgm:pt modelId="{ABB79D8B-73EE-4D62-97C3-EDC01E92FFC8}" type="parTrans" cxnId="{CA101947-991A-427C-BB12-E8BB0BBE19CD}">
      <dgm:prSet/>
      <dgm:spPr/>
      <dgm:t>
        <a:bodyPr/>
        <a:lstStyle/>
        <a:p>
          <a:endParaRPr lang="en-US"/>
        </a:p>
      </dgm:t>
    </dgm:pt>
    <dgm:pt modelId="{7073E22A-C32C-4068-B704-E422A6A8ED2D}" type="sibTrans" cxnId="{CA101947-991A-427C-BB12-E8BB0BBE19CD}">
      <dgm:prSet/>
      <dgm:spPr/>
      <dgm:t>
        <a:bodyPr/>
        <a:lstStyle/>
        <a:p>
          <a:endParaRPr lang="en-US"/>
        </a:p>
      </dgm:t>
    </dgm:pt>
    <dgm:pt modelId="{FBBD4523-50E0-4CD7-A0BE-9A5A63D880A5}">
      <dgm:prSet/>
      <dgm:spPr/>
      <dgm:t>
        <a:bodyPr/>
        <a:lstStyle/>
        <a:p>
          <a:r>
            <a:rPr lang="en-US" b="1" dirty="0">
              <a:solidFill>
                <a:srgbClr val="FF0000"/>
              </a:solidFill>
              <a:latin typeface="Gill Sans MT"/>
              <a:cs typeface="Gill Sans MT"/>
            </a:rPr>
            <a:t>Trauma</a:t>
          </a:r>
        </a:p>
      </dgm:t>
    </dgm:pt>
    <dgm:pt modelId="{62553103-6BEA-476B-96C2-8917115A753B}" type="parTrans" cxnId="{F02AD986-C15D-4F2C-A499-ED13B0C2750D}">
      <dgm:prSet/>
      <dgm:spPr/>
      <dgm:t>
        <a:bodyPr/>
        <a:lstStyle/>
        <a:p>
          <a:endParaRPr lang="en-US"/>
        </a:p>
      </dgm:t>
    </dgm:pt>
    <dgm:pt modelId="{B121C688-4C50-4CE3-99CB-B209B8468678}" type="sibTrans" cxnId="{F02AD986-C15D-4F2C-A499-ED13B0C2750D}">
      <dgm:prSet/>
      <dgm:spPr/>
      <dgm:t>
        <a:bodyPr/>
        <a:lstStyle/>
        <a:p>
          <a:endParaRPr lang="en-US"/>
        </a:p>
      </dgm:t>
    </dgm:pt>
    <dgm:pt modelId="{484777B8-E481-4E74-87AE-C71F25B11477}">
      <dgm:prSet/>
      <dgm:spPr/>
      <dgm:t>
        <a:bodyPr/>
        <a:lstStyle/>
        <a:p>
          <a:r>
            <a:rPr lang="en-US" b="0" dirty="0">
              <a:solidFill>
                <a:srgbClr val="144056"/>
              </a:solidFill>
              <a:latin typeface="Gill Sans MT"/>
              <a:cs typeface="Gill Sans MT"/>
            </a:rPr>
            <a:t>Unsafe path to/from school</a:t>
          </a:r>
        </a:p>
      </dgm:t>
    </dgm:pt>
    <dgm:pt modelId="{5120A4A8-23EA-4917-A150-468D3C65521C}" type="parTrans" cxnId="{570F2C27-04D8-445B-A720-B36BB4DD6168}">
      <dgm:prSet/>
      <dgm:spPr/>
      <dgm:t>
        <a:bodyPr/>
        <a:lstStyle/>
        <a:p>
          <a:endParaRPr lang="en-US"/>
        </a:p>
      </dgm:t>
    </dgm:pt>
    <dgm:pt modelId="{F35E07D9-5571-41D5-A2D9-980CC62EA2A2}" type="sibTrans" cxnId="{570F2C27-04D8-445B-A720-B36BB4DD6168}">
      <dgm:prSet/>
      <dgm:spPr/>
      <dgm:t>
        <a:bodyPr/>
        <a:lstStyle/>
        <a:p>
          <a:endParaRPr lang="en-US"/>
        </a:p>
      </dgm:t>
    </dgm:pt>
    <dgm:pt modelId="{DD1975E1-25D3-41EF-98AA-F76D2FF94C8F}">
      <dgm:prSet/>
      <dgm:spPr/>
      <dgm:t>
        <a:bodyPr/>
        <a:lstStyle/>
        <a:p>
          <a:r>
            <a:rPr lang="en-US" b="0" dirty="0">
              <a:solidFill>
                <a:srgbClr val="144056"/>
              </a:solidFill>
              <a:latin typeface="Gill Sans MT"/>
              <a:cs typeface="Gill Sans MT"/>
            </a:rPr>
            <a:t>Poor Transportation</a:t>
          </a:r>
        </a:p>
      </dgm:t>
    </dgm:pt>
    <dgm:pt modelId="{865887BD-563D-450E-9983-5C4659581D71}" type="parTrans" cxnId="{BCC3DAB2-1AC4-4A33-9852-7F1224B515E4}">
      <dgm:prSet/>
      <dgm:spPr/>
      <dgm:t>
        <a:bodyPr/>
        <a:lstStyle/>
        <a:p>
          <a:endParaRPr lang="en-US"/>
        </a:p>
      </dgm:t>
    </dgm:pt>
    <dgm:pt modelId="{BA0B1D46-7A20-41F0-8F5F-65DC7434D853}" type="sibTrans" cxnId="{BCC3DAB2-1AC4-4A33-9852-7F1224B515E4}">
      <dgm:prSet/>
      <dgm:spPr/>
      <dgm:t>
        <a:bodyPr/>
        <a:lstStyle/>
        <a:p>
          <a:endParaRPr lang="en-US"/>
        </a:p>
      </dgm:t>
    </dgm:pt>
    <dgm:pt modelId="{4AED74A2-DCB0-4505-9F80-69D391707ABF}">
      <dgm:prSet/>
      <dgm:spPr/>
      <dgm:t>
        <a:bodyPr/>
        <a:lstStyle/>
        <a:p>
          <a:r>
            <a:rPr lang="en-US" b="0" dirty="0">
              <a:solidFill>
                <a:srgbClr val="144056"/>
              </a:solidFill>
              <a:latin typeface="Gill Sans MT"/>
              <a:cs typeface="Gill Sans MT"/>
            </a:rPr>
            <a:t>Frequent moves or school changes</a:t>
          </a:r>
        </a:p>
      </dgm:t>
    </dgm:pt>
    <dgm:pt modelId="{29F23705-00E6-45EA-AF0E-3A595E0161E3}" type="parTrans" cxnId="{A30A155F-3C81-4ABE-92BA-9358DDDDE568}">
      <dgm:prSet/>
      <dgm:spPr/>
      <dgm:t>
        <a:bodyPr/>
        <a:lstStyle/>
        <a:p>
          <a:endParaRPr lang="en-US"/>
        </a:p>
      </dgm:t>
    </dgm:pt>
    <dgm:pt modelId="{A589F105-4938-41BC-945A-3343ECD4AE1C}" type="sibTrans" cxnId="{A30A155F-3C81-4ABE-92BA-9358DDDDE568}">
      <dgm:prSet/>
      <dgm:spPr/>
      <dgm:t>
        <a:bodyPr/>
        <a:lstStyle/>
        <a:p>
          <a:endParaRPr lang="en-US"/>
        </a:p>
      </dgm:t>
    </dgm:pt>
    <dgm:pt modelId="{4398EF39-E0FC-4105-8990-460B99533789}">
      <dgm:prSet/>
      <dgm:spPr/>
      <dgm:t>
        <a:bodyPr/>
        <a:lstStyle/>
        <a:p>
          <a:r>
            <a:rPr lang="en-US" b="0" dirty="0">
              <a:solidFill>
                <a:srgbClr val="144056"/>
              </a:solidFill>
              <a:latin typeface="Gill Sans MT"/>
              <a:cs typeface="Gill Sans MT"/>
            </a:rPr>
            <a:t>Involvement with child welfare or juvenile justice systems</a:t>
          </a:r>
        </a:p>
      </dgm:t>
    </dgm:pt>
    <dgm:pt modelId="{908C00B0-2002-4B7A-8CD3-A1EC57559DD9}" type="parTrans" cxnId="{F1F44379-E24F-4F4D-8DED-211A1D1D2311}">
      <dgm:prSet/>
      <dgm:spPr/>
      <dgm:t>
        <a:bodyPr/>
        <a:lstStyle/>
        <a:p>
          <a:endParaRPr lang="en-US"/>
        </a:p>
      </dgm:t>
    </dgm:pt>
    <dgm:pt modelId="{B4E010BB-F5ED-4A27-9439-017D0CB42E6D}" type="sibTrans" cxnId="{F1F44379-E24F-4F4D-8DED-211A1D1D2311}">
      <dgm:prSet/>
      <dgm:spPr/>
      <dgm:t>
        <a:bodyPr/>
        <a:lstStyle/>
        <a:p>
          <a:endParaRPr lang="en-US"/>
        </a:p>
      </dgm:t>
    </dgm:pt>
    <dgm:pt modelId="{3FEE1964-FE4F-46DC-8ED2-AC697DDD5C1D}">
      <dgm:prSet/>
      <dgm:spPr/>
      <dgm:t>
        <a:bodyPr/>
        <a:lstStyle/>
        <a:p>
          <a:r>
            <a:rPr lang="en-US" b="0">
              <a:solidFill>
                <a:schemeClr val="accent1"/>
              </a:solidFill>
              <a:latin typeface="Gill Sans MT"/>
              <a:cs typeface="Gill Sans MT"/>
            </a:rPr>
            <a:t>No meaningful relationships with adults in school</a:t>
          </a:r>
          <a:endParaRPr lang="en-US" b="0" dirty="0">
            <a:solidFill>
              <a:schemeClr val="accent1"/>
            </a:solidFill>
            <a:latin typeface="Gill Sans MT"/>
            <a:cs typeface="Gill Sans MT"/>
          </a:endParaRPr>
        </a:p>
      </dgm:t>
    </dgm:pt>
    <dgm:pt modelId="{5100F59F-746F-47E5-87A9-0759FCD7591C}" type="parTrans" cxnId="{0075A845-7B52-44C3-9D2B-39BEB123998D}">
      <dgm:prSet/>
      <dgm:spPr/>
      <dgm:t>
        <a:bodyPr/>
        <a:lstStyle/>
        <a:p>
          <a:endParaRPr lang="en-US"/>
        </a:p>
      </dgm:t>
    </dgm:pt>
    <dgm:pt modelId="{138626BE-0023-4753-8B71-3617ADF78F86}" type="sibTrans" cxnId="{0075A845-7B52-44C3-9D2B-39BEB123998D}">
      <dgm:prSet/>
      <dgm:spPr/>
      <dgm:t>
        <a:bodyPr/>
        <a:lstStyle/>
        <a:p>
          <a:endParaRPr lang="en-US"/>
        </a:p>
      </dgm:t>
    </dgm:pt>
    <dgm:pt modelId="{0AD4BFF9-E6B5-438E-9504-0C6EBAB674C2}">
      <dgm:prSet/>
      <dgm:spPr/>
      <dgm:t>
        <a:bodyPr/>
        <a:lstStyle/>
        <a:p>
          <a:r>
            <a:rPr lang="en-US" b="0" i="0" dirty="0">
              <a:solidFill>
                <a:schemeClr val="accent1"/>
              </a:solidFill>
              <a:latin typeface="Gill Sans MT"/>
              <a:cs typeface="Gill Sans MT"/>
            </a:rPr>
            <a:t>Stronger ties with peers out of school than in school</a:t>
          </a:r>
          <a:endParaRPr lang="en-US" b="0" dirty="0">
            <a:solidFill>
              <a:schemeClr val="accent1"/>
            </a:solidFill>
            <a:latin typeface="Gill Sans MT"/>
            <a:cs typeface="Gill Sans MT"/>
          </a:endParaRPr>
        </a:p>
      </dgm:t>
    </dgm:pt>
    <dgm:pt modelId="{82A38C93-F579-4954-B6AE-049C2FDF41FF}" type="parTrans" cxnId="{46910802-9823-49CC-9ABE-51D08721E999}">
      <dgm:prSet/>
      <dgm:spPr/>
      <dgm:t>
        <a:bodyPr/>
        <a:lstStyle/>
        <a:p>
          <a:endParaRPr lang="en-US"/>
        </a:p>
      </dgm:t>
    </dgm:pt>
    <dgm:pt modelId="{20AD67B3-B23E-4296-9EDE-D2D5C05AF8E3}" type="sibTrans" cxnId="{46910802-9823-49CC-9ABE-51D08721E999}">
      <dgm:prSet/>
      <dgm:spPr/>
      <dgm:t>
        <a:bodyPr/>
        <a:lstStyle/>
        <a:p>
          <a:endParaRPr lang="en-US"/>
        </a:p>
      </dgm:t>
    </dgm:pt>
    <dgm:pt modelId="{BA834F13-6438-40CE-BEA9-7764BD5845B6}">
      <dgm:prSet/>
      <dgm:spPr/>
      <dgm:t>
        <a:bodyPr/>
        <a:lstStyle/>
        <a:p>
          <a:r>
            <a:rPr lang="en-US" b="0" dirty="0">
              <a:solidFill>
                <a:srgbClr val="144056"/>
              </a:solidFill>
              <a:latin typeface="Gill Sans MT"/>
              <a:cs typeface="Gill Sans MT"/>
            </a:rPr>
            <a:t>Unwelcoming</a:t>
          </a:r>
          <a:r>
            <a:rPr lang="en-US" b="0" baseline="0" dirty="0">
              <a:solidFill>
                <a:srgbClr val="144056"/>
              </a:solidFill>
              <a:latin typeface="Gill Sans MT"/>
              <a:cs typeface="Gill Sans MT"/>
            </a:rPr>
            <a:t> school climate</a:t>
          </a:r>
          <a:endParaRPr lang="en-US" b="0" dirty="0">
            <a:solidFill>
              <a:schemeClr val="accent1"/>
            </a:solidFill>
            <a:latin typeface="Gill Sans MT"/>
            <a:cs typeface="Gill Sans MT"/>
          </a:endParaRPr>
        </a:p>
      </dgm:t>
    </dgm:pt>
    <dgm:pt modelId="{8C6098A7-B055-4222-8D7E-D25370D6A6DB}" type="parTrans" cxnId="{012A1293-07B7-4EF0-ADCD-A9869BA7961E}">
      <dgm:prSet/>
      <dgm:spPr/>
      <dgm:t>
        <a:bodyPr/>
        <a:lstStyle/>
        <a:p>
          <a:endParaRPr lang="en-US"/>
        </a:p>
      </dgm:t>
    </dgm:pt>
    <dgm:pt modelId="{7A16DC5C-4624-4443-8775-933D12066227}" type="sibTrans" cxnId="{012A1293-07B7-4EF0-ADCD-A9869BA7961E}">
      <dgm:prSet/>
      <dgm:spPr/>
      <dgm:t>
        <a:bodyPr/>
        <a:lstStyle/>
        <a:p>
          <a:endParaRPr lang="en-US"/>
        </a:p>
      </dgm:t>
    </dgm:pt>
    <dgm:pt modelId="{E91C309E-2018-2E48-A9CB-DF47FE21E322}">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Lack of health, mental health, vision, or dental care</a:t>
          </a:r>
          <a:endParaRPr lang="en-US" b="0" dirty="0">
            <a:solidFill>
              <a:schemeClr val="accent1"/>
            </a:solidFill>
            <a:latin typeface="Gill Sans MT"/>
            <a:cs typeface="Gill Sans MT"/>
          </a:endParaRPr>
        </a:p>
      </dgm:t>
    </dgm:pt>
    <dgm:pt modelId="{73223292-7CDD-BC4C-8C1C-E2D4D80E2386}" type="parTrans" cxnId="{B1BECD11-FAA6-B749-9A2E-6B11E0863D48}">
      <dgm:prSet/>
      <dgm:spPr/>
      <dgm:t>
        <a:bodyPr/>
        <a:lstStyle/>
        <a:p>
          <a:endParaRPr lang="en-US"/>
        </a:p>
      </dgm:t>
    </dgm:pt>
    <dgm:pt modelId="{D0F5BE37-470E-B44D-A5CB-0AD2B47603D8}" type="sibTrans" cxnId="{B1BECD11-FAA6-B749-9A2E-6B11E0863D48}">
      <dgm:prSet/>
      <dgm:spPr/>
      <dgm:t>
        <a:bodyPr/>
        <a:lstStyle/>
        <a:p>
          <a:endParaRPr lang="en-US"/>
        </a:p>
      </dgm:t>
    </dgm:pt>
    <dgm:pt modelId="{02A725B0-444F-4B40-92D9-5FBD5FF08495}">
      <dgm:prSet/>
      <dgm:spPr/>
      <dgm:t>
        <a:bodyPr/>
        <a:lstStyle/>
        <a:p>
          <a:r>
            <a:rPr lang="en-US" b="0" dirty="0">
              <a:solidFill>
                <a:schemeClr val="accent1"/>
              </a:solidFill>
              <a:latin typeface="Gill Sans MT"/>
              <a:cs typeface="Gill Sans MT"/>
            </a:rPr>
            <a:t>Failure to earn credits / no future plans</a:t>
          </a:r>
        </a:p>
      </dgm:t>
    </dgm:pt>
    <dgm:pt modelId="{C393BE10-049B-7049-9FD7-0807F1E2D70E}" type="parTrans" cxnId="{0297DE7D-6E75-D541-A5CF-E51E25E3289D}">
      <dgm:prSet/>
      <dgm:spPr/>
      <dgm:t>
        <a:bodyPr/>
        <a:lstStyle/>
        <a:p>
          <a:endParaRPr lang="en-US"/>
        </a:p>
      </dgm:t>
    </dgm:pt>
    <dgm:pt modelId="{079F867D-9369-FD49-A081-DDADB0B50656}" type="sibTrans" cxnId="{0297DE7D-6E75-D541-A5CF-E51E25E3289D}">
      <dgm:prSet/>
      <dgm:spPr/>
      <dgm:t>
        <a:bodyPr/>
        <a:lstStyle/>
        <a:p>
          <a:endParaRPr lang="en-US"/>
        </a:p>
      </dgm:t>
    </dgm:pt>
    <dgm:pt modelId="{87FB982F-624F-8746-9A40-A32664E01CDA}">
      <dgm:prSet/>
      <dgm:spPr/>
      <dgm:t>
        <a:bodyPr/>
        <a:lstStyle/>
        <a:p>
          <a:r>
            <a:rPr lang="en-US" b="0" dirty="0">
              <a:solidFill>
                <a:schemeClr val="accent1"/>
              </a:solidFill>
              <a:latin typeface="Gill Sans MT"/>
              <a:cs typeface="Gill Sans MT"/>
            </a:rPr>
            <a:t>Many teacher absences or long-term substitutes</a:t>
          </a:r>
        </a:p>
      </dgm:t>
    </dgm:pt>
    <dgm:pt modelId="{BF031794-A49C-704F-AA3F-686A3C1B876B}" type="parTrans" cxnId="{81CBC40A-1CD7-EE46-8904-32C514979224}">
      <dgm:prSet/>
      <dgm:spPr/>
      <dgm:t>
        <a:bodyPr/>
        <a:lstStyle/>
        <a:p>
          <a:endParaRPr lang="en-US"/>
        </a:p>
      </dgm:t>
    </dgm:pt>
    <dgm:pt modelId="{F6B6908A-D421-EE45-A799-D3E6CB4447E6}" type="sibTrans" cxnId="{81CBC40A-1CD7-EE46-8904-32C514979224}">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4">
        <dgm:presLayoutVars>
          <dgm:chMax val="0"/>
          <dgm:chPref val="0"/>
          <dgm:bulletEnabled val="1"/>
        </dgm:presLayoutVars>
      </dgm:prSet>
      <dgm:spPr/>
    </dgm:pt>
    <dgm:pt modelId="{528CB535-E440-5B47-8D72-62C932DFCDED}" type="pres">
      <dgm:prSet presAssocID="{0D73993E-DFB2-8748-9FFF-308EE65645F5}" presName="desTx" presStyleLbl="alignAccFollowNode1" presStyleIdx="0" presStyleCnt="4" custLinFactNeighborY="0">
        <dgm:presLayoutVars>
          <dgm:bulletEnabled val="1"/>
        </dgm:presLayoutVars>
      </dgm:prSet>
      <dgm:spPr/>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4" custLinFactNeighborX="-1114" custLinFactNeighborY="-788">
        <dgm:presLayoutVars>
          <dgm:chMax val="0"/>
          <dgm:chPref val="0"/>
          <dgm:bulletEnabled val="1"/>
        </dgm:presLayoutVars>
      </dgm:prSet>
      <dgm:spPr/>
    </dgm:pt>
    <dgm:pt modelId="{901A9F2C-19B2-BB47-A35E-72A33582A851}" type="pres">
      <dgm:prSet presAssocID="{87A49563-B4EF-2A4C-8A4B-706C3FD43D5D}" presName="desTx" presStyleLbl="alignAccFollowNode1" presStyleIdx="1" presStyleCnt="4">
        <dgm:presLayoutVars>
          <dgm:bulletEnabled val="1"/>
        </dgm:presLayoutVars>
      </dgm:prSet>
      <dgm:spPr/>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4">
        <dgm:presLayoutVars>
          <dgm:chMax val="0"/>
          <dgm:chPref val="0"/>
          <dgm:bulletEnabled val="1"/>
        </dgm:presLayoutVars>
      </dgm:prSet>
      <dgm:spPr/>
    </dgm:pt>
    <dgm:pt modelId="{B4013F42-D161-0E45-890C-54B80907D042}" type="pres">
      <dgm:prSet presAssocID="{C1540DF7-28C3-B743-841E-A370C11F1043}" presName="desTx" presStyleLbl="alignAccFollowNode1" presStyleIdx="2" presStyleCnt="4">
        <dgm:presLayoutVars>
          <dgm:bulletEnabled val="1"/>
        </dgm:presLayoutVars>
      </dgm:prSet>
      <dgm:spPr/>
    </dgm:pt>
    <dgm:pt modelId="{639AAC34-3B79-C142-83FF-F87972903B76}" type="pres">
      <dgm:prSet presAssocID="{896CA18B-7B3F-B148-B38F-BF7AF09E9DFB}" presName="space" presStyleCnt="0"/>
      <dgm:spPr/>
    </dgm:pt>
    <dgm:pt modelId="{2E885D49-AB7C-F844-8971-6F6D84ACAD3F}" type="pres">
      <dgm:prSet presAssocID="{5CBF33E8-7A7A-4140-B287-98F41049A47E}" presName="composite" presStyleCnt="0"/>
      <dgm:spPr/>
    </dgm:pt>
    <dgm:pt modelId="{890BB5D5-919B-EF4B-AE16-FC6341614884}" type="pres">
      <dgm:prSet presAssocID="{5CBF33E8-7A7A-4140-B287-98F41049A47E}" presName="parTx" presStyleLbl="alignNode1" presStyleIdx="3" presStyleCnt="4">
        <dgm:presLayoutVars>
          <dgm:chMax val="0"/>
          <dgm:chPref val="0"/>
          <dgm:bulletEnabled val="1"/>
        </dgm:presLayoutVars>
      </dgm:prSet>
      <dgm:spPr/>
    </dgm:pt>
    <dgm:pt modelId="{81FFC7CB-56CE-8144-AC6D-D9A78DA12780}" type="pres">
      <dgm:prSet presAssocID="{5CBF33E8-7A7A-4140-B287-98F41049A47E}" presName="desTx" presStyleLbl="alignAccFollowNode1" presStyleIdx="3" presStyleCnt="4">
        <dgm:presLayoutVars>
          <dgm:bulletEnabled val="1"/>
        </dgm:presLayoutVars>
      </dgm:prSet>
      <dgm:spPr/>
    </dgm:pt>
  </dgm:ptLst>
  <dgm:cxnLst>
    <dgm:cxn modelId="{46910802-9823-49CC-9ABE-51D08721E999}" srcId="{C1540DF7-28C3-B743-841E-A370C11F1043}" destId="{0AD4BFF9-E6B5-438E-9504-0C6EBAB674C2}" srcOrd="2" destOrd="0" parTransId="{82A38C93-F579-4954-B6AE-049C2FDF41FF}" sibTransId="{20AD67B3-B23E-4296-9EDE-D2D5C05AF8E3}"/>
    <dgm:cxn modelId="{2717F602-EFE9-B441-BCFF-A8E3CB6328F2}" srcId="{3EF941B4-A180-4042-AACF-6438BF92077A}" destId="{5CBF33E8-7A7A-4140-B287-98F41049A47E}" srcOrd="3" destOrd="0" parTransId="{F7519464-3155-2F47-B052-8CA85966AFF0}" sibTransId="{8F376B28-C5A2-7C40-B17F-0519FBDCAF15}"/>
    <dgm:cxn modelId="{9215E604-9508-43CA-B068-F84E78DDA0DE}" type="presOf" srcId="{3EF941B4-A180-4042-AACF-6438BF92077A}" destId="{CB8E8C72-8DFC-CA4A-8B17-3E122CE259F8}" srcOrd="0" destOrd="0" presId="urn:microsoft.com/office/officeart/2005/8/layout/hList1"/>
    <dgm:cxn modelId="{C2893208-4D27-4E39-BAD4-B8C3E08D7CB4}" type="presOf" srcId="{A762F40D-027D-4897-8F52-309C0591E90A}" destId="{901A9F2C-19B2-BB47-A35E-72A33582A851}" srcOrd="0" destOrd="1" presId="urn:microsoft.com/office/officeart/2005/8/layout/hList1"/>
    <dgm:cxn modelId="{81CBC40A-1CD7-EE46-8904-32C514979224}" srcId="{C1540DF7-28C3-B743-841E-A370C11F1043}" destId="{87FB982F-624F-8746-9A40-A32664E01CDA}" srcOrd="5" destOrd="0" parTransId="{BF031794-A49C-704F-AA3F-686A3C1B876B}" sibTransId="{F6B6908A-D421-EE45-A799-D3E6CB4447E6}"/>
    <dgm:cxn modelId="{61AB350F-84E5-4436-A936-008D2C04F631}" type="presOf" srcId="{4398EF39-E0FC-4105-8990-460B99533789}" destId="{528CB535-E440-5B47-8D72-62C932DFCDED}" srcOrd="0" destOrd="6" presId="urn:microsoft.com/office/officeart/2005/8/layout/hList1"/>
    <dgm:cxn modelId="{0114A910-C66D-4F7B-8166-46A53E38F691}" type="presOf" srcId="{DBB6B8AA-5E05-444E-81D6-48831243E445}" destId="{B4013F42-D161-0E45-890C-54B80907D042}" srcOrd="0" destOrd="0" presId="urn:microsoft.com/office/officeart/2005/8/layout/hList1"/>
    <dgm:cxn modelId="{B1BECD11-FAA6-B749-9A2E-6B11E0863D48}" srcId="{0D73993E-DFB2-8748-9FFF-308EE65645F5}" destId="{E91C309E-2018-2E48-A9CB-DF47FE21E322}" srcOrd="1" destOrd="0" parTransId="{73223292-7CDD-BC4C-8C1C-E2D4D80E2386}" sibTransId="{D0F5BE37-470E-B44D-A5CB-0AD2B47603D8}"/>
    <dgm:cxn modelId="{994ACF12-4A3B-4ED3-A053-91E9297DB9E6}" type="presOf" srcId="{741FE53B-3775-46AE-AE91-DCD0CDC2FE49}" destId="{81FFC7CB-56CE-8144-AC6D-D9A78DA12780}" srcOrd="0" destOrd="1" presId="urn:microsoft.com/office/officeart/2005/8/layout/hList1"/>
    <dgm:cxn modelId="{FC32F116-FF73-4B9F-ACD7-8F9AAD860407}" type="presOf" srcId="{A9780F86-CD27-413A-B953-ACBECBA4ABC5}" destId="{901A9F2C-19B2-BB47-A35E-72A33582A851}" srcOrd="0" destOrd="4" presId="urn:microsoft.com/office/officeart/2005/8/layout/hList1"/>
    <dgm:cxn modelId="{8FB53A17-CB93-BD44-A548-1E7A2376D1DA}" srcId="{5CBF33E8-7A7A-4140-B287-98F41049A47E}" destId="{89F3FDE3-E906-E844-88CD-DEBA26D11AEB}" srcOrd="0" destOrd="0" parTransId="{7A918885-50FD-C340-9516-D4D0323F6B55}" sibTransId="{DC8DE339-03B0-064A-8DB8-CDFE1DF61736}"/>
    <dgm:cxn modelId="{D77FBD17-B8E0-4D42-A68B-D5E28F73A2D3}" type="presOf" srcId="{87A49563-B4EF-2A4C-8A4B-706C3FD43D5D}" destId="{A1335879-9AF5-9547-8444-225B9606D53B}" srcOrd="0" destOrd="0" presId="urn:microsoft.com/office/officeart/2005/8/layout/hList1"/>
    <dgm:cxn modelId="{082ADC24-63D7-4F6C-A07E-9D0DCC163BD4}" type="presOf" srcId="{9CA6E862-89B9-486C-9F17-E3F02FF23D12}" destId="{901A9F2C-19B2-BB47-A35E-72A33582A851}" srcOrd="0" destOrd="3" presId="urn:microsoft.com/office/officeart/2005/8/layout/hList1"/>
    <dgm:cxn modelId="{570F2C27-04D8-445B-A720-B36BB4DD6168}" srcId="{0D73993E-DFB2-8748-9FFF-308EE65645F5}" destId="{484777B8-E481-4E74-87AE-C71F25B11477}" srcOrd="3" destOrd="0" parTransId="{5120A4A8-23EA-4917-A150-468D3C65521C}" sibTransId="{F35E07D9-5571-41D5-A2D9-980CC62EA2A2}"/>
    <dgm:cxn modelId="{C7885727-C389-4502-9093-9A25FA1EF1A6}" type="presOf" srcId="{FBBD4523-50E0-4CD7-A0BE-9A5A63D880A5}" destId="{528CB535-E440-5B47-8D72-62C932DFCDED}" srcOrd="0" destOrd="2" presId="urn:microsoft.com/office/officeart/2005/8/layout/hList1"/>
    <dgm:cxn modelId="{B3ABD82B-3216-45FA-992E-545AB84807C1}" type="presOf" srcId="{109861C7-77B6-4031-8407-60FB505573C3}" destId="{81FFC7CB-56CE-8144-AC6D-D9A78DA12780}" srcOrd="0" destOrd="2" presId="urn:microsoft.com/office/officeart/2005/8/layout/hList1"/>
    <dgm:cxn modelId="{27038C2D-16CD-4FEF-902B-83839AA05828}" type="presOf" srcId="{DD1975E1-25D3-41EF-98AA-F76D2FF94C8F}" destId="{528CB535-E440-5B47-8D72-62C932DFCDED}" srcOrd="0" destOrd="4" presId="urn:microsoft.com/office/officeart/2005/8/layout/hList1"/>
    <dgm:cxn modelId="{697E7C42-6906-47BC-8875-23C5B7B6AA6C}" type="presOf" srcId="{37E7C01A-B6CF-0648-8F4A-317F6869B82F}" destId="{901A9F2C-19B2-BB47-A35E-72A33582A851}" srcOrd="0" destOrd="6" presId="urn:microsoft.com/office/officeart/2005/8/layout/hList1"/>
    <dgm:cxn modelId="{0075A845-7B52-44C3-9D2B-39BEB123998D}" srcId="{C1540DF7-28C3-B743-841E-A370C11F1043}" destId="{3FEE1964-FE4F-46DC-8ED2-AC697DDD5C1D}" srcOrd="1" destOrd="0" parTransId="{5100F59F-746F-47E5-87A9-0759FCD7591C}" sibTransId="{138626BE-0023-4753-8B71-3617ADF78F86}"/>
    <dgm:cxn modelId="{CA101947-991A-427C-BB12-E8BB0BBE19CD}" srcId="{87A49563-B4EF-2A4C-8A4B-706C3FD43D5D}" destId="{5066149A-495C-4D00-B68F-05B191F3E9FF}" srcOrd="5" destOrd="0" parTransId="{ABB79D8B-73EE-4D62-97C3-EDC01E92FFC8}" sibTransId="{7073E22A-C32C-4068-B704-E422A6A8ED2D}"/>
    <dgm:cxn modelId="{EE810C50-AF18-467F-A30F-9A4FEB26D757}" type="presOf" srcId="{3FEE1964-FE4F-46DC-8ED2-AC697DDD5C1D}" destId="{B4013F42-D161-0E45-890C-54B80907D042}" srcOrd="0" destOrd="1" presId="urn:microsoft.com/office/officeart/2005/8/layout/hList1"/>
    <dgm:cxn modelId="{C1115755-177E-4C3C-AF2C-6597538A0151}" type="presOf" srcId="{BA834F13-6438-40CE-BEA9-7764BD5845B6}" destId="{B4013F42-D161-0E45-890C-54B80907D042}" srcOrd="0" destOrd="3" presId="urn:microsoft.com/office/officeart/2005/8/layout/hList1"/>
    <dgm:cxn modelId="{A30A155F-3C81-4ABE-92BA-9358DDDDE568}" srcId="{0D73993E-DFB2-8748-9FFF-308EE65645F5}" destId="{4AED74A2-DCB0-4505-9F80-69D391707ABF}" srcOrd="5" destOrd="0" parTransId="{29F23705-00E6-45EA-AF0E-3A595E0161E3}" sibTransId="{A589F105-4938-41BC-945A-3343ECD4AE1C}"/>
    <dgm:cxn modelId="{7DF44261-3DAC-47A7-B07F-3EAFAA1AA58D}" type="presOf" srcId="{E91C309E-2018-2E48-A9CB-DF47FE21E322}" destId="{528CB535-E440-5B47-8D72-62C932DFCDED}" srcOrd="0" destOrd="1"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CD3FC666-865E-4A1C-9CB5-1A58F577EDF1}" srcId="{87A49563-B4EF-2A4C-8A4B-706C3FD43D5D}" destId="{9CA6E862-89B9-486C-9F17-E3F02FF23D12}" srcOrd="3" destOrd="0" parTransId="{9E68A0AB-B058-4327-BD9B-081C59D4628E}" sibTransId="{2416AA84-92F1-4375-BF18-1C2CA959A1DA}"/>
    <dgm:cxn modelId="{7FBFC666-ECFB-E44A-8E84-ED0749EA6BFD}" srcId="{87A49563-B4EF-2A4C-8A4B-706C3FD43D5D}" destId="{37E7C01A-B6CF-0648-8F4A-317F6869B82F}" srcOrd="6" destOrd="0" parTransId="{A2010CF7-7F23-9C4B-96FE-198FBA749DC2}" sibTransId="{25E43DD2-5F7A-A141-AB8C-3438D00B7E15}"/>
    <dgm:cxn modelId="{0024F86A-7F5B-4817-95EE-C9675F254D5F}" type="presOf" srcId="{484777B8-E481-4E74-87AE-C71F25B11477}" destId="{528CB535-E440-5B47-8D72-62C932DFCDED}" srcOrd="0" destOrd="3" presId="urn:microsoft.com/office/officeart/2005/8/layout/hList1"/>
    <dgm:cxn modelId="{AB86086D-4044-4E70-B7A0-B028E845DFDC}" type="presOf" srcId="{B4286779-D9E3-481D-A5EF-519D978B7803}" destId="{901A9F2C-19B2-BB47-A35E-72A33582A851}" srcOrd="0" destOrd="2" presId="urn:microsoft.com/office/officeart/2005/8/layout/hList1"/>
    <dgm:cxn modelId="{F1F44379-E24F-4F4D-8DED-211A1D1D2311}" srcId="{0D73993E-DFB2-8748-9FFF-308EE65645F5}" destId="{4398EF39-E0FC-4105-8990-460B99533789}" srcOrd="6" destOrd="0" parTransId="{908C00B0-2002-4B7A-8CD3-A1EC57559DD9}" sibTransId="{B4E010BB-F5ED-4A27-9439-017D0CB42E6D}"/>
    <dgm:cxn modelId="{0297DE7D-6E75-D541-A5CF-E51E25E3289D}" srcId="{C1540DF7-28C3-B743-841E-A370C11F1043}" destId="{02A725B0-444F-4B40-92D9-5FBD5FF08495}" srcOrd="4" destOrd="0" parTransId="{C393BE10-049B-7049-9FD7-0807F1E2D70E}" sibTransId="{079F867D-9369-FD49-A081-DDADB0B50656}"/>
    <dgm:cxn modelId="{40E1857E-7E8A-46F4-B4F2-A05DAF5734AF}" type="presOf" srcId="{89F3FDE3-E906-E844-88CD-DEBA26D11AEB}" destId="{81FFC7CB-56CE-8144-AC6D-D9A78DA12780}" srcOrd="0" destOrd="0" presId="urn:microsoft.com/office/officeart/2005/8/layout/hList1"/>
    <dgm:cxn modelId="{A10AB886-CD74-4C43-A605-ADAF9AD421FE}" srcId="{87A49563-B4EF-2A4C-8A4B-706C3FD43D5D}" destId="{A9780F86-CD27-413A-B953-ACBECBA4ABC5}" srcOrd="4" destOrd="0" parTransId="{88FB87DD-22EE-4D01-8DA0-0FB81C559934}" sibTransId="{5CBDCB22-1B9D-45F8-AD72-A0CB475A2593}"/>
    <dgm:cxn modelId="{F02AD986-C15D-4F2C-A499-ED13B0C2750D}" srcId="{0D73993E-DFB2-8748-9FFF-308EE65645F5}" destId="{FBBD4523-50E0-4CD7-A0BE-9A5A63D880A5}" srcOrd="2" destOrd="0" parTransId="{62553103-6BEA-476B-96C2-8917115A753B}" sibTransId="{B121C688-4C50-4CE3-99CB-B209B8468678}"/>
    <dgm:cxn modelId="{9AFC6987-259D-4ACB-B72E-B4E41D781311}" type="presOf" srcId="{0AD4BFF9-E6B5-438E-9504-0C6EBAB674C2}" destId="{B4013F42-D161-0E45-890C-54B80907D042}" srcOrd="0" destOrd="2" presId="urn:microsoft.com/office/officeart/2005/8/layout/hList1"/>
    <dgm:cxn modelId="{28B5F38C-C506-4C6C-93F7-96C2D27D92D3}" type="presOf" srcId="{0F75E24C-1473-2E41-835B-F428504E154D}" destId="{901A9F2C-19B2-BB47-A35E-72A33582A851}" srcOrd="0" destOrd="0" presId="urn:microsoft.com/office/officeart/2005/8/layout/hList1"/>
    <dgm:cxn modelId="{00205891-A43F-44C6-99AF-5FEF449919FF}" type="presOf" srcId="{87FB982F-624F-8746-9A40-A32664E01CDA}" destId="{B4013F42-D161-0E45-890C-54B80907D042}" srcOrd="0" destOrd="5" presId="urn:microsoft.com/office/officeart/2005/8/layout/hList1"/>
    <dgm:cxn modelId="{012A1293-07B7-4EF0-ADCD-A9869BA7961E}" srcId="{C1540DF7-28C3-B743-841E-A370C11F1043}" destId="{BA834F13-6438-40CE-BEA9-7764BD5845B6}" srcOrd="3" destOrd="0" parTransId="{8C6098A7-B055-4222-8D7E-D25370D6A6DB}" sibTransId="{7A16DC5C-4624-4443-8775-933D12066227}"/>
    <dgm:cxn modelId="{E26D8697-7563-4A79-8A52-7E55C7969BB0}" srcId="{5CBF33E8-7A7A-4140-B287-98F41049A47E}" destId="{741FE53B-3775-46AE-AE91-DCD0CDC2FE49}" srcOrd="1" destOrd="0" parTransId="{B500FC96-1DBA-4109-84C4-BD15640CBD94}" sibTransId="{F27983C4-95C4-45E4-913C-B6D6AC2462C5}"/>
    <dgm:cxn modelId="{D41D079C-327D-484B-8D42-C59E202C5BF9}" type="presOf" srcId="{6B84E99C-5F52-4F49-8B61-758793BAA227}" destId="{81FFC7CB-56CE-8144-AC6D-D9A78DA12780}" srcOrd="0" destOrd="3" presId="urn:microsoft.com/office/officeart/2005/8/layout/hList1"/>
    <dgm:cxn modelId="{A6247F9D-397C-4709-AB0F-0A21955D7E59}" type="presOf" srcId="{5CBF33E8-7A7A-4140-B287-98F41049A47E}" destId="{890BB5D5-919B-EF4B-AE16-FC6341614884}" srcOrd="0" destOrd="0" presId="urn:microsoft.com/office/officeart/2005/8/layout/hList1"/>
    <dgm:cxn modelId="{EF2537A9-9936-4F53-A325-758D2D4395DC}" srcId="{5CBF33E8-7A7A-4140-B287-98F41049A47E}" destId="{6B84E99C-5F52-4F49-8B61-758793BAA227}" srcOrd="3" destOrd="0" parTransId="{22A39822-5E51-4CCF-9710-C0B9891C5DD9}" sibTransId="{700586EB-C677-4EFD-ADAD-78E5A6C66336}"/>
    <dgm:cxn modelId="{5B53AEAB-6F26-4DB2-BE3A-AEB68AA0EA41}" srcId="{5CBF33E8-7A7A-4140-B287-98F41049A47E}" destId="{109861C7-77B6-4031-8407-60FB505573C3}" srcOrd="2" destOrd="0" parTransId="{945832CA-3A1F-4D76-A951-4296DA3CBADF}" sibTransId="{981031A6-FDAB-4613-A96D-F84C092F55B3}"/>
    <dgm:cxn modelId="{F888DFAD-0896-4BBD-80A6-94E46342F9C2}" srcId="{87A49563-B4EF-2A4C-8A4B-706C3FD43D5D}" destId="{B4286779-D9E3-481D-A5EF-519D978B7803}" srcOrd="2" destOrd="0" parTransId="{A4F6C371-CD08-4768-8DC7-6525199C15F2}" sibTransId="{E9E17214-5DC8-44AE-88CA-1B8BABEB7F11}"/>
    <dgm:cxn modelId="{343A55AE-2024-4647-A624-4231F630A3A2}" type="presOf" srcId="{C1540DF7-28C3-B743-841E-A370C11F1043}" destId="{7783D475-4A91-5541-987C-EB1914ED9490}" srcOrd="0" destOrd="0" presId="urn:microsoft.com/office/officeart/2005/8/layout/hList1"/>
    <dgm:cxn modelId="{BCC3DAB2-1AC4-4A33-9852-7F1224B515E4}" srcId="{0D73993E-DFB2-8748-9FFF-308EE65645F5}" destId="{DD1975E1-25D3-41EF-98AA-F76D2FF94C8F}" srcOrd="4" destOrd="0" parTransId="{865887BD-563D-450E-9983-5C4659581D71}" sibTransId="{BA0B1D46-7A20-41F0-8F5F-65DC7434D853}"/>
    <dgm:cxn modelId="{CBBF12C0-C8C4-4E6A-A314-AE526BD281E8}" type="presOf" srcId="{4AED74A2-DCB0-4505-9F80-69D391707ABF}" destId="{528CB535-E440-5B47-8D72-62C932DFCDED}" srcOrd="0" destOrd="5" presId="urn:microsoft.com/office/officeart/2005/8/layout/hList1"/>
    <dgm:cxn modelId="{CE76CAC4-58DC-4EDD-BAB8-A1A621036BA6}" type="presOf" srcId="{0D73993E-DFB2-8748-9FFF-308EE65645F5}" destId="{05EDE430-2924-1A4E-BD46-4B65A7E6C527}" srcOrd="0" destOrd="0"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CB43F0D9-3919-4153-A71F-094C3A5C9F19}" srcId="{87A49563-B4EF-2A4C-8A4B-706C3FD43D5D}" destId="{A762F40D-027D-4897-8F52-309C0591E90A}" srcOrd="1" destOrd="0" parTransId="{627C6A17-0191-4656-8073-8D2D046C3022}" sibTransId="{CA58785B-43DA-49E1-9B12-80BFD8085D85}"/>
    <dgm:cxn modelId="{7FB194DB-6A7D-0740-98C1-52BA95FD3323}" srcId="{3EF941B4-A180-4042-AACF-6438BF92077A}" destId="{C1540DF7-28C3-B743-841E-A370C11F1043}" srcOrd="2" destOrd="0" parTransId="{0CD58810-B9CE-6A41-BFE4-EDD3EB38D7D5}" sibTransId="{896CA18B-7B3F-B148-B38F-BF7AF09E9DFB}"/>
    <dgm:cxn modelId="{3DB770DC-67DE-4ADF-A05B-AD4EABBDDA33}" type="presOf" srcId="{BCD8DFD1-1E72-084B-A4B1-8650A807721C}" destId="{528CB535-E440-5B47-8D72-62C932DFCDED}" srcOrd="0" destOrd="0" presId="urn:microsoft.com/office/officeart/2005/8/layout/hList1"/>
    <dgm:cxn modelId="{4C4890E5-0C73-3C4A-A5A6-AFDDDD9126C8}" srcId="{3EF941B4-A180-4042-AACF-6438BF92077A}" destId="{0D73993E-DFB2-8748-9FFF-308EE65645F5}" srcOrd="0" destOrd="0" parTransId="{2CCB204B-6305-054E-A64A-355502C2ED5B}" sibTransId="{3EBCB844-D25C-4C4C-BE4D-70C7D35DCBA3}"/>
    <dgm:cxn modelId="{5EDF77EC-7544-5A41-A4D5-7157295F9E7D}" srcId="{C1540DF7-28C3-B743-841E-A370C11F1043}" destId="{DBB6B8AA-5E05-444E-81D6-48831243E445}" srcOrd="0" destOrd="0" parTransId="{2E9BBA64-381E-994C-B8A3-1FA3BDA9BDAC}" sibTransId="{4C96AB39-CEEF-9B40-B872-D6102944472C}"/>
    <dgm:cxn modelId="{8DE779EC-229C-4916-951B-001C1F4A0321}" type="presOf" srcId="{02A725B0-444F-4B40-92D9-5FBD5FF08495}" destId="{B4013F42-D161-0E45-890C-54B80907D042}" srcOrd="0" destOrd="4" presId="urn:microsoft.com/office/officeart/2005/8/layout/hList1"/>
    <dgm:cxn modelId="{147724F5-A679-47AF-95C1-E3B059691D53}" type="presOf" srcId="{5066149A-495C-4D00-B68F-05B191F3E9FF}" destId="{901A9F2C-19B2-BB47-A35E-72A33582A851}" srcOrd="0" destOrd="5"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6157ED53-07A6-4051-9423-DFEAF436C0FA}" type="presParOf" srcId="{CB8E8C72-8DFC-CA4A-8B17-3E122CE259F8}" destId="{A2ACE30B-758F-A94E-9065-17D7A0514171}" srcOrd="0" destOrd="0" presId="urn:microsoft.com/office/officeart/2005/8/layout/hList1"/>
    <dgm:cxn modelId="{E8818FB3-E981-424D-9680-258840ED8457}" type="presParOf" srcId="{A2ACE30B-758F-A94E-9065-17D7A0514171}" destId="{05EDE430-2924-1A4E-BD46-4B65A7E6C527}" srcOrd="0" destOrd="0" presId="urn:microsoft.com/office/officeart/2005/8/layout/hList1"/>
    <dgm:cxn modelId="{B9E895B1-8641-4157-83C8-5B1257AA6183}" type="presParOf" srcId="{A2ACE30B-758F-A94E-9065-17D7A0514171}" destId="{528CB535-E440-5B47-8D72-62C932DFCDED}" srcOrd="1" destOrd="0" presId="urn:microsoft.com/office/officeart/2005/8/layout/hList1"/>
    <dgm:cxn modelId="{6D8F70E6-CA08-4F09-A960-340468862036}" type="presParOf" srcId="{CB8E8C72-8DFC-CA4A-8B17-3E122CE259F8}" destId="{552FE5A3-88F6-324B-92BD-983EDD6DBF28}" srcOrd="1" destOrd="0" presId="urn:microsoft.com/office/officeart/2005/8/layout/hList1"/>
    <dgm:cxn modelId="{30E40B76-DB80-4C22-9EC7-D7F5A85BED85}" type="presParOf" srcId="{CB8E8C72-8DFC-CA4A-8B17-3E122CE259F8}" destId="{853F2D1D-EA97-9641-8DCE-DA1576603FE1}" srcOrd="2" destOrd="0" presId="urn:microsoft.com/office/officeart/2005/8/layout/hList1"/>
    <dgm:cxn modelId="{68ED6D16-4F4D-439A-AACE-60CD56939015}" type="presParOf" srcId="{853F2D1D-EA97-9641-8DCE-DA1576603FE1}" destId="{A1335879-9AF5-9547-8444-225B9606D53B}" srcOrd="0" destOrd="0" presId="urn:microsoft.com/office/officeart/2005/8/layout/hList1"/>
    <dgm:cxn modelId="{3B163C69-ED7D-4C7F-871F-302214648209}" type="presParOf" srcId="{853F2D1D-EA97-9641-8DCE-DA1576603FE1}" destId="{901A9F2C-19B2-BB47-A35E-72A33582A851}" srcOrd="1" destOrd="0" presId="urn:microsoft.com/office/officeart/2005/8/layout/hList1"/>
    <dgm:cxn modelId="{13FA6269-C58A-4225-BB4F-27F8C817E305}" type="presParOf" srcId="{CB8E8C72-8DFC-CA4A-8B17-3E122CE259F8}" destId="{177AAD9A-F785-E44E-81F2-1BC945BA4FDA}" srcOrd="3" destOrd="0" presId="urn:microsoft.com/office/officeart/2005/8/layout/hList1"/>
    <dgm:cxn modelId="{7A5F6F73-279C-496A-BF29-5773D3EB8914}" type="presParOf" srcId="{CB8E8C72-8DFC-CA4A-8B17-3E122CE259F8}" destId="{91C47A94-64BE-6644-8B2D-4FE873905174}" srcOrd="4" destOrd="0" presId="urn:microsoft.com/office/officeart/2005/8/layout/hList1"/>
    <dgm:cxn modelId="{AF3522D3-34BC-4377-8AB5-88E680754874}" type="presParOf" srcId="{91C47A94-64BE-6644-8B2D-4FE873905174}" destId="{7783D475-4A91-5541-987C-EB1914ED9490}" srcOrd="0" destOrd="0" presId="urn:microsoft.com/office/officeart/2005/8/layout/hList1"/>
    <dgm:cxn modelId="{F0CDB32F-6E46-45CA-A2BE-2146D6D8F43A}" type="presParOf" srcId="{91C47A94-64BE-6644-8B2D-4FE873905174}" destId="{B4013F42-D161-0E45-890C-54B80907D042}" srcOrd="1" destOrd="0" presId="urn:microsoft.com/office/officeart/2005/8/layout/hList1"/>
    <dgm:cxn modelId="{644996FF-88F5-4A3E-B908-7C2728D503FF}" type="presParOf" srcId="{CB8E8C72-8DFC-CA4A-8B17-3E122CE259F8}" destId="{639AAC34-3B79-C142-83FF-F87972903B76}" srcOrd="5" destOrd="0" presId="urn:microsoft.com/office/officeart/2005/8/layout/hList1"/>
    <dgm:cxn modelId="{23142CB7-5AD7-46F9-8C2B-1DC389913662}" type="presParOf" srcId="{CB8E8C72-8DFC-CA4A-8B17-3E122CE259F8}" destId="{2E885D49-AB7C-F844-8971-6F6D84ACAD3F}" srcOrd="6" destOrd="0" presId="urn:microsoft.com/office/officeart/2005/8/layout/hList1"/>
    <dgm:cxn modelId="{F3C11525-9EEA-4882-B8EC-4656EA9CBF75}" type="presParOf" srcId="{2E885D49-AB7C-F844-8971-6F6D84ACAD3F}" destId="{890BB5D5-919B-EF4B-AE16-FC6341614884}" srcOrd="0" destOrd="0" presId="urn:microsoft.com/office/officeart/2005/8/layout/hList1"/>
    <dgm:cxn modelId="{67F271AF-18E8-43AF-A2CD-4667943F0316}" type="presParOf" srcId="{2E885D49-AB7C-F844-8971-6F6D84ACAD3F}" destId="{81FFC7CB-56CE-8144-AC6D-D9A78DA127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A822C-8E12-4B3C-958B-91FE3315E139}"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n-US"/>
        </a:p>
      </dgm:t>
    </dgm:pt>
    <dgm:pt modelId="{DB7F7F1F-8284-41C3-8F6E-D90897A728FC}">
      <dgm:prSet phldrT="[Text]" custT="1"/>
      <dgm:spPr/>
      <dgm:t>
        <a:bodyPr/>
        <a:lstStyle/>
        <a:p>
          <a:r>
            <a:rPr lang="en-US" sz="1600" b="1" dirty="0"/>
            <a:t>Spring  2018 </a:t>
          </a:r>
        </a:p>
      </dgm:t>
    </dgm:pt>
    <dgm:pt modelId="{7100472E-1CD5-4C0D-B6CA-D56664146E9F}" type="parTrans" cxnId="{FAB8A92B-BD94-4211-B8A4-F741FCE79BF8}">
      <dgm:prSet/>
      <dgm:spPr/>
      <dgm:t>
        <a:bodyPr/>
        <a:lstStyle/>
        <a:p>
          <a:endParaRPr lang="en-US" sz="1600"/>
        </a:p>
      </dgm:t>
    </dgm:pt>
    <dgm:pt modelId="{89767541-973F-4AA6-A1FF-38CDC8AF67A1}" type="sibTrans" cxnId="{FAB8A92B-BD94-4211-B8A4-F741FCE79BF8}">
      <dgm:prSet custT="1"/>
      <dgm:spPr/>
      <dgm:t>
        <a:bodyPr/>
        <a:lstStyle/>
        <a:p>
          <a:endParaRPr lang="en-US" sz="1600"/>
        </a:p>
      </dgm:t>
    </dgm:pt>
    <dgm:pt modelId="{9B8C9FFD-EC34-4C46-B7ED-40C626AA8586}">
      <dgm:prSet phldrT="[Text]" custT="1"/>
      <dgm:spPr/>
      <dgm:t>
        <a:bodyPr/>
        <a:lstStyle/>
        <a:p>
          <a:pPr algn="l"/>
          <a:r>
            <a:rPr lang="en-US" sz="1600" b="1" dirty="0"/>
            <a:t>States establish business rules to ensure attendance data is accurate, consistent and reliable </a:t>
          </a:r>
        </a:p>
      </dgm:t>
    </dgm:pt>
    <dgm:pt modelId="{E5A98694-83BD-4AA2-832C-F155F284E9D9}" type="parTrans" cxnId="{16E12160-5A52-4A8D-ACA0-E28727EAB4EB}">
      <dgm:prSet/>
      <dgm:spPr/>
      <dgm:t>
        <a:bodyPr/>
        <a:lstStyle/>
        <a:p>
          <a:endParaRPr lang="en-US" sz="1600"/>
        </a:p>
      </dgm:t>
    </dgm:pt>
    <dgm:pt modelId="{5A64E981-B4E2-4306-84E4-3F95BF1E35FF}" type="sibTrans" cxnId="{16E12160-5A52-4A8D-ACA0-E28727EAB4EB}">
      <dgm:prSet/>
      <dgm:spPr/>
      <dgm:t>
        <a:bodyPr/>
        <a:lstStyle/>
        <a:p>
          <a:endParaRPr lang="en-US" sz="1600"/>
        </a:p>
      </dgm:t>
    </dgm:pt>
    <dgm:pt modelId="{8FBF6D3E-C229-4E46-B4C4-525034E0EB65}">
      <dgm:prSet phldrT="[Text]" custT="1"/>
      <dgm:spPr/>
      <dgm:t>
        <a:bodyPr/>
        <a:lstStyle/>
        <a:p>
          <a:r>
            <a:rPr lang="en-US" sz="1600" b="1" dirty="0"/>
            <a:t>Summer 2018 – Fall 2018</a:t>
          </a:r>
        </a:p>
      </dgm:t>
    </dgm:pt>
    <dgm:pt modelId="{0D9919E3-F185-4AC9-90BF-F825D141D547}" type="parTrans" cxnId="{9B728FBF-5B94-4581-96AE-9DF3345FD392}">
      <dgm:prSet/>
      <dgm:spPr/>
      <dgm:t>
        <a:bodyPr/>
        <a:lstStyle/>
        <a:p>
          <a:endParaRPr lang="en-US" sz="1600"/>
        </a:p>
      </dgm:t>
    </dgm:pt>
    <dgm:pt modelId="{5E1F0BD5-88D6-4CCA-AB11-628C63244874}" type="sibTrans" cxnId="{9B728FBF-5B94-4581-96AE-9DF3345FD392}">
      <dgm:prSet custT="1"/>
      <dgm:spPr/>
      <dgm:t>
        <a:bodyPr/>
        <a:lstStyle/>
        <a:p>
          <a:endParaRPr lang="en-US" sz="1600"/>
        </a:p>
      </dgm:t>
    </dgm:pt>
    <dgm:pt modelId="{FBFB497E-F206-4A69-8919-DFBD264173C3}">
      <dgm:prSet phldrT="[Text]" custT="1"/>
      <dgm:spPr/>
      <dgm:t>
        <a:bodyPr/>
        <a:lstStyle/>
        <a:p>
          <a:pPr algn="l"/>
          <a:r>
            <a:rPr lang="en-US" sz="1600" b="1" dirty="0"/>
            <a:t>States establish rating systems and targets for school accountability.</a:t>
          </a:r>
        </a:p>
      </dgm:t>
    </dgm:pt>
    <dgm:pt modelId="{A0FCC00C-7228-472B-945C-6BF65CF4BC9D}" type="parTrans" cxnId="{69B08B0A-8E90-447E-A764-B83B91092F40}">
      <dgm:prSet/>
      <dgm:spPr/>
      <dgm:t>
        <a:bodyPr/>
        <a:lstStyle/>
        <a:p>
          <a:endParaRPr lang="en-US" sz="1600"/>
        </a:p>
      </dgm:t>
    </dgm:pt>
    <dgm:pt modelId="{18DEA9DC-E7EA-4C91-80B2-7535F7CDE9C6}" type="sibTrans" cxnId="{69B08B0A-8E90-447E-A764-B83B91092F40}">
      <dgm:prSet/>
      <dgm:spPr/>
      <dgm:t>
        <a:bodyPr/>
        <a:lstStyle/>
        <a:p>
          <a:endParaRPr lang="en-US" sz="1600"/>
        </a:p>
      </dgm:t>
    </dgm:pt>
    <dgm:pt modelId="{50C17D6C-1893-43A8-874E-6D8B3E39D93C}">
      <dgm:prSet phldrT="[Text]" custT="1"/>
      <dgm:spPr/>
      <dgm:t>
        <a:bodyPr/>
        <a:lstStyle/>
        <a:p>
          <a:r>
            <a:rPr lang="en-US" sz="1600" b="1" dirty="0"/>
            <a:t>Winter 2019</a:t>
          </a:r>
        </a:p>
      </dgm:t>
    </dgm:pt>
    <dgm:pt modelId="{CFA4C22F-857F-4C47-89BD-3CE9523119FF}" type="parTrans" cxnId="{C6247DF5-485F-4E68-ACE9-F3DCBCDB2A90}">
      <dgm:prSet/>
      <dgm:spPr/>
      <dgm:t>
        <a:bodyPr/>
        <a:lstStyle/>
        <a:p>
          <a:endParaRPr lang="en-US" sz="1600"/>
        </a:p>
      </dgm:t>
    </dgm:pt>
    <dgm:pt modelId="{1D3FD0C2-B756-4771-845F-2B8463D1D0D7}" type="sibTrans" cxnId="{C6247DF5-485F-4E68-ACE9-F3DCBCDB2A90}">
      <dgm:prSet custT="1"/>
      <dgm:spPr/>
      <dgm:t>
        <a:bodyPr/>
        <a:lstStyle/>
        <a:p>
          <a:endParaRPr lang="en-US" sz="1600"/>
        </a:p>
      </dgm:t>
    </dgm:pt>
    <dgm:pt modelId="{C33AED17-1DB1-4EBF-832B-834B06D9B8AA}">
      <dgm:prSet phldrT="[Text]" custT="1"/>
      <dgm:spPr/>
      <dgm:t>
        <a:bodyPr/>
        <a:lstStyle/>
        <a:p>
          <a:r>
            <a:rPr lang="en-US" sz="1600" b="1" dirty="0"/>
            <a:t>Spring 2019</a:t>
          </a:r>
        </a:p>
      </dgm:t>
    </dgm:pt>
    <dgm:pt modelId="{5ADB7AEE-1191-47D1-AF1C-4C671CD5FF44}" type="parTrans" cxnId="{A3F710AA-3452-45F7-A430-F4529CFCBD39}">
      <dgm:prSet/>
      <dgm:spPr/>
      <dgm:t>
        <a:bodyPr/>
        <a:lstStyle/>
        <a:p>
          <a:endParaRPr lang="en-US" sz="1600"/>
        </a:p>
      </dgm:t>
    </dgm:pt>
    <dgm:pt modelId="{613A4DBE-30D3-453F-8405-5BF693790B89}" type="sibTrans" cxnId="{A3F710AA-3452-45F7-A430-F4529CFCBD39}">
      <dgm:prSet/>
      <dgm:spPr/>
      <dgm:t>
        <a:bodyPr/>
        <a:lstStyle/>
        <a:p>
          <a:endParaRPr lang="en-US" sz="1600"/>
        </a:p>
      </dgm:t>
    </dgm:pt>
    <dgm:pt modelId="{6A8F0B53-80DF-4D2C-A936-B393DCE1CCBC}">
      <dgm:prSet custT="1"/>
      <dgm:spPr/>
      <dgm:t>
        <a:bodyPr/>
        <a:lstStyle/>
        <a:p>
          <a:pPr algn="l"/>
          <a:r>
            <a:rPr lang="en-US" sz="1600" b="1" dirty="0"/>
            <a:t>The bottom 5% of low performing schools will be identified and will be required to conduct a needs assessment</a:t>
          </a:r>
        </a:p>
      </dgm:t>
    </dgm:pt>
    <dgm:pt modelId="{ECE25A71-48C2-48BA-A74D-74FFF3532D45}" type="parTrans" cxnId="{B2726AB8-1151-41FA-A22D-B84A45C4A9D9}">
      <dgm:prSet/>
      <dgm:spPr/>
      <dgm:t>
        <a:bodyPr/>
        <a:lstStyle/>
        <a:p>
          <a:endParaRPr lang="en-US" sz="1600"/>
        </a:p>
      </dgm:t>
    </dgm:pt>
    <dgm:pt modelId="{ACB86B5B-D910-4D44-A637-45557254A9EC}" type="sibTrans" cxnId="{B2726AB8-1151-41FA-A22D-B84A45C4A9D9}">
      <dgm:prSet/>
      <dgm:spPr/>
      <dgm:t>
        <a:bodyPr/>
        <a:lstStyle/>
        <a:p>
          <a:endParaRPr lang="en-US" sz="1600"/>
        </a:p>
      </dgm:t>
    </dgm:pt>
    <dgm:pt modelId="{CD705978-44A8-4A34-A227-A1C787B4064A}">
      <dgm:prSet custT="1"/>
      <dgm:spPr/>
      <dgm:t>
        <a:bodyPr/>
        <a:lstStyle/>
        <a:p>
          <a:pPr algn="l"/>
          <a:r>
            <a:rPr lang="en-US" sz="1600" b="1" dirty="0"/>
            <a:t>Schools build chronic absence into school improvement plans</a:t>
          </a:r>
        </a:p>
      </dgm:t>
    </dgm:pt>
    <dgm:pt modelId="{EAA423CB-DFAA-40D7-8E38-6DA6F7777BE1}" type="parTrans" cxnId="{B1A08851-83CC-453F-90DC-F194DAF42412}">
      <dgm:prSet/>
      <dgm:spPr/>
      <dgm:t>
        <a:bodyPr/>
        <a:lstStyle/>
        <a:p>
          <a:endParaRPr lang="en-US" sz="1600"/>
        </a:p>
      </dgm:t>
    </dgm:pt>
    <dgm:pt modelId="{174F5FE2-763B-4A67-9A54-86E95F71A5D2}" type="sibTrans" cxnId="{B1A08851-83CC-453F-90DC-F194DAF42412}">
      <dgm:prSet/>
      <dgm:spPr/>
      <dgm:t>
        <a:bodyPr/>
        <a:lstStyle/>
        <a:p>
          <a:endParaRPr lang="en-US" sz="1600"/>
        </a:p>
      </dgm:t>
    </dgm:pt>
    <dgm:pt modelId="{2E1D93AA-52A9-4A8D-B0E4-BBA64E57F919}">
      <dgm:prSet phldrT="[Text]" custT="1"/>
      <dgm:spPr/>
      <dgm:t>
        <a:bodyPr/>
        <a:lstStyle/>
        <a:p>
          <a:pPr algn="l"/>
          <a:r>
            <a:rPr lang="en-US" sz="1600" b="1" dirty="0"/>
            <a:t>States develop their school report cards</a:t>
          </a:r>
        </a:p>
      </dgm:t>
    </dgm:pt>
    <dgm:pt modelId="{E2B3ACA8-A14D-4EDC-A159-81A174FDDF17}" type="parTrans" cxnId="{C4A9BD41-7E00-4B7B-AC23-3D4FE4641A77}">
      <dgm:prSet/>
      <dgm:spPr/>
      <dgm:t>
        <a:bodyPr/>
        <a:lstStyle/>
        <a:p>
          <a:endParaRPr lang="en-US"/>
        </a:p>
      </dgm:t>
    </dgm:pt>
    <dgm:pt modelId="{ED5D5BF4-A3CC-4100-97BB-DAA14083CAF6}" type="sibTrans" cxnId="{C4A9BD41-7E00-4B7B-AC23-3D4FE4641A77}">
      <dgm:prSet/>
      <dgm:spPr/>
      <dgm:t>
        <a:bodyPr/>
        <a:lstStyle/>
        <a:p>
          <a:endParaRPr lang="en-US"/>
        </a:p>
      </dgm:t>
    </dgm:pt>
    <dgm:pt modelId="{67FB27C0-3737-4E21-9712-624E8DA30145}">
      <dgm:prSet phldrT="[Text]" custT="1"/>
      <dgm:spPr/>
      <dgm:t>
        <a:bodyPr/>
        <a:lstStyle/>
        <a:p>
          <a:pPr algn="l"/>
          <a:r>
            <a:rPr lang="en-US" sz="1600" b="1" dirty="0"/>
            <a:t>LEAs create ESSA plans</a:t>
          </a:r>
        </a:p>
      </dgm:t>
    </dgm:pt>
    <dgm:pt modelId="{0FDD9DDC-DE1D-47C5-BB4B-03AF76C76C13}" type="parTrans" cxnId="{45BF0217-5364-4918-8CE5-4166C9305A67}">
      <dgm:prSet/>
      <dgm:spPr/>
      <dgm:t>
        <a:bodyPr/>
        <a:lstStyle/>
        <a:p>
          <a:endParaRPr lang="en-US"/>
        </a:p>
      </dgm:t>
    </dgm:pt>
    <dgm:pt modelId="{8E764EE5-3ACD-4D43-9EFB-462B1D17BF9B}" type="sibTrans" cxnId="{45BF0217-5364-4918-8CE5-4166C9305A67}">
      <dgm:prSet/>
      <dgm:spPr/>
      <dgm:t>
        <a:bodyPr/>
        <a:lstStyle/>
        <a:p>
          <a:endParaRPr lang="en-US"/>
        </a:p>
      </dgm:t>
    </dgm:pt>
    <dgm:pt modelId="{89E69061-D6D8-42B9-8E0B-62C60179CEA0}" type="pres">
      <dgm:prSet presAssocID="{B56A822C-8E12-4B3C-958B-91FE3315E139}" presName="outerComposite" presStyleCnt="0">
        <dgm:presLayoutVars>
          <dgm:chMax val="5"/>
          <dgm:dir/>
          <dgm:resizeHandles val="exact"/>
        </dgm:presLayoutVars>
      </dgm:prSet>
      <dgm:spPr/>
    </dgm:pt>
    <dgm:pt modelId="{C1968CF1-DE32-49D7-9CD8-06FBF0672D4E}" type="pres">
      <dgm:prSet presAssocID="{B56A822C-8E12-4B3C-958B-91FE3315E139}" presName="dummyMaxCanvas" presStyleCnt="0">
        <dgm:presLayoutVars/>
      </dgm:prSet>
      <dgm:spPr/>
    </dgm:pt>
    <dgm:pt modelId="{03141B6F-475D-4E9F-8246-6FA28EC6AB08}" type="pres">
      <dgm:prSet presAssocID="{B56A822C-8E12-4B3C-958B-91FE3315E139}" presName="FourNodes_1" presStyleLbl="node1" presStyleIdx="0" presStyleCnt="4">
        <dgm:presLayoutVars>
          <dgm:bulletEnabled val="1"/>
        </dgm:presLayoutVars>
      </dgm:prSet>
      <dgm:spPr/>
    </dgm:pt>
    <dgm:pt modelId="{28B7F51F-3BE4-418B-BDC7-8A215310D2C0}" type="pres">
      <dgm:prSet presAssocID="{B56A822C-8E12-4B3C-958B-91FE3315E139}" presName="FourNodes_2" presStyleLbl="node1" presStyleIdx="1" presStyleCnt="4" custScaleY="127849">
        <dgm:presLayoutVars>
          <dgm:bulletEnabled val="1"/>
        </dgm:presLayoutVars>
      </dgm:prSet>
      <dgm:spPr/>
    </dgm:pt>
    <dgm:pt modelId="{C69DB53F-703E-4DCB-A906-325AC9300E95}" type="pres">
      <dgm:prSet presAssocID="{B56A822C-8E12-4B3C-958B-91FE3315E139}" presName="FourNodes_3" presStyleLbl="node1" presStyleIdx="2" presStyleCnt="4" custScaleY="106393">
        <dgm:presLayoutVars>
          <dgm:bulletEnabled val="1"/>
        </dgm:presLayoutVars>
      </dgm:prSet>
      <dgm:spPr/>
    </dgm:pt>
    <dgm:pt modelId="{3D112807-7244-4488-8AE8-DD84291F0B29}" type="pres">
      <dgm:prSet presAssocID="{B56A822C-8E12-4B3C-958B-91FE3315E139}" presName="FourNodes_4" presStyleLbl="node1" presStyleIdx="3" presStyleCnt="4" custScaleY="116051">
        <dgm:presLayoutVars>
          <dgm:bulletEnabled val="1"/>
        </dgm:presLayoutVars>
      </dgm:prSet>
      <dgm:spPr/>
    </dgm:pt>
    <dgm:pt modelId="{A952B81B-C24E-40E2-9762-1113A829E29A}" type="pres">
      <dgm:prSet presAssocID="{B56A822C-8E12-4B3C-958B-91FE3315E139}" presName="FourConn_1-2" presStyleLbl="fgAccFollowNode1" presStyleIdx="0" presStyleCnt="3">
        <dgm:presLayoutVars>
          <dgm:bulletEnabled val="1"/>
        </dgm:presLayoutVars>
      </dgm:prSet>
      <dgm:spPr/>
    </dgm:pt>
    <dgm:pt modelId="{F9066EC5-2A5B-4BC7-89E3-ECD593B7189C}" type="pres">
      <dgm:prSet presAssocID="{B56A822C-8E12-4B3C-958B-91FE3315E139}" presName="FourConn_2-3" presStyleLbl="fgAccFollowNode1" presStyleIdx="1" presStyleCnt="3">
        <dgm:presLayoutVars>
          <dgm:bulletEnabled val="1"/>
        </dgm:presLayoutVars>
      </dgm:prSet>
      <dgm:spPr/>
    </dgm:pt>
    <dgm:pt modelId="{27550CFA-9D7E-47B7-AC2D-C0311A0C7C78}" type="pres">
      <dgm:prSet presAssocID="{B56A822C-8E12-4B3C-958B-91FE3315E139}" presName="FourConn_3-4" presStyleLbl="fgAccFollowNode1" presStyleIdx="2" presStyleCnt="3">
        <dgm:presLayoutVars>
          <dgm:bulletEnabled val="1"/>
        </dgm:presLayoutVars>
      </dgm:prSet>
      <dgm:spPr/>
    </dgm:pt>
    <dgm:pt modelId="{17D19919-7324-4F21-BE8B-A2F188B393F7}" type="pres">
      <dgm:prSet presAssocID="{B56A822C-8E12-4B3C-958B-91FE3315E139}" presName="FourNodes_1_text" presStyleLbl="node1" presStyleIdx="3" presStyleCnt="4">
        <dgm:presLayoutVars>
          <dgm:bulletEnabled val="1"/>
        </dgm:presLayoutVars>
      </dgm:prSet>
      <dgm:spPr/>
    </dgm:pt>
    <dgm:pt modelId="{D6E6FCBC-CEC0-4662-920A-9AB01712708B}" type="pres">
      <dgm:prSet presAssocID="{B56A822C-8E12-4B3C-958B-91FE3315E139}" presName="FourNodes_2_text" presStyleLbl="node1" presStyleIdx="3" presStyleCnt="4">
        <dgm:presLayoutVars>
          <dgm:bulletEnabled val="1"/>
        </dgm:presLayoutVars>
      </dgm:prSet>
      <dgm:spPr/>
    </dgm:pt>
    <dgm:pt modelId="{B5EF73CF-D436-4DFD-BAE1-E294BA46E601}" type="pres">
      <dgm:prSet presAssocID="{B56A822C-8E12-4B3C-958B-91FE3315E139}" presName="FourNodes_3_text" presStyleLbl="node1" presStyleIdx="3" presStyleCnt="4">
        <dgm:presLayoutVars>
          <dgm:bulletEnabled val="1"/>
        </dgm:presLayoutVars>
      </dgm:prSet>
      <dgm:spPr/>
    </dgm:pt>
    <dgm:pt modelId="{5B6755D8-8ADC-466D-A3F3-FD7252CFB92E}" type="pres">
      <dgm:prSet presAssocID="{B56A822C-8E12-4B3C-958B-91FE3315E139}" presName="FourNodes_4_text" presStyleLbl="node1" presStyleIdx="3" presStyleCnt="4">
        <dgm:presLayoutVars>
          <dgm:bulletEnabled val="1"/>
        </dgm:presLayoutVars>
      </dgm:prSet>
      <dgm:spPr/>
    </dgm:pt>
  </dgm:ptLst>
  <dgm:cxnLst>
    <dgm:cxn modelId="{69B08B0A-8E90-447E-A764-B83B91092F40}" srcId="{8FBF6D3E-C229-4E46-B4C4-525034E0EB65}" destId="{FBFB497E-F206-4A69-8919-DFBD264173C3}" srcOrd="0" destOrd="0" parTransId="{A0FCC00C-7228-472B-945C-6BF65CF4BC9D}" sibTransId="{18DEA9DC-E7EA-4C91-80B2-7535F7CDE9C6}"/>
    <dgm:cxn modelId="{45BF0217-5364-4918-8CE5-4166C9305A67}" srcId="{8FBF6D3E-C229-4E46-B4C4-525034E0EB65}" destId="{67FB27C0-3737-4E21-9712-624E8DA30145}" srcOrd="2" destOrd="0" parTransId="{0FDD9DDC-DE1D-47C5-BB4B-03AF76C76C13}" sibTransId="{8E764EE5-3ACD-4D43-9EFB-462B1D17BF9B}"/>
    <dgm:cxn modelId="{3DEE1D1C-CC19-4BA7-AD1F-6E2AC07D8885}" type="presOf" srcId="{C33AED17-1DB1-4EBF-832B-834B06D9B8AA}" destId="{3D112807-7244-4488-8AE8-DD84291F0B29}" srcOrd="0" destOrd="0" presId="urn:microsoft.com/office/officeart/2005/8/layout/vProcess5"/>
    <dgm:cxn modelId="{7E9E7625-D256-4E4A-BF12-98072F487292}" type="presOf" srcId="{50C17D6C-1893-43A8-874E-6D8B3E39D93C}" destId="{C69DB53F-703E-4DCB-A906-325AC9300E95}" srcOrd="0" destOrd="0" presId="urn:microsoft.com/office/officeart/2005/8/layout/vProcess5"/>
    <dgm:cxn modelId="{653AFB25-F101-4151-8CCC-8168D73855AB}" type="presOf" srcId="{8FBF6D3E-C229-4E46-B4C4-525034E0EB65}" destId="{28B7F51F-3BE4-418B-BDC7-8A215310D2C0}" srcOrd="0" destOrd="0" presId="urn:microsoft.com/office/officeart/2005/8/layout/vProcess5"/>
    <dgm:cxn modelId="{061A6826-0B0B-4929-92A7-B716B5937548}" type="presOf" srcId="{6A8F0B53-80DF-4D2C-A936-B393DCE1CCBC}" destId="{C69DB53F-703E-4DCB-A906-325AC9300E95}" srcOrd="0" destOrd="1" presId="urn:microsoft.com/office/officeart/2005/8/layout/vProcess5"/>
    <dgm:cxn modelId="{FAB8A92B-BD94-4211-B8A4-F741FCE79BF8}" srcId="{B56A822C-8E12-4B3C-958B-91FE3315E139}" destId="{DB7F7F1F-8284-41C3-8F6E-D90897A728FC}" srcOrd="0" destOrd="0" parTransId="{7100472E-1CD5-4C0D-B6CA-D56664146E9F}" sibTransId="{89767541-973F-4AA6-A1FF-38CDC8AF67A1}"/>
    <dgm:cxn modelId="{C4A9BD41-7E00-4B7B-AC23-3D4FE4641A77}" srcId="{8FBF6D3E-C229-4E46-B4C4-525034E0EB65}" destId="{2E1D93AA-52A9-4A8D-B0E4-BBA64E57F919}" srcOrd="1" destOrd="0" parTransId="{E2B3ACA8-A14D-4EDC-A159-81A174FDDF17}" sibTransId="{ED5D5BF4-A3CC-4100-97BB-DAA14083CAF6}"/>
    <dgm:cxn modelId="{9658EE4D-7FAF-4ABC-9FF6-F7953F1021E7}" type="presOf" srcId="{B56A822C-8E12-4B3C-958B-91FE3315E139}" destId="{89E69061-D6D8-42B9-8E0B-62C60179CEA0}" srcOrd="0" destOrd="0" presId="urn:microsoft.com/office/officeart/2005/8/layout/vProcess5"/>
    <dgm:cxn modelId="{B1A08851-83CC-453F-90DC-F194DAF42412}" srcId="{C33AED17-1DB1-4EBF-832B-834B06D9B8AA}" destId="{CD705978-44A8-4A34-A227-A1C787B4064A}" srcOrd="0" destOrd="0" parTransId="{EAA423CB-DFAA-40D7-8E38-6DA6F7777BE1}" sibTransId="{174F5FE2-763B-4A67-9A54-86E95F71A5D2}"/>
    <dgm:cxn modelId="{99A1E25D-7948-4B56-A770-3C933BAE9102}" type="presOf" srcId="{CD705978-44A8-4A34-A227-A1C787B4064A}" destId="{5B6755D8-8ADC-466D-A3F3-FD7252CFB92E}" srcOrd="1" destOrd="1" presId="urn:microsoft.com/office/officeart/2005/8/layout/vProcess5"/>
    <dgm:cxn modelId="{16E12160-5A52-4A8D-ACA0-E28727EAB4EB}" srcId="{DB7F7F1F-8284-41C3-8F6E-D90897A728FC}" destId="{9B8C9FFD-EC34-4C46-B7ED-40C626AA8586}" srcOrd="0" destOrd="0" parTransId="{E5A98694-83BD-4AA2-832C-F155F284E9D9}" sibTransId="{5A64E981-B4E2-4306-84E4-3F95BF1E35FF}"/>
    <dgm:cxn modelId="{9F071D62-B604-4966-9206-20B1FD941AB3}" type="presOf" srcId="{9B8C9FFD-EC34-4C46-B7ED-40C626AA8586}" destId="{03141B6F-475D-4E9F-8246-6FA28EC6AB08}" srcOrd="0" destOrd="1" presId="urn:microsoft.com/office/officeart/2005/8/layout/vProcess5"/>
    <dgm:cxn modelId="{F605588B-A16E-4149-93E7-C044F3838FBA}" type="presOf" srcId="{1D3FD0C2-B756-4771-845F-2B8463D1D0D7}" destId="{27550CFA-9D7E-47B7-AC2D-C0311A0C7C78}" srcOrd="0" destOrd="0" presId="urn:microsoft.com/office/officeart/2005/8/layout/vProcess5"/>
    <dgm:cxn modelId="{1367ED8F-8FD0-42D6-BA6D-BA95D823BA55}" type="presOf" srcId="{DB7F7F1F-8284-41C3-8F6E-D90897A728FC}" destId="{17D19919-7324-4F21-BE8B-A2F188B393F7}" srcOrd="1" destOrd="0" presId="urn:microsoft.com/office/officeart/2005/8/layout/vProcess5"/>
    <dgm:cxn modelId="{8A5F239D-7635-4A22-AACB-AD1441C22591}" type="presOf" srcId="{6A8F0B53-80DF-4D2C-A936-B393DCE1CCBC}" destId="{B5EF73CF-D436-4DFD-BAE1-E294BA46E601}" srcOrd="1" destOrd="1" presId="urn:microsoft.com/office/officeart/2005/8/layout/vProcess5"/>
    <dgm:cxn modelId="{4614F9A7-BB64-4024-A35C-6CF4E49A8478}" type="presOf" srcId="{89767541-973F-4AA6-A1FF-38CDC8AF67A1}" destId="{A952B81B-C24E-40E2-9762-1113A829E29A}" srcOrd="0" destOrd="0" presId="urn:microsoft.com/office/officeart/2005/8/layout/vProcess5"/>
    <dgm:cxn modelId="{2A83CEA9-56C0-4C75-BE43-43FE151C80EE}" type="presOf" srcId="{50C17D6C-1893-43A8-874E-6D8B3E39D93C}" destId="{B5EF73CF-D436-4DFD-BAE1-E294BA46E601}" srcOrd="1" destOrd="0" presId="urn:microsoft.com/office/officeart/2005/8/layout/vProcess5"/>
    <dgm:cxn modelId="{A3F710AA-3452-45F7-A430-F4529CFCBD39}" srcId="{B56A822C-8E12-4B3C-958B-91FE3315E139}" destId="{C33AED17-1DB1-4EBF-832B-834B06D9B8AA}" srcOrd="3" destOrd="0" parTransId="{5ADB7AEE-1191-47D1-AF1C-4C671CD5FF44}" sibTransId="{613A4DBE-30D3-453F-8405-5BF693790B89}"/>
    <dgm:cxn modelId="{7F2C63B8-6248-4218-830C-EB256B838766}" type="presOf" srcId="{9B8C9FFD-EC34-4C46-B7ED-40C626AA8586}" destId="{17D19919-7324-4F21-BE8B-A2F188B393F7}" srcOrd="1" destOrd="1" presId="urn:microsoft.com/office/officeart/2005/8/layout/vProcess5"/>
    <dgm:cxn modelId="{CB1565B8-A369-494A-BCCF-AF012A03C4B1}" type="presOf" srcId="{67FB27C0-3737-4E21-9712-624E8DA30145}" destId="{D6E6FCBC-CEC0-4662-920A-9AB01712708B}" srcOrd="1" destOrd="3" presId="urn:microsoft.com/office/officeart/2005/8/layout/vProcess5"/>
    <dgm:cxn modelId="{B2726AB8-1151-41FA-A22D-B84A45C4A9D9}" srcId="{50C17D6C-1893-43A8-874E-6D8B3E39D93C}" destId="{6A8F0B53-80DF-4D2C-A936-B393DCE1CCBC}" srcOrd="0" destOrd="0" parTransId="{ECE25A71-48C2-48BA-A74D-74FFF3532D45}" sibTransId="{ACB86B5B-D910-4D44-A637-45557254A9EC}"/>
    <dgm:cxn modelId="{9B728FBF-5B94-4581-96AE-9DF3345FD392}" srcId="{B56A822C-8E12-4B3C-958B-91FE3315E139}" destId="{8FBF6D3E-C229-4E46-B4C4-525034E0EB65}" srcOrd="1" destOrd="0" parTransId="{0D9919E3-F185-4AC9-90BF-F825D141D547}" sibTransId="{5E1F0BD5-88D6-4CCA-AB11-628C63244874}"/>
    <dgm:cxn modelId="{6129C9C8-9049-496C-B510-0220B19626A2}" type="presOf" srcId="{5E1F0BD5-88D6-4CCA-AB11-628C63244874}" destId="{F9066EC5-2A5B-4BC7-89E3-ECD593B7189C}" srcOrd="0" destOrd="0" presId="urn:microsoft.com/office/officeart/2005/8/layout/vProcess5"/>
    <dgm:cxn modelId="{FFC3A0D1-1B27-4EED-AD96-822A8D28CA80}" type="presOf" srcId="{FBFB497E-F206-4A69-8919-DFBD264173C3}" destId="{D6E6FCBC-CEC0-4662-920A-9AB01712708B}" srcOrd="1" destOrd="1" presId="urn:microsoft.com/office/officeart/2005/8/layout/vProcess5"/>
    <dgm:cxn modelId="{D63EC8D5-D9C6-47C2-A791-1260566A5C6A}" type="presOf" srcId="{2E1D93AA-52A9-4A8D-B0E4-BBA64E57F919}" destId="{D6E6FCBC-CEC0-4662-920A-9AB01712708B}" srcOrd="1" destOrd="2" presId="urn:microsoft.com/office/officeart/2005/8/layout/vProcess5"/>
    <dgm:cxn modelId="{71AD23DA-C34E-4036-890C-7326539DDB5D}" type="presOf" srcId="{2E1D93AA-52A9-4A8D-B0E4-BBA64E57F919}" destId="{28B7F51F-3BE4-418B-BDC7-8A215310D2C0}" srcOrd="0" destOrd="2" presId="urn:microsoft.com/office/officeart/2005/8/layout/vProcess5"/>
    <dgm:cxn modelId="{D0D71EDE-E070-4FFF-B0EE-3B0BE5846423}" type="presOf" srcId="{8FBF6D3E-C229-4E46-B4C4-525034E0EB65}" destId="{D6E6FCBC-CEC0-4662-920A-9AB01712708B}" srcOrd="1" destOrd="0" presId="urn:microsoft.com/office/officeart/2005/8/layout/vProcess5"/>
    <dgm:cxn modelId="{6885A8E9-5683-4E93-90BA-8AB265ECFCA5}" type="presOf" srcId="{CD705978-44A8-4A34-A227-A1C787B4064A}" destId="{3D112807-7244-4488-8AE8-DD84291F0B29}" srcOrd="0" destOrd="1" presId="urn:microsoft.com/office/officeart/2005/8/layout/vProcess5"/>
    <dgm:cxn modelId="{B1FAD9E9-16DE-4676-B7A7-E70B6DF27AB2}" type="presOf" srcId="{C33AED17-1DB1-4EBF-832B-834B06D9B8AA}" destId="{5B6755D8-8ADC-466D-A3F3-FD7252CFB92E}" srcOrd="1" destOrd="0" presId="urn:microsoft.com/office/officeart/2005/8/layout/vProcess5"/>
    <dgm:cxn modelId="{83EF8FEC-22AE-4A16-8908-5A3F56F2B442}" type="presOf" srcId="{DB7F7F1F-8284-41C3-8F6E-D90897A728FC}" destId="{03141B6F-475D-4E9F-8246-6FA28EC6AB08}" srcOrd="0" destOrd="0" presId="urn:microsoft.com/office/officeart/2005/8/layout/vProcess5"/>
    <dgm:cxn modelId="{C6247DF5-485F-4E68-ACE9-F3DCBCDB2A90}" srcId="{B56A822C-8E12-4B3C-958B-91FE3315E139}" destId="{50C17D6C-1893-43A8-874E-6D8B3E39D93C}" srcOrd="2" destOrd="0" parTransId="{CFA4C22F-857F-4C47-89BD-3CE9523119FF}" sibTransId="{1D3FD0C2-B756-4771-845F-2B8463D1D0D7}"/>
    <dgm:cxn modelId="{D88C8CF5-C55D-4EE1-B802-77AC83AD3D3F}" type="presOf" srcId="{67FB27C0-3737-4E21-9712-624E8DA30145}" destId="{28B7F51F-3BE4-418B-BDC7-8A215310D2C0}" srcOrd="0" destOrd="3" presId="urn:microsoft.com/office/officeart/2005/8/layout/vProcess5"/>
    <dgm:cxn modelId="{549BD2F9-D289-4350-B02C-0A7D66A42054}" type="presOf" srcId="{FBFB497E-F206-4A69-8919-DFBD264173C3}" destId="{28B7F51F-3BE4-418B-BDC7-8A215310D2C0}" srcOrd="0" destOrd="1" presId="urn:microsoft.com/office/officeart/2005/8/layout/vProcess5"/>
    <dgm:cxn modelId="{A35FA974-FD0F-40DA-AB79-39244D172025}" type="presParOf" srcId="{89E69061-D6D8-42B9-8E0B-62C60179CEA0}" destId="{C1968CF1-DE32-49D7-9CD8-06FBF0672D4E}" srcOrd="0" destOrd="0" presId="urn:microsoft.com/office/officeart/2005/8/layout/vProcess5"/>
    <dgm:cxn modelId="{FD8E6B47-1E02-4D04-A7B7-49C2A416CFC8}" type="presParOf" srcId="{89E69061-D6D8-42B9-8E0B-62C60179CEA0}" destId="{03141B6F-475D-4E9F-8246-6FA28EC6AB08}" srcOrd="1" destOrd="0" presId="urn:microsoft.com/office/officeart/2005/8/layout/vProcess5"/>
    <dgm:cxn modelId="{2CEBB3D5-6DA6-4A96-AF33-7955C9E5287C}" type="presParOf" srcId="{89E69061-D6D8-42B9-8E0B-62C60179CEA0}" destId="{28B7F51F-3BE4-418B-BDC7-8A215310D2C0}" srcOrd="2" destOrd="0" presId="urn:microsoft.com/office/officeart/2005/8/layout/vProcess5"/>
    <dgm:cxn modelId="{68CD3EC2-20D3-4E99-BA37-B20EF99DC714}" type="presParOf" srcId="{89E69061-D6D8-42B9-8E0B-62C60179CEA0}" destId="{C69DB53F-703E-4DCB-A906-325AC9300E95}" srcOrd="3" destOrd="0" presId="urn:microsoft.com/office/officeart/2005/8/layout/vProcess5"/>
    <dgm:cxn modelId="{39561970-D0B9-4FC2-A3FE-3041CF7F911C}" type="presParOf" srcId="{89E69061-D6D8-42B9-8E0B-62C60179CEA0}" destId="{3D112807-7244-4488-8AE8-DD84291F0B29}" srcOrd="4" destOrd="0" presId="urn:microsoft.com/office/officeart/2005/8/layout/vProcess5"/>
    <dgm:cxn modelId="{EA525A95-5ECA-4CC4-9818-607001D949FC}" type="presParOf" srcId="{89E69061-D6D8-42B9-8E0B-62C60179CEA0}" destId="{A952B81B-C24E-40E2-9762-1113A829E29A}" srcOrd="5" destOrd="0" presId="urn:microsoft.com/office/officeart/2005/8/layout/vProcess5"/>
    <dgm:cxn modelId="{E4AC04EE-F15A-4C32-B584-2F5CE9AE80C0}" type="presParOf" srcId="{89E69061-D6D8-42B9-8E0B-62C60179CEA0}" destId="{F9066EC5-2A5B-4BC7-89E3-ECD593B7189C}" srcOrd="6" destOrd="0" presId="urn:microsoft.com/office/officeart/2005/8/layout/vProcess5"/>
    <dgm:cxn modelId="{0A9B0407-6457-4871-8ED9-D3FAFD0BB1E7}" type="presParOf" srcId="{89E69061-D6D8-42B9-8E0B-62C60179CEA0}" destId="{27550CFA-9D7E-47B7-AC2D-C0311A0C7C78}" srcOrd="7" destOrd="0" presId="urn:microsoft.com/office/officeart/2005/8/layout/vProcess5"/>
    <dgm:cxn modelId="{AD863192-5EA3-475E-B29A-47BA997785E9}" type="presParOf" srcId="{89E69061-D6D8-42B9-8E0B-62C60179CEA0}" destId="{17D19919-7324-4F21-BE8B-A2F188B393F7}" srcOrd="8" destOrd="0" presId="urn:microsoft.com/office/officeart/2005/8/layout/vProcess5"/>
    <dgm:cxn modelId="{9769DDA9-38CB-4F16-833E-2E4F283C9C2D}" type="presParOf" srcId="{89E69061-D6D8-42B9-8E0B-62C60179CEA0}" destId="{D6E6FCBC-CEC0-4662-920A-9AB01712708B}" srcOrd="9" destOrd="0" presId="urn:microsoft.com/office/officeart/2005/8/layout/vProcess5"/>
    <dgm:cxn modelId="{8A26C10B-E7FB-41FA-A5D7-38F6A5A061C0}" type="presParOf" srcId="{89E69061-D6D8-42B9-8E0B-62C60179CEA0}" destId="{B5EF73CF-D436-4DFD-BAE1-E294BA46E601}" srcOrd="10" destOrd="0" presId="urn:microsoft.com/office/officeart/2005/8/layout/vProcess5"/>
    <dgm:cxn modelId="{EDEA1FB1-44D4-4E52-8C1F-E5DD466F8816}" type="presParOf" srcId="{89E69061-D6D8-42B9-8E0B-62C60179CEA0}" destId="{5B6755D8-8ADC-466D-A3F3-FD7252CFB92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3213" y="42268"/>
          <a:ext cx="1931981" cy="538497"/>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n>
                <a:noFill/>
              </a:ln>
              <a:latin typeface="Rockwell"/>
              <a:cs typeface="Rockwell"/>
            </a:rPr>
            <a:t>Barriers</a:t>
          </a:r>
        </a:p>
      </dsp:txBody>
      <dsp:txXfrm>
        <a:off x="3213" y="42268"/>
        <a:ext cx="1931981" cy="538497"/>
      </dsp:txXfrm>
    </dsp:sp>
    <dsp:sp modelId="{528CB535-E440-5B47-8D72-62C932DFCDED}">
      <dsp:nvSpPr>
        <dsp:cNvPr id="0" name=""/>
        <dsp:cNvSpPr/>
      </dsp:nvSpPr>
      <dsp:spPr>
        <a:xfrm>
          <a:off x="3213" y="580766"/>
          <a:ext cx="1931981" cy="3789708"/>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Illness, both chronic and acute</a:t>
          </a:r>
          <a:endParaRPr lang="en-US" sz="1500" b="0" kern="1200" dirty="0">
            <a:solidFill>
              <a:schemeClr val="accent1"/>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Lack of health, mental health, vision, or dental care</a:t>
          </a:r>
          <a:endParaRPr lang="en-US" sz="1500" b="0" kern="1200" dirty="0">
            <a:solidFill>
              <a:schemeClr val="accent1"/>
            </a:solidFill>
            <a:latin typeface="Gill Sans MT"/>
            <a:cs typeface="Gill Sans MT"/>
          </a:endParaRPr>
        </a:p>
        <a:p>
          <a:pPr marL="114300" lvl="1" indent="-114300" algn="l" defTabSz="666750">
            <a:lnSpc>
              <a:spcPct val="90000"/>
            </a:lnSpc>
            <a:spcBef>
              <a:spcPct val="0"/>
            </a:spcBef>
            <a:spcAft>
              <a:spcPct val="15000"/>
            </a:spcAft>
            <a:buChar char="•"/>
          </a:pPr>
          <a:r>
            <a:rPr lang="en-US" sz="1500" b="1" kern="1200" dirty="0">
              <a:solidFill>
                <a:srgbClr val="FF0000"/>
              </a:solidFill>
              <a:latin typeface="Gill Sans MT"/>
              <a:cs typeface="Gill Sans MT"/>
            </a:rPr>
            <a:t>Trauma</a:t>
          </a: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Unsafe path to/from school</a:t>
          </a: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Poor Transportation</a:t>
          </a: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Frequent moves or school changes</a:t>
          </a: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Involvement with child welfare or juvenile justice systems</a:t>
          </a:r>
        </a:p>
      </dsp:txBody>
      <dsp:txXfrm>
        <a:off x="3213" y="580766"/>
        <a:ext cx="1931981" cy="3789708"/>
      </dsp:txXfrm>
    </dsp:sp>
    <dsp:sp modelId="{A1335879-9AF5-9547-8444-225B9606D53B}">
      <dsp:nvSpPr>
        <dsp:cNvPr id="0" name=""/>
        <dsp:cNvSpPr/>
      </dsp:nvSpPr>
      <dsp:spPr>
        <a:xfrm>
          <a:off x="2184149" y="38025"/>
          <a:ext cx="1931981" cy="538497"/>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n>
                <a:noFill/>
              </a:ln>
              <a:latin typeface="Rockwell"/>
              <a:cs typeface="Rockwell"/>
            </a:rPr>
            <a:t>   Negative School Experiences</a:t>
          </a:r>
          <a:endParaRPr lang="en-US" sz="1500" kern="1200" dirty="0">
            <a:ln>
              <a:noFill/>
            </a:ln>
          </a:endParaRPr>
        </a:p>
      </dsp:txBody>
      <dsp:txXfrm>
        <a:off x="2184149" y="38025"/>
        <a:ext cx="1931981" cy="538497"/>
      </dsp:txXfrm>
    </dsp:sp>
    <dsp:sp modelId="{901A9F2C-19B2-BB47-A35E-72A33582A851}">
      <dsp:nvSpPr>
        <dsp:cNvPr id="0" name=""/>
        <dsp:cNvSpPr/>
      </dsp:nvSpPr>
      <dsp:spPr>
        <a:xfrm>
          <a:off x="2205672" y="580766"/>
          <a:ext cx="1931981" cy="3789708"/>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Struggling academically or socially</a:t>
          </a:r>
        </a:p>
        <a:p>
          <a:pPr marL="114300" lvl="1" indent="-114300" algn="l" defTabSz="666750">
            <a:lnSpc>
              <a:spcPct val="90000"/>
            </a:lnSpc>
            <a:spcBef>
              <a:spcPct val="0"/>
            </a:spcBef>
            <a:spcAft>
              <a:spcPct val="15000"/>
            </a:spcAft>
            <a:buChar char="•"/>
          </a:pPr>
          <a:r>
            <a:rPr lang="en-US" sz="1500" b="0" kern="1200">
              <a:solidFill>
                <a:srgbClr val="144056"/>
              </a:solidFill>
              <a:latin typeface="Gill Sans MT"/>
              <a:cs typeface="Gill Sans MT"/>
            </a:rPr>
            <a:t>Bullying</a:t>
          </a:r>
          <a:endParaRPr lang="en-US" sz="1500" b="0" kern="1200" dirty="0">
            <a:solidFill>
              <a:srgbClr val="144056"/>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baseline="0" dirty="0">
              <a:solidFill>
                <a:srgbClr val="144056"/>
              </a:solidFill>
              <a:latin typeface="Gill Sans MT"/>
              <a:cs typeface="Gill Sans MT"/>
            </a:rPr>
            <a:t>Suspensions and expulsions</a:t>
          </a:r>
          <a:endParaRPr lang="en-US" sz="1500" b="0" kern="1200" dirty="0">
            <a:solidFill>
              <a:srgbClr val="144056"/>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Negative attitudes of parents due to their own school experience</a:t>
          </a:r>
          <a:r>
            <a:rPr lang="en-US" sz="1500" b="0" kern="1200" baseline="0" dirty="0">
              <a:solidFill>
                <a:srgbClr val="144056"/>
              </a:solidFill>
              <a:latin typeface="Gill Sans MT"/>
              <a:cs typeface="Gill Sans MT"/>
            </a:rPr>
            <a:t> </a:t>
          </a:r>
          <a:endParaRPr lang="en-US" sz="1500" b="0" kern="1200" dirty="0">
            <a:solidFill>
              <a:srgbClr val="144056"/>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Undiagnosed disability</a:t>
          </a: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Lack of appropriate accommodations for disability</a:t>
          </a:r>
        </a:p>
        <a:p>
          <a:pPr marL="114300" lvl="1" indent="-114300" algn="l" defTabSz="666750">
            <a:lnSpc>
              <a:spcPct val="90000"/>
            </a:lnSpc>
            <a:spcBef>
              <a:spcPct val="0"/>
            </a:spcBef>
            <a:spcAft>
              <a:spcPct val="15000"/>
            </a:spcAft>
            <a:buChar char="•"/>
          </a:pPr>
          <a:endParaRPr lang="en-US" sz="1500" kern="1200" dirty="0">
            <a:solidFill>
              <a:srgbClr val="144056"/>
            </a:solidFill>
            <a:latin typeface="Gill Sans MT"/>
            <a:cs typeface="Gill Sans MT"/>
          </a:endParaRPr>
        </a:p>
      </dsp:txBody>
      <dsp:txXfrm>
        <a:off x="2205672" y="580766"/>
        <a:ext cx="1931981" cy="3789708"/>
      </dsp:txXfrm>
    </dsp:sp>
    <dsp:sp modelId="{7783D475-4A91-5541-987C-EB1914ED9490}">
      <dsp:nvSpPr>
        <dsp:cNvPr id="0" name=""/>
        <dsp:cNvSpPr/>
      </dsp:nvSpPr>
      <dsp:spPr>
        <a:xfrm>
          <a:off x="4408131" y="42268"/>
          <a:ext cx="1931981" cy="538497"/>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ckwell"/>
              <a:cs typeface="Rockwell"/>
            </a:rPr>
            <a:t>Lack of Engagement</a:t>
          </a:r>
          <a:endParaRPr lang="en-US" sz="1500" b="1" kern="1200" dirty="0">
            <a:ln>
              <a:noFill/>
            </a:ln>
            <a:latin typeface="Rockwell"/>
            <a:cs typeface="Rockwell"/>
          </a:endParaRPr>
        </a:p>
      </dsp:txBody>
      <dsp:txXfrm>
        <a:off x="4408131" y="42268"/>
        <a:ext cx="1931981" cy="538497"/>
      </dsp:txXfrm>
    </dsp:sp>
    <dsp:sp modelId="{B4013F42-D161-0E45-890C-54B80907D042}">
      <dsp:nvSpPr>
        <dsp:cNvPr id="0" name=""/>
        <dsp:cNvSpPr/>
      </dsp:nvSpPr>
      <dsp:spPr>
        <a:xfrm>
          <a:off x="4408131" y="580766"/>
          <a:ext cx="1931981" cy="3789708"/>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solidFill>
                <a:schemeClr val="accent1"/>
              </a:solidFill>
              <a:latin typeface="Gill Sans MT"/>
              <a:cs typeface="Gill Sans MT"/>
            </a:rPr>
            <a:t>Lack of culturally relevant, engaging  instruction</a:t>
          </a:r>
          <a:endParaRPr lang="en-US" sz="1500" b="0" kern="1200" dirty="0">
            <a:solidFill>
              <a:srgbClr val="144056"/>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a:solidFill>
                <a:schemeClr val="accent1"/>
              </a:solidFill>
              <a:latin typeface="Gill Sans MT"/>
              <a:cs typeface="Gill Sans MT"/>
            </a:rPr>
            <a:t>No meaningful relationships with adults in school</a:t>
          </a:r>
          <a:endParaRPr lang="en-US" sz="1500" b="0" kern="1200" dirty="0">
            <a:solidFill>
              <a:schemeClr val="accent1"/>
            </a:solidFill>
            <a:latin typeface="Gill Sans MT"/>
            <a:cs typeface="Gill Sans MT"/>
          </a:endParaRPr>
        </a:p>
        <a:p>
          <a:pPr marL="114300" lvl="1" indent="-114300" algn="l" defTabSz="666750">
            <a:lnSpc>
              <a:spcPct val="90000"/>
            </a:lnSpc>
            <a:spcBef>
              <a:spcPct val="0"/>
            </a:spcBef>
            <a:spcAft>
              <a:spcPct val="15000"/>
            </a:spcAft>
            <a:buChar char="•"/>
          </a:pPr>
          <a:r>
            <a:rPr lang="en-US" sz="1500" b="0" i="0" kern="1200" dirty="0">
              <a:solidFill>
                <a:schemeClr val="accent1"/>
              </a:solidFill>
              <a:latin typeface="Gill Sans MT"/>
              <a:cs typeface="Gill Sans MT"/>
            </a:rPr>
            <a:t>Stronger ties with peers out of school than in school</a:t>
          </a:r>
          <a:endParaRPr lang="en-US" sz="1500" b="0" kern="1200" dirty="0">
            <a:solidFill>
              <a:schemeClr val="accent1"/>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dirty="0">
              <a:solidFill>
                <a:srgbClr val="144056"/>
              </a:solidFill>
              <a:latin typeface="Gill Sans MT"/>
              <a:cs typeface="Gill Sans MT"/>
            </a:rPr>
            <a:t>Unwelcoming</a:t>
          </a:r>
          <a:r>
            <a:rPr lang="en-US" sz="1500" b="0" kern="1200" baseline="0" dirty="0">
              <a:solidFill>
                <a:srgbClr val="144056"/>
              </a:solidFill>
              <a:latin typeface="Gill Sans MT"/>
              <a:cs typeface="Gill Sans MT"/>
            </a:rPr>
            <a:t> school climate</a:t>
          </a:r>
          <a:endParaRPr lang="en-US" sz="1500" b="0" kern="1200" dirty="0">
            <a:solidFill>
              <a:schemeClr val="accent1"/>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dirty="0">
              <a:solidFill>
                <a:schemeClr val="accent1"/>
              </a:solidFill>
              <a:latin typeface="Gill Sans MT"/>
              <a:cs typeface="Gill Sans MT"/>
            </a:rPr>
            <a:t>Failure to earn credits / no future plans</a:t>
          </a:r>
        </a:p>
        <a:p>
          <a:pPr marL="114300" lvl="1" indent="-114300" algn="l" defTabSz="666750">
            <a:lnSpc>
              <a:spcPct val="90000"/>
            </a:lnSpc>
            <a:spcBef>
              <a:spcPct val="0"/>
            </a:spcBef>
            <a:spcAft>
              <a:spcPct val="15000"/>
            </a:spcAft>
            <a:buChar char="•"/>
          </a:pPr>
          <a:r>
            <a:rPr lang="en-US" sz="1500" b="0" kern="1200" dirty="0">
              <a:solidFill>
                <a:schemeClr val="accent1"/>
              </a:solidFill>
              <a:latin typeface="Gill Sans MT"/>
              <a:cs typeface="Gill Sans MT"/>
            </a:rPr>
            <a:t>Many teacher absences or long-term substitutes</a:t>
          </a:r>
        </a:p>
      </dsp:txBody>
      <dsp:txXfrm>
        <a:off x="4408131" y="580766"/>
        <a:ext cx="1931981" cy="3789708"/>
      </dsp:txXfrm>
    </dsp:sp>
    <dsp:sp modelId="{890BB5D5-919B-EF4B-AE16-FC6341614884}">
      <dsp:nvSpPr>
        <dsp:cNvPr id="0" name=""/>
        <dsp:cNvSpPr/>
      </dsp:nvSpPr>
      <dsp:spPr>
        <a:xfrm>
          <a:off x="6610590" y="42268"/>
          <a:ext cx="1931981" cy="5384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ln>
                <a:noFill/>
              </a:ln>
              <a:latin typeface="Rockwell"/>
              <a:cs typeface="Rockwell"/>
            </a:rPr>
            <a:t>Misconceptions</a:t>
          </a:r>
          <a:endParaRPr lang="en-US" sz="1500" b="1" kern="1200" dirty="0">
            <a:latin typeface="Rockwell"/>
            <a:cs typeface="Rockwell"/>
          </a:endParaRPr>
        </a:p>
      </dsp:txBody>
      <dsp:txXfrm>
        <a:off x="6610590" y="42268"/>
        <a:ext cx="1931981" cy="538497"/>
      </dsp:txXfrm>
    </dsp:sp>
    <dsp:sp modelId="{81FFC7CB-56CE-8144-AC6D-D9A78DA12780}">
      <dsp:nvSpPr>
        <dsp:cNvPr id="0" name=""/>
        <dsp:cNvSpPr/>
      </dsp:nvSpPr>
      <dsp:spPr>
        <a:xfrm>
          <a:off x="6610590" y="580766"/>
          <a:ext cx="1931981" cy="37897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a:solidFill>
                <a:schemeClr val="accent1"/>
              </a:solidFill>
              <a:latin typeface="Gill Sans MT"/>
              <a:cs typeface="Gill Sans MT"/>
            </a:rPr>
            <a:t>Absences are only a problem if they are unexcused</a:t>
          </a:r>
        </a:p>
        <a:p>
          <a:pPr marL="114300" lvl="1" indent="-114300" algn="l" defTabSz="666750">
            <a:lnSpc>
              <a:spcPct val="90000"/>
            </a:lnSpc>
            <a:spcBef>
              <a:spcPct val="0"/>
            </a:spcBef>
            <a:spcAft>
              <a:spcPct val="15000"/>
            </a:spcAft>
            <a:buChar char="•"/>
          </a:pPr>
          <a:r>
            <a:rPr lang="en-US" sz="1500" b="0" kern="1200" dirty="0">
              <a:solidFill>
                <a:schemeClr val="accent1"/>
              </a:solidFill>
              <a:latin typeface="Gill Sans MT"/>
              <a:cs typeface="Gill Sans MT"/>
            </a:rPr>
            <a:t>Missing 2 days per month doesn’t affect learning </a:t>
          </a:r>
        </a:p>
        <a:p>
          <a:pPr marL="114300" lvl="1" indent="-114300" algn="l" defTabSz="666750">
            <a:lnSpc>
              <a:spcPct val="90000"/>
            </a:lnSpc>
            <a:spcBef>
              <a:spcPct val="0"/>
            </a:spcBef>
            <a:spcAft>
              <a:spcPct val="15000"/>
            </a:spcAft>
            <a:buChar char="•"/>
          </a:pPr>
          <a:r>
            <a:rPr lang="en-US" sz="1500" b="0" kern="1200">
              <a:solidFill>
                <a:schemeClr val="accent1"/>
              </a:solidFill>
              <a:latin typeface="Gill Sans MT"/>
              <a:cs typeface="Gill Sans MT"/>
            </a:rPr>
            <a:t>Sporadic absences aren’t a problem</a:t>
          </a:r>
          <a:endParaRPr lang="en-US" sz="1500" b="0" kern="1200" dirty="0">
            <a:solidFill>
              <a:schemeClr val="accent1"/>
            </a:solidFill>
            <a:latin typeface="Gill Sans MT"/>
            <a:cs typeface="Gill Sans MT"/>
          </a:endParaRPr>
        </a:p>
        <a:p>
          <a:pPr marL="114300" lvl="1" indent="-114300" algn="l" defTabSz="666750">
            <a:lnSpc>
              <a:spcPct val="90000"/>
            </a:lnSpc>
            <a:spcBef>
              <a:spcPct val="0"/>
            </a:spcBef>
            <a:spcAft>
              <a:spcPct val="15000"/>
            </a:spcAft>
            <a:buChar char="•"/>
          </a:pPr>
          <a:r>
            <a:rPr lang="en-US" sz="1500" b="0" kern="1200" dirty="0">
              <a:solidFill>
                <a:schemeClr val="accent1"/>
              </a:solidFill>
              <a:latin typeface="Gill Sans MT"/>
              <a:cs typeface="Gill Sans MT"/>
            </a:rPr>
            <a:t>Attendance only matters in the older grades </a:t>
          </a:r>
        </a:p>
      </dsp:txBody>
      <dsp:txXfrm>
        <a:off x="6610590" y="580766"/>
        <a:ext cx="1931981" cy="3789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41B6F-475D-4E9F-8246-6FA28EC6AB08}">
      <dsp:nvSpPr>
        <dsp:cNvPr id="0" name=""/>
        <dsp:cNvSpPr/>
      </dsp:nvSpPr>
      <dsp:spPr>
        <a:xfrm>
          <a:off x="0" y="-40042"/>
          <a:ext cx="6896100" cy="997893"/>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Spring  2018 </a:t>
          </a:r>
        </a:p>
        <a:p>
          <a:pPr marL="171450" lvl="1" indent="-171450" algn="l" defTabSz="711200">
            <a:lnSpc>
              <a:spcPct val="90000"/>
            </a:lnSpc>
            <a:spcBef>
              <a:spcPct val="0"/>
            </a:spcBef>
            <a:spcAft>
              <a:spcPct val="15000"/>
            </a:spcAft>
            <a:buChar char="•"/>
          </a:pPr>
          <a:r>
            <a:rPr lang="en-US" sz="1600" b="1" kern="1200" dirty="0"/>
            <a:t>States establish business rules to ensure attendance data is accurate, consistent and reliable </a:t>
          </a:r>
        </a:p>
      </dsp:txBody>
      <dsp:txXfrm>
        <a:off x="29227" y="-10815"/>
        <a:ext cx="5734974" cy="939439"/>
      </dsp:txXfrm>
    </dsp:sp>
    <dsp:sp modelId="{28B7F51F-3BE4-418B-BDC7-8A215310D2C0}">
      <dsp:nvSpPr>
        <dsp:cNvPr id="0" name=""/>
        <dsp:cNvSpPr/>
      </dsp:nvSpPr>
      <dsp:spPr>
        <a:xfrm>
          <a:off x="577548" y="1000334"/>
          <a:ext cx="6896100" cy="127579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Summer 2018 – Fall 2018</a:t>
          </a:r>
        </a:p>
        <a:p>
          <a:pPr marL="171450" lvl="1" indent="-171450" algn="l" defTabSz="711200">
            <a:lnSpc>
              <a:spcPct val="90000"/>
            </a:lnSpc>
            <a:spcBef>
              <a:spcPct val="0"/>
            </a:spcBef>
            <a:spcAft>
              <a:spcPct val="15000"/>
            </a:spcAft>
            <a:buChar char="•"/>
          </a:pPr>
          <a:r>
            <a:rPr lang="en-US" sz="1600" b="1" kern="1200" dirty="0"/>
            <a:t>States establish rating systems and targets for school accountability.</a:t>
          </a:r>
        </a:p>
        <a:p>
          <a:pPr marL="171450" lvl="1" indent="-171450" algn="l" defTabSz="711200">
            <a:lnSpc>
              <a:spcPct val="90000"/>
            </a:lnSpc>
            <a:spcBef>
              <a:spcPct val="0"/>
            </a:spcBef>
            <a:spcAft>
              <a:spcPct val="15000"/>
            </a:spcAft>
            <a:buChar char="•"/>
          </a:pPr>
          <a:r>
            <a:rPr lang="en-US" sz="1600" b="1" kern="1200" dirty="0"/>
            <a:t>States develop their school report cards</a:t>
          </a:r>
        </a:p>
        <a:p>
          <a:pPr marL="171450" lvl="1" indent="-171450" algn="l" defTabSz="711200">
            <a:lnSpc>
              <a:spcPct val="90000"/>
            </a:lnSpc>
            <a:spcBef>
              <a:spcPct val="0"/>
            </a:spcBef>
            <a:spcAft>
              <a:spcPct val="15000"/>
            </a:spcAft>
            <a:buChar char="•"/>
          </a:pPr>
          <a:r>
            <a:rPr lang="en-US" sz="1600" b="1" kern="1200" dirty="0"/>
            <a:t>LEAs create ESSA plans</a:t>
          </a:r>
        </a:p>
      </dsp:txBody>
      <dsp:txXfrm>
        <a:off x="614915" y="1037701"/>
        <a:ext cx="5595187" cy="1201062"/>
      </dsp:txXfrm>
    </dsp:sp>
    <dsp:sp modelId="{C69DB53F-703E-4DCB-A906-325AC9300E95}">
      <dsp:nvSpPr>
        <dsp:cNvPr id="0" name=""/>
        <dsp:cNvSpPr/>
      </dsp:nvSpPr>
      <dsp:spPr>
        <a:xfrm>
          <a:off x="1146476" y="2286716"/>
          <a:ext cx="6896100" cy="106168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Winter 2019</a:t>
          </a:r>
        </a:p>
        <a:p>
          <a:pPr marL="171450" lvl="1" indent="-171450" algn="l" defTabSz="711200">
            <a:lnSpc>
              <a:spcPct val="90000"/>
            </a:lnSpc>
            <a:spcBef>
              <a:spcPct val="0"/>
            </a:spcBef>
            <a:spcAft>
              <a:spcPct val="15000"/>
            </a:spcAft>
            <a:buChar char="•"/>
          </a:pPr>
          <a:r>
            <a:rPr lang="en-US" sz="1600" b="1" kern="1200" dirty="0"/>
            <a:t>The bottom 5% of low performing schools will be identified and will be required to conduct a needs assessment</a:t>
          </a:r>
        </a:p>
      </dsp:txBody>
      <dsp:txXfrm>
        <a:off x="1177572" y="2317812"/>
        <a:ext cx="5616349" cy="999496"/>
      </dsp:txXfrm>
    </dsp:sp>
    <dsp:sp modelId="{3D112807-7244-4488-8AE8-DD84291F0B29}">
      <dsp:nvSpPr>
        <dsp:cNvPr id="0" name=""/>
        <dsp:cNvSpPr/>
      </dsp:nvSpPr>
      <dsp:spPr>
        <a:xfrm>
          <a:off x="1724025" y="3417857"/>
          <a:ext cx="6896100" cy="115806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Spring 2019</a:t>
          </a:r>
        </a:p>
        <a:p>
          <a:pPr marL="171450" lvl="1" indent="-171450" algn="l" defTabSz="711200">
            <a:lnSpc>
              <a:spcPct val="90000"/>
            </a:lnSpc>
            <a:spcBef>
              <a:spcPct val="0"/>
            </a:spcBef>
            <a:spcAft>
              <a:spcPct val="15000"/>
            </a:spcAft>
            <a:buChar char="•"/>
          </a:pPr>
          <a:r>
            <a:rPr lang="en-US" sz="1600" b="1" kern="1200" dirty="0"/>
            <a:t>Schools build chronic absence into school improvement plans</a:t>
          </a:r>
        </a:p>
      </dsp:txBody>
      <dsp:txXfrm>
        <a:off x="1757944" y="3451776"/>
        <a:ext cx="5602083" cy="1090227"/>
      </dsp:txXfrm>
    </dsp:sp>
    <dsp:sp modelId="{A952B81B-C24E-40E2-9762-1113A829E29A}">
      <dsp:nvSpPr>
        <dsp:cNvPr id="0" name=""/>
        <dsp:cNvSpPr/>
      </dsp:nvSpPr>
      <dsp:spPr>
        <a:xfrm>
          <a:off x="6247469" y="724252"/>
          <a:ext cx="648630" cy="64863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393411" y="724252"/>
        <a:ext cx="356746" cy="488094"/>
      </dsp:txXfrm>
    </dsp:sp>
    <dsp:sp modelId="{F9066EC5-2A5B-4BC7-89E3-ECD593B7189C}">
      <dsp:nvSpPr>
        <dsp:cNvPr id="0" name=""/>
        <dsp:cNvSpPr/>
      </dsp:nvSpPr>
      <dsp:spPr>
        <a:xfrm>
          <a:off x="6825018" y="1903581"/>
          <a:ext cx="648630" cy="64863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70960" y="1903581"/>
        <a:ext cx="356746" cy="488094"/>
      </dsp:txXfrm>
    </dsp:sp>
    <dsp:sp modelId="{27550CFA-9D7E-47B7-AC2D-C0311A0C7C78}">
      <dsp:nvSpPr>
        <dsp:cNvPr id="0" name=""/>
        <dsp:cNvSpPr/>
      </dsp:nvSpPr>
      <dsp:spPr>
        <a:xfrm>
          <a:off x="7393946" y="3082910"/>
          <a:ext cx="648630" cy="64863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539888" y="3082910"/>
        <a:ext cx="356746" cy="4880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Header Placeholder 1"/>
          <p:cNvSpPr>
            <a:spLocks noGrp="1"/>
          </p:cNvSpPr>
          <p:nvPr>
            <p:ph type="hdr" sz="quarter"/>
          </p:nvPr>
        </p:nvSpPr>
        <p:spPr bwMode="auto">
          <a:xfrm>
            <a:off x="0"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6083" name="Date Placeholder 2"/>
          <p:cNvSpPr>
            <a:spLocks noGrp="1"/>
          </p:cNvSpPr>
          <p:nvPr>
            <p:ph type="dt" sz="quarter" idx="1"/>
          </p:nvPr>
        </p:nvSpPr>
        <p:spPr bwMode="auto">
          <a:xfrm>
            <a:off x="4008705" y="0"/>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6" tIns="46968" rIns="93936" bIns="46968" numCol="1" anchor="t" anchorCtr="0" compatLnSpc="1">
            <a:prstTxWarp prst="textNoShape">
              <a:avLst/>
            </a:prstTxWarp>
          </a:bodyPr>
          <a:lstStyle>
            <a:lvl1pPr algn="r">
              <a:defRPr sz="1200"/>
            </a:lvl1pPr>
          </a:lstStyle>
          <a:p>
            <a:fld id="{A3FE4964-BD98-D648-9DD7-E9DE114F1555}" type="datetimeFigureOut">
              <a:rPr lang="en-US"/>
              <a:pPr/>
              <a:t>9/25/18</a:t>
            </a:fld>
            <a:endParaRPr lang="en-US"/>
          </a:p>
        </p:txBody>
      </p:sp>
      <p:sp>
        <p:nvSpPr>
          <p:cNvPr id="46084" name="Footer Placeholder 3"/>
          <p:cNvSpPr>
            <a:spLocks noGrp="1"/>
          </p:cNvSpPr>
          <p:nvPr>
            <p:ph type="ftr" sz="quarter" idx="2"/>
          </p:nvPr>
        </p:nvSpPr>
        <p:spPr bwMode="auto">
          <a:xfrm>
            <a:off x="0"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6085" name="Slide Number Placeholder 4"/>
          <p:cNvSpPr>
            <a:spLocks noGrp="1"/>
          </p:cNvSpPr>
          <p:nvPr>
            <p:ph type="sldNum" sz="quarter" idx="3"/>
          </p:nvPr>
        </p:nvSpPr>
        <p:spPr bwMode="auto">
          <a:xfrm>
            <a:off x="4008705" y="8893296"/>
            <a:ext cx="3066733"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36" tIns="46968" rIns="93936" bIns="46968" numCol="1" anchor="b" anchorCtr="0" compatLnSpc="1">
            <a:prstTxWarp prst="textNoShape">
              <a:avLst/>
            </a:prstTxWarp>
          </a:bodyPr>
          <a:lstStyle>
            <a:lvl1pPr algn="r">
              <a:defRPr sz="1200"/>
            </a:lvl1pPr>
          </a:lstStyle>
          <a:p>
            <a:fld id="{E5FFDB85-8CE4-9544-9427-D2162F13002A}" type="slidenum">
              <a:rPr lang="en-US"/>
              <a:pPr/>
              <a:t>‹#›</a:t>
            </a:fld>
            <a:endParaRPr lang="en-US"/>
          </a:p>
        </p:txBody>
      </p:sp>
    </p:spTree>
    <p:extLst>
      <p:ext uri="{BB962C8B-B14F-4D97-AF65-F5344CB8AC3E}">
        <p14:creationId xmlns:p14="http://schemas.microsoft.com/office/powerpoint/2010/main" val="119898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Shape 3"/>
          <p:cNvSpPr>
            <a:spLocks noGrp="1" noRot="1" noChangeAspect="1"/>
          </p:cNvSpPr>
          <p:nvPr>
            <p:ph type="sldImg" idx="2"/>
          </p:nvPr>
        </p:nvSpPr>
        <p:spPr bwMode="auto">
          <a:xfrm>
            <a:off x="1196975" y="701675"/>
            <a:ext cx="4683125" cy="35115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xmlns:mv="urn:schemas-microsoft-com:mac:vml" xmlns:mc="http://schemas.openxmlformats.org/markup-compatibility/2006" val="1"/>
            </a:ext>
          </a:extLst>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644454542"/>
      </p:ext>
    </p:extLst>
  </p:cSld>
  <p:clrMap bg1="lt1" tx1="dk1" bg2="dk2" tx2="lt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fontAlgn="base">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95"/>
          <p:cNvSpPr>
            <a:spLocks noGrp="1" noRot="1" noChangeAspect="1" noTextEdit="1"/>
          </p:cNvSpPr>
          <p:nvPr>
            <p:ph type="sldImg" idx="2"/>
          </p:nvPr>
        </p:nvSpPr>
        <p:spPr>
          <a:xfrm>
            <a:off x="1196975" y="701675"/>
            <a:ext cx="4683125" cy="3511550"/>
          </a:xfrm>
          <a:noFill/>
          <a:ln>
            <a:headEnd/>
            <a:tailEnd/>
          </a:ln>
        </p:spPr>
      </p:sp>
      <p:sp>
        <p:nvSpPr>
          <p:cNvPr id="33794" name="Shape 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411007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09"/>
          <p:cNvSpPr>
            <a:spLocks noGrp="1" noRot="1" noChangeAspect="1" noTextEdit="1"/>
          </p:cNvSpPr>
          <p:nvPr>
            <p:ph type="sldImg" idx="2"/>
          </p:nvPr>
        </p:nvSpPr>
        <p:spPr>
          <a:xfrm>
            <a:off x="1143000" y="685800"/>
            <a:ext cx="4572000" cy="3429000"/>
          </a:xfrm>
          <a:noFill/>
          <a:ln>
            <a:headEnd/>
            <a:tailEnd/>
          </a:ln>
        </p:spPr>
      </p:sp>
      <p:sp>
        <p:nvSpPr>
          <p:cNvPr id="34818" name="Shape 11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265470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143000" y="685800"/>
            <a:ext cx="4572000" cy="3429000"/>
          </a:xfrm>
          <a:ln>
            <a:headEnd/>
            <a:tailEnd/>
          </a:ln>
        </p:spPr>
      </p:sp>
      <p:sp>
        <p:nvSpPr>
          <p:cNvPr id="4096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Chronic early absence is the percentage of children in grades K-3 that miss 10% or more of the school year (or 18+ days in a 180-day school year).</a:t>
            </a:r>
          </a:p>
          <a:p>
            <a:pPr>
              <a:spcBef>
                <a:spcPct val="0"/>
              </a:spcBef>
            </a:pPr>
            <a:endParaRPr lang="en-US">
              <a:latin typeface="Arial" charset="0"/>
            </a:endParaRPr>
          </a:p>
          <a:p>
            <a:pPr>
              <a:spcBef>
                <a:spcPct val="0"/>
              </a:spcBef>
            </a:pPr>
            <a:r>
              <a:rPr lang="en-US" b="1">
                <a:latin typeface="Arial" charset="0"/>
              </a:rPr>
              <a:t>Research shows that children who are chronically absent in kindergarten</a:t>
            </a:r>
          </a:p>
          <a:p>
            <a:pPr>
              <a:spcBef>
                <a:spcPct val="0"/>
              </a:spcBef>
            </a:pPr>
            <a:endParaRPr lang="en-US" b="1">
              <a:latin typeface="Arial" charset="0"/>
            </a:endParaRPr>
          </a:p>
          <a:p>
            <a:pPr>
              <a:spcBef>
                <a:spcPct val="0"/>
              </a:spcBef>
            </a:pPr>
            <a:r>
              <a:rPr lang="en-US" b="1">
                <a:latin typeface="Arial" charset="0"/>
              </a:rPr>
              <a:t>Show lower levels of literacy in 1</a:t>
            </a:r>
            <a:r>
              <a:rPr lang="en-US" b="1" baseline="30000">
                <a:latin typeface="Arial" charset="0"/>
              </a:rPr>
              <a:t>st</a:t>
            </a:r>
            <a:r>
              <a:rPr lang="en-US" b="1">
                <a:latin typeface="Arial" charset="0"/>
              </a:rPr>
              <a:t> grade</a:t>
            </a:r>
          </a:p>
          <a:p>
            <a:pPr>
              <a:spcBef>
                <a:spcPct val="0"/>
              </a:spcBef>
            </a:pPr>
            <a:endParaRPr lang="en-US" b="1">
              <a:latin typeface="Arial" charset="0"/>
            </a:endParaRPr>
          </a:p>
          <a:p>
            <a:pPr>
              <a:spcBef>
                <a:spcPct val="0"/>
              </a:spcBef>
            </a:pPr>
            <a:r>
              <a:rPr lang="en-US" b="1">
                <a:latin typeface="Arial" charset="0"/>
              </a:rPr>
              <a:t>AND  that chronic absence in kindergarten can predict lower achievement as far out as the 5</a:t>
            </a:r>
            <a:r>
              <a:rPr lang="en-US" b="1" baseline="30000">
                <a:latin typeface="Arial" charset="0"/>
              </a:rPr>
              <a:t>th</a:t>
            </a:r>
            <a:r>
              <a:rPr lang="en-US" b="1">
                <a:latin typeface="Arial" charset="0"/>
              </a:rPr>
              <a:t> grade.</a:t>
            </a:r>
          </a:p>
          <a:p>
            <a:pPr>
              <a:spcBef>
                <a:spcPct val="0"/>
              </a:spcBef>
            </a:pPr>
            <a:endParaRPr lang="en-US">
              <a:latin typeface="Arial" charset="0"/>
            </a:endParaRPr>
          </a:p>
          <a:p>
            <a:pPr>
              <a:spcBef>
                <a:spcPct val="0"/>
              </a:spcBef>
            </a:pPr>
            <a:r>
              <a:rPr lang="en-US">
                <a:latin typeface="Arial" charset="0"/>
              </a:rPr>
              <a:t>It is easy to overlook the prevalence of chronic early absence and think you don’t have an attendance problem if you only look at average daily attendance.</a:t>
            </a:r>
          </a:p>
          <a:p>
            <a:pPr>
              <a:spcBef>
                <a:spcPct val="0"/>
              </a:spcBef>
            </a:pPr>
            <a:endParaRPr lang="en-US">
              <a:latin typeface="Arial" charset="0"/>
            </a:endParaRPr>
          </a:p>
          <a:p>
            <a:pPr>
              <a:spcBef>
                <a:spcPct val="0"/>
              </a:spcBef>
            </a:pPr>
            <a:r>
              <a:rPr lang="en-US" b="1">
                <a:latin typeface="Arial" charset="0"/>
              </a:rPr>
              <a:t>BUT in 2012, Rhode Island’s 4 core cities had an average daily attendance rate of 94%, BUT almost 1 in 5 students (19%) were chronically absent.</a:t>
            </a:r>
          </a:p>
          <a:p>
            <a:pPr>
              <a:spcBef>
                <a:spcPct val="0"/>
              </a:spcBef>
            </a:pPr>
            <a:endParaRPr lang="en-US">
              <a:latin typeface="Arial" charset="0"/>
            </a:endParaRPr>
          </a:p>
          <a:p>
            <a:pPr>
              <a:spcBef>
                <a:spcPct val="0"/>
              </a:spcBef>
            </a:pPr>
            <a:r>
              <a:rPr lang="en-US">
                <a:latin typeface="Arial" charset="0"/>
              </a:rPr>
              <a:t>Chronic early absence can be reduced by using data to regularly identify and intervene with students who have multiple absences, engaging, educating and providing supports for families, personalizing the educational experience for all students, and educating communities to support school attendance.</a:t>
            </a:r>
          </a:p>
        </p:txBody>
      </p:sp>
      <p:sp>
        <p:nvSpPr>
          <p:cNvPr id="40963"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2F055-FD5A-D745-897D-98AC8ECBDBEC}" type="slidenum">
              <a:rPr lang="en-US"/>
              <a:pPr/>
              <a:t>3</a:t>
            </a:fld>
            <a:endParaRPr lang="en-US"/>
          </a:p>
        </p:txBody>
      </p:sp>
    </p:spTree>
    <p:extLst>
      <p:ext uri="{BB962C8B-B14F-4D97-AF65-F5344CB8AC3E}">
        <p14:creationId xmlns:p14="http://schemas.microsoft.com/office/powerpoint/2010/main" val="33378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0712312-8C37-48FC-A9A0-76BB4200B453}" type="slidenum">
              <a:rPr kumimoji="0" lang="en-US" sz="1400" b="0" i="0" u="none" strike="noStrike" kern="1200" cap="none" spc="0" normalizeH="0" baseline="0" noProof="0" smtClean="0">
                <a:ln>
                  <a:noFill/>
                </a:ln>
                <a:solidFill>
                  <a:prstClr val="black"/>
                </a:solidFill>
                <a:effectLst/>
                <a:uLnTx/>
                <a:uFillTx/>
                <a:latin typeface="Calibri"/>
                <a:ea typeface="ＭＳ Ｐゴシック" charset="0"/>
                <a:cs typeface="Arial"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Calibri"/>
              <a:ea typeface="ＭＳ Ｐゴシック" charset="0"/>
              <a:cs typeface="Arial" charset="0"/>
              <a:sym typeface="Arial" charset="0"/>
            </a:endParaRPr>
          </a:p>
        </p:txBody>
      </p:sp>
    </p:spTree>
    <p:extLst>
      <p:ext uri="{BB962C8B-B14F-4D97-AF65-F5344CB8AC3E}">
        <p14:creationId xmlns:p14="http://schemas.microsoft.com/office/powerpoint/2010/main" val="94313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Engagement</a:t>
            </a:r>
            <a:r>
              <a:rPr lang="en-US" baseline="0" dirty="0"/>
              <a:t> + Attendance is also part of the webinar Series: Reducing  Chronic Absence: It’s a Matter of 1, 2, 3!</a:t>
            </a:r>
            <a:endParaRPr lang="en-US" dirty="0"/>
          </a:p>
        </p:txBody>
      </p:sp>
    </p:spTree>
    <p:extLst>
      <p:ext uri="{BB962C8B-B14F-4D97-AF65-F5344CB8AC3E}">
        <p14:creationId xmlns:p14="http://schemas.microsoft.com/office/powerpoint/2010/main" val="140483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196975" y="701675"/>
            <a:ext cx="4683125" cy="3511550"/>
          </a:xfrm>
          <a:ln>
            <a:miter lim="800000"/>
            <a:headEnd/>
            <a:tailEnd/>
          </a:ln>
        </p:spPr>
      </p:sp>
      <p:sp>
        <p:nvSpPr>
          <p:cNvPr id="44034"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At same time, we know schools and communities can understand why kids aren’t in school and  turn attendance around when they implement these five strategies with fidelity.    How schools carry them out can be tailored to their own realities and strengths.</a:t>
            </a:r>
          </a:p>
          <a:p>
            <a:pPr>
              <a:spcBef>
                <a:spcPct val="0"/>
              </a:spcBef>
            </a:pPr>
            <a:endParaRPr lang="en-US">
              <a:latin typeface="Arial" charset="0"/>
            </a:endParaRPr>
          </a:p>
          <a:p>
            <a:pPr>
              <a:spcBef>
                <a:spcPct val="0"/>
              </a:spcBef>
            </a:pPr>
            <a:r>
              <a:rPr lang="en-US">
                <a:latin typeface="Arial" charset="0"/>
              </a:rPr>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a:spcBef>
                <a:spcPct val="0"/>
              </a:spcBef>
            </a:pPr>
            <a:endParaRPr lang="en-US">
              <a:latin typeface="Arial" charset="0"/>
            </a:endParaRPr>
          </a:p>
          <a:p>
            <a:pPr>
              <a:spcBef>
                <a:spcPct val="0"/>
              </a:spcBef>
            </a:pPr>
            <a:endParaRPr lang="en-US">
              <a:latin typeface="Arial" charset="0"/>
            </a:endParaRPr>
          </a:p>
        </p:txBody>
      </p:sp>
      <p:sp>
        <p:nvSpPr>
          <p:cNvPr id="44035"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p>
            <a:fld id="{896F935B-408C-4A4C-AD6A-9EF122C47077}" type="slidenum">
              <a:rPr lang="en-US" sz="1800"/>
              <a:pPr/>
              <a:t>8</a:t>
            </a:fld>
            <a:endParaRPr lang="en-US" sz="1800"/>
          </a:p>
        </p:txBody>
      </p:sp>
    </p:spTree>
    <p:extLst>
      <p:ext uri="{BB962C8B-B14F-4D97-AF65-F5344CB8AC3E}">
        <p14:creationId xmlns:p14="http://schemas.microsoft.com/office/powerpoint/2010/main" val="263817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0712312-8C37-48FC-A9A0-76BB4200B453}" type="slidenum">
              <a:rPr kumimoji="0" lang="en-US" sz="1400" b="0" i="0" u="none" strike="noStrike" kern="1200" cap="none" spc="0" normalizeH="0" baseline="0" noProof="0" smtClean="0">
                <a:ln>
                  <a:noFill/>
                </a:ln>
                <a:solidFill>
                  <a:prstClr val="black"/>
                </a:solidFill>
                <a:effectLst/>
                <a:uLnTx/>
                <a:uFillTx/>
                <a:latin typeface="Calibri"/>
                <a:ea typeface="ＭＳ Ｐゴシック" charset="0"/>
                <a:cs typeface="Arial"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400" b="0" i="0" u="none" strike="noStrike" kern="1200" cap="none" spc="0" normalizeH="0" baseline="0" noProof="0">
              <a:ln>
                <a:noFill/>
              </a:ln>
              <a:solidFill>
                <a:prstClr val="black"/>
              </a:solidFill>
              <a:effectLst/>
              <a:uLnTx/>
              <a:uFillTx/>
              <a:latin typeface="Calibri"/>
              <a:ea typeface="ＭＳ Ｐゴシック" charset="0"/>
              <a:cs typeface="Arial" charset="0"/>
              <a:sym typeface="Arial" charset="0"/>
            </a:endParaRPr>
          </a:p>
        </p:txBody>
      </p:sp>
    </p:spTree>
    <p:extLst>
      <p:ext uri="{BB962C8B-B14F-4D97-AF65-F5344CB8AC3E}">
        <p14:creationId xmlns:p14="http://schemas.microsoft.com/office/powerpoint/2010/main" val="206082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164506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88BDA-D505-462D-BA31-C56E625B3F4F}"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142588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688BDA-D505-462D-BA31-C56E625B3F4F}" type="datetimeFigureOut">
              <a:rPr lang="en-US" smtClean="0"/>
              <a:pPr/>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56674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688BDA-D505-462D-BA31-C56E625B3F4F}" type="datetimeFigureOut">
              <a:rPr lang="en-US" smtClean="0"/>
              <a:pPr/>
              <a:t>9/25/18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2444555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688BDA-D505-462D-BA31-C56E625B3F4F}" type="datetimeFigureOut">
              <a:rPr lang="en-US" smtClean="0"/>
              <a:pPr/>
              <a:t>9/25/18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3487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88BDA-D505-462D-BA31-C56E625B3F4F}" type="datetimeFigureOut">
              <a:rPr lang="en-US" smtClean="0"/>
              <a:pPr/>
              <a:t>9/25/18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3820641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688BDA-D505-462D-BA31-C56E625B3F4F}" type="datetimeFigureOut">
              <a:rPr lang="en-US" smtClean="0"/>
              <a:pPr/>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2653264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688BDA-D505-462D-BA31-C56E625B3F4F}" type="datetimeFigureOut">
              <a:rPr lang="en-US" smtClean="0"/>
              <a:pPr/>
              <a:t>9/25/18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203036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88BDA-D505-462D-BA31-C56E625B3F4F}"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3071547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88BDA-D505-462D-BA31-C56E625B3F4F}"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2580385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890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6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6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6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6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8" name="Shape 6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68" name="Shape 6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10" name="TextBox 11">
            <a:extLst>
              <a:ext uri="{FF2B5EF4-FFF2-40B4-BE49-F238E27FC236}">
                <a16:creationId xmlns:a16="http://schemas.microsoft.com/office/drawing/2014/main" id="{D63CA079-4FC5-4306-BE4F-F595939DA1A2}"/>
              </a:ext>
            </a:extLst>
          </p:cNvPr>
          <p:cNvSpPr txBox="1">
            <a:spLocks noChangeArrowheads="1"/>
          </p:cNvSpPr>
          <p:nvPr userDrawn="1"/>
        </p:nvSpPr>
        <p:spPr bwMode="auto">
          <a:xfrm>
            <a:off x="8772525" y="6493934"/>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fontAlgn="base" hangingPunct="1">
              <a:spcBef>
                <a:spcPct val="0"/>
              </a:spcBef>
              <a:spcAft>
                <a:spcPct val="0"/>
              </a:spcAft>
            </a:pPr>
            <a:fld id="{72D0DF7B-9070-4648-807C-1090074EFBD6}" type="slidenum">
              <a:rPr lang="en-US" b="1" smtClean="0">
                <a:solidFill>
                  <a:srgbClr val="40404F">
                    <a:lumMod val="60000"/>
                    <a:lumOff val="40000"/>
                  </a:srgbClr>
                </a:solidFill>
                <a:latin typeface="Gill Sans MT"/>
                <a:cs typeface="Gill Sans MT"/>
              </a:rPr>
              <a:pPr eaLnBrk="1" fontAlgn="base" hangingPunct="1">
                <a:spcBef>
                  <a:spcPct val="0"/>
                </a:spcBef>
                <a:spcAft>
                  <a:spcPct val="0"/>
                </a:spcAft>
              </a:pPr>
              <a:t>‹#›</a:t>
            </a:fld>
            <a:endParaRPr lang="en-US" b="1" dirty="0">
              <a:solidFill>
                <a:srgbClr val="40404F">
                  <a:lumMod val="60000"/>
                  <a:lumOff val="40000"/>
                </a:srgbClr>
              </a:solidFill>
              <a:latin typeface="Calibri"/>
              <a:cs typeface="Gill Sans MT"/>
            </a:endParaRPr>
          </a:p>
        </p:txBody>
      </p:sp>
      <p:sp>
        <p:nvSpPr>
          <p:cNvPr id="11" name="Rectangle 10">
            <a:extLst>
              <a:ext uri="{FF2B5EF4-FFF2-40B4-BE49-F238E27FC236}">
                <a16:creationId xmlns:a16="http://schemas.microsoft.com/office/drawing/2014/main" id="{35A712C4-CC98-4149-85E8-6E10EF1D3D7B}"/>
              </a:ext>
            </a:extLst>
          </p:cNvPr>
          <p:cNvSpPr>
            <a:spLocks noChangeAspect="1"/>
          </p:cNvSpPr>
          <p:nvPr userDrawn="1"/>
        </p:nvSpPr>
        <p:spPr>
          <a:xfrm>
            <a:off x="1097280" y="6492240"/>
            <a:ext cx="356838" cy="553998"/>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b="1" dirty="0">
                <a:solidFill>
                  <a:srgbClr val="3D8C62"/>
                </a:solidFill>
                <a:ea typeface="ＭＳ Ｐゴシック" charset="0"/>
                <a:cs typeface="Arial" charset="0"/>
                <a:sym typeface="Arial" charset="0"/>
              </a:rPr>
              <a:t> </a:t>
            </a:r>
            <a:r>
              <a:rPr lang="en-US" sz="1000" b="0" kern="1200" dirty="0">
                <a:solidFill>
                  <a:schemeClr val="tx1">
                    <a:lumMod val="60000"/>
                    <a:lumOff val="40000"/>
                  </a:schemeClr>
                </a:solidFill>
                <a:effectLst/>
                <a:latin typeface="+mn-lt"/>
                <a:ea typeface="+mn-ea"/>
                <a:cs typeface="+mn-cs"/>
              </a:rPr>
              <a:t>©</a:t>
            </a:r>
            <a:endParaRPr lang="en-US" sz="1000" b="0" kern="1200" dirty="0">
              <a:solidFill>
                <a:schemeClr val="tx1"/>
              </a:solidFill>
              <a:effectLst/>
              <a:latin typeface="+mn-lt"/>
              <a:ea typeface="+mn-ea"/>
              <a:cs typeface="+mn-cs"/>
            </a:endParaRPr>
          </a:p>
          <a:p>
            <a:pPr fontAlgn="base">
              <a:spcBef>
                <a:spcPct val="0"/>
              </a:spcBef>
              <a:spcAft>
                <a:spcPct val="0"/>
              </a:spcAft>
            </a:pPr>
            <a:endParaRPr lang="en-US" sz="1500" b="1" dirty="0">
              <a:solidFill>
                <a:srgbClr val="3D8C62"/>
              </a:solidFill>
              <a:ea typeface="ＭＳ Ｐゴシック" charset="0"/>
              <a:cs typeface="Arial" charset="0"/>
              <a:sym typeface="Arial" charset="0"/>
            </a:endParaRPr>
          </a:p>
        </p:txBody>
      </p:sp>
      <p:pic>
        <p:nvPicPr>
          <p:cNvPr id="12" name="Picture 3" descr="C:\Users\Owmer\Desktop\attendance-works-logo_new-01 2018 cropped footer.jpg">
            <a:extLst>
              <a:ext uri="{FF2B5EF4-FFF2-40B4-BE49-F238E27FC236}">
                <a16:creationId xmlns:a16="http://schemas.microsoft.com/office/drawing/2014/main" id="{0186FAD6-A8B9-460A-915C-A6A17DB26A9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4320" y="6362106"/>
            <a:ext cx="959761" cy="3857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797CC41-2ECF-4E2C-BC3C-F7C6971F0460}"/>
              </a:ext>
            </a:extLst>
          </p:cNvPr>
          <p:cNvSpPr txBox="1"/>
          <p:nvPr userDrawn="1"/>
        </p:nvSpPr>
        <p:spPr>
          <a:xfrm>
            <a:off x="3962400" y="6553200"/>
            <a:ext cx="1866900" cy="230832"/>
          </a:xfrm>
          <a:prstGeom prst="rect">
            <a:avLst/>
          </a:prstGeom>
          <a:noFill/>
        </p:spPr>
        <p:txBody>
          <a:bodyPr wrap="square" rtlCol="0">
            <a:spAutoFit/>
          </a:bodyPr>
          <a:lstStyle/>
          <a:p>
            <a:pPr algn="ctr"/>
            <a:r>
              <a:rPr lang="en-US" sz="900" b="1" dirty="0">
                <a:solidFill>
                  <a:srgbClr val="94BF6E"/>
                </a:solidFill>
                <a:latin typeface="+mn-lt"/>
              </a:rPr>
              <a:t>www.attendanceworks.org</a:t>
            </a:r>
          </a:p>
        </p:txBody>
      </p:sp>
    </p:spTree>
    <p:extLst>
      <p:ext uri="{BB962C8B-B14F-4D97-AF65-F5344CB8AC3E}">
        <p14:creationId xmlns:p14="http://schemas.microsoft.com/office/powerpoint/2010/main" val="147544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1812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779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09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427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2039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46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5662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995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234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C80E9-7824-BD41-828F-4EDC7749B3AF}" type="datetimeFigureOut">
              <a:rPr lang="en-US" smtClean="0">
                <a:solidFill>
                  <a:prstClr val="black">
                    <a:tint val="75000"/>
                  </a:prstClr>
                </a:solidFill>
              </a:rPr>
              <a:pPr/>
              <a:t>9/25/18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9B2DE2-3140-3548-BD9C-DD981A2393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90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p:cNvSpPr>
            <a:spLocks noChangeArrowheads="1"/>
          </p:cNvSpPr>
          <p:nvPr/>
        </p:nvSpPr>
        <p:spPr bwMode="auto">
          <a:xfrm>
            <a:off x="0" y="5725584"/>
            <a:ext cx="9144000" cy="32173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 name="Shape 9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91"/>
          <p:cNvSpPr>
            <a:spLocks noChangeArrowheads="1"/>
          </p:cNvSpPr>
          <p:nvPr/>
        </p:nvSpPr>
        <p:spPr bwMode="auto">
          <a:xfrm>
            <a:off x="0" y="666752"/>
            <a:ext cx="9144000" cy="5099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9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9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Tree>
    <p:extLst>
      <p:ext uri="{BB962C8B-B14F-4D97-AF65-F5344CB8AC3E}">
        <p14:creationId xmlns:p14="http://schemas.microsoft.com/office/powerpoint/2010/main" val="3437298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236644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Shape 8"/>
        <p:cNvGrpSpPr/>
        <p:nvPr/>
      </p:nvGrpSpPr>
      <p:grpSpPr>
        <a:xfrm>
          <a:off x="0" y="0"/>
          <a:ext cx="0" cy="0"/>
          <a:chOff x="0" y="0"/>
          <a:chExt cx="0" cy="0"/>
        </a:xfrm>
      </p:grpSpPr>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Tree>
    <p:extLst>
      <p:ext uri="{BB962C8B-B14F-4D97-AF65-F5344CB8AC3E}">
        <p14:creationId xmlns:p14="http://schemas.microsoft.com/office/powerpoint/2010/main" val="328724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3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3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3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3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9" name="Shape 3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38" name="Shape 3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2356367"/>
            <a:ext cx="7540800" cy="4211599"/>
          </a:xfrm>
          <a:prstGeom prst="rect">
            <a:avLst/>
          </a:prstGeom>
        </p:spPr>
        <p:txBody>
          <a:bodyPr/>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pPr lvl="0"/>
            <a:r>
              <a:rPr lang="en-US" dirty="0"/>
              <a:t>Click to edit Master text styles</a:t>
            </a:r>
          </a:p>
        </p:txBody>
      </p:sp>
    </p:spTree>
    <p:extLst>
      <p:ext uri="{BB962C8B-B14F-4D97-AF65-F5344CB8AC3E}">
        <p14:creationId xmlns:p14="http://schemas.microsoft.com/office/powerpoint/2010/main" val="1977526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6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6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6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6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8" name="Shape 6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68" name="Shape 6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923602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4" name="Shape 91"/>
          <p:cNvSpPr>
            <a:spLocks noChangeArrowheads="1"/>
          </p:cNvSpPr>
          <p:nvPr/>
        </p:nvSpPr>
        <p:spPr bwMode="auto">
          <a:xfrm>
            <a:off x="0" y="666752"/>
            <a:ext cx="9144000" cy="5099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Tree>
    <p:extLst>
      <p:ext uri="{BB962C8B-B14F-4D97-AF65-F5344CB8AC3E}">
        <p14:creationId xmlns:p14="http://schemas.microsoft.com/office/powerpoint/2010/main" val="117237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5CA97-5BAF-3848-B753-C281A17CF9E9}"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E93D1-0642-4044-AED8-5C88335B4B92}" type="slidenum">
              <a:rPr lang="en-US" smtClean="0"/>
              <a:pPr/>
              <a:t>‹#›</a:t>
            </a:fld>
            <a:endParaRPr lang="en-US"/>
          </a:p>
        </p:txBody>
      </p:sp>
    </p:spTree>
    <p:extLst>
      <p:ext uri="{BB962C8B-B14F-4D97-AF65-F5344CB8AC3E}">
        <p14:creationId xmlns:p14="http://schemas.microsoft.com/office/powerpoint/2010/main" val="33747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4B6D2"/>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5"/>
          <p:cNvPicPr preferRelativeResize="0">
            <a:picLocks/>
          </p:cNvPicPr>
          <p:nvPr userDrawn="1"/>
        </p:nvPicPr>
        <p:blipFill rotWithShape="1">
          <a:blip r:embed="rId2" cstate="print"/>
          <a:srcRect/>
          <a:stretch/>
        </p:blipFill>
        <p:spPr>
          <a:xfrm>
            <a:off x="482600" y="152400"/>
            <a:ext cx="887413" cy="887413"/>
          </a:xfrm>
          <a:prstGeom prst="rect">
            <a:avLst/>
          </a:prstGeom>
          <a:ln w="25400">
            <a:solidFill>
              <a:schemeClr val="tx2">
                <a:lumMod val="75000"/>
              </a:schemeClr>
            </a:solidFill>
          </a:ln>
        </p:spPr>
      </p:pic>
      <p:sp>
        <p:nvSpPr>
          <p:cNvPr id="7" name="TextBox 6"/>
          <p:cNvSpPr txBox="1">
            <a:spLocks noChangeArrowheads="1"/>
          </p:cNvSpPr>
          <p:nvPr userDrawn="1"/>
        </p:nvSpPr>
        <p:spPr bwMode="auto">
          <a:xfrm flipH="1">
            <a:off x="8305800" y="6248400"/>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fld id="{A8802C1F-BF50-434F-82C9-109ACCAE872B}" type="slidenum">
              <a:rPr lang="en-US" sz="1100" b="1" smtClean="0">
                <a:solidFill>
                  <a:prstClr val="white"/>
                </a:solidFill>
                <a:latin typeface="Century Gothic" pitchFamily="34" charset="0"/>
              </a:rPr>
              <a:pPr eaLnBrk="1" fontAlgn="base" hangingPunct="1">
                <a:spcBef>
                  <a:spcPct val="0"/>
                </a:spcBef>
                <a:spcAft>
                  <a:spcPct val="0"/>
                </a:spcAft>
                <a:defRPr/>
              </a:pPr>
              <a:t>‹#›</a:t>
            </a:fld>
            <a:endParaRPr lang="en-US" sz="1100" b="1" dirty="0">
              <a:solidFill>
                <a:prstClr val="white"/>
              </a:solidFill>
              <a:latin typeface="Century Gothic"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302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3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3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3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3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9" name="Shape 3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38" name="Shape 3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2356367"/>
            <a:ext cx="7540800" cy="4211599"/>
          </a:xfrm>
          <a:prstGeom prst="rect">
            <a:avLst/>
          </a:prstGeom>
        </p:spPr>
        <p:txBody>
          <a:bodyPr/>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pPr lvl="0"/>
            <a:r>
              <a:rPr lang="en-US" dirty="0"/>
              <a:t>Click to edit Master text styles</a:t>
            </a:r>
          </a:p>
        </p:txBody>
      </p:sp>
      <p:sp>
        <p:nvSpPr>
          <p:cNvPr id="11" name="TextBox 11">
            <a:extLst>
              <a:ext uri="{FF2B5EF4-FFF2-40B4-BE49-F238E27FC236}">
                <a16:creationId xmlns:a16="http://schemas.microsoft.com/office/drawing/2014/main" id="{74E177B2-18DB-4492-B6D8-3C6F013DA181}"/>
              </a:ext>
            </a:extLst>
          </p:cNvPr>
          <p:cNvSpPr txBox="1">
            <a:spLocks noChangeArrowheads="1"/>
          </p:cNvSpPr>
          <p:nvPr userDrawn="1"/>
        </p:nvSpPr>
        <p:spPr bwMode="auto">
          <a:xfrm>
            <a:off x="8772525" y="6493934"/>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fontAlgn="base" hangingPunct="1">
              <a:spcBef>
                <a:spcPct val="0"/>
              </a:spcBef>
              <a:spcAft>
                <a:spcPct val="0"/>
              </a:spcAft>
            </a:pPr>
            <a:fld id="{72D0DF7B-9070-4648-807C-1090074EFBD6}" type="slidenum">
              <a:rPr lang="en-US" b="1" smtClean="0">
                <a:solidFill>
                  <a:srgbClr val="40404F">
                    <a:lumMod val="60000"/>
                    <a:lumOff val="40000"/>
                  </a:srgbClr>
                </a:solidFill>
                <a:latin typeface="Gill Sans MT"/>
                <a:cs typeface="Gill Sans MT"/>
              </a:rPr>
              <a:pPr eaLnBrk="1" fontAlgn="base" hangingPunct="1">
                <a:spcBef>
                  <a:spcPct val="0"/>
                </a:spcBef>
                <a:spcAft>
                  <a:spcPct val="0"/>
                </a:spcAft>
              </a:pPr>
              <a:t>‹#›</a:t>
            </a:fld>
            <a:endParaRPr lang="en-US" b="1" dirty="0">
              <a:solidFill>
                <a:srgbClr val="40404F">
                  <a:lumMod val="60000"/>
                  <a:lumOff val="40000"/>
                </a:srgbClr>
              </a:solidFill>
              <a:latin typeface="Calibri"/>
              <a:cs typeface="Gill Sans MT"/>
            </a:endParaRPr>
          </a:p>
        </p:txBody>
      </p:sp>
      <p:sp>
        <p:nvSpPr>
          <p:cNvPr id="12" name="Rectangle 11">
            <a:extLst>
              <a:ext uri="{FF2B5EF4-FFF2-40B4-BE49-F238E27FC236}">
                <a16:creationId xmlns:a16="http://schemas.microsoft.com/office/drawing/2014/main" id="{1EDCE814-A0A7-4321-984C-B3EBE7D3A366}"/>
              </a:ext>
            </a:extLst>
          </p:cNvPr>
          <p:cNvSpPr>
            <a:spLocks noChangeAspect="1"/>
          </p:cNvSpPr>
          <p:nvPr userDrawn="1"/>
        </p:nvSpPr>
        <p:spPr>
          <a:xfrm>
            <a:off x="1097280" y="6492240"/>
            <a:ext cx="356838" cy="553998"/>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b="1" dirty="0">
                <a:solidFill>
                  <a:srgbClr val="3D8C62"/>
                </a:solidFill>
                <a:ea typeface="ＭＳ Ｐゴシック" charset="0"/>
                <a:cs typeface="Arial" charset="0"/>
                <a:sym typeface="Arial" charset="0"/>
              </a:rPr>
              <a:t> </a:t>
            </a:r>
            <a:r>
              <a:rPr lang="en-US" sz="1000" b="0" kern="1200" dirty="0">
                <a:solidFill>
                  <a:schemeClr val="tx1">
                    <a:lumMod val="60000"/>
                    <a:lumOff val="40000"/>
                  </a:schemeClr>
                </a:solidFill>
                <a:effectLst/>
                <a:latin typeface="+mn-lt"/>
                <a:ea typeface="+mn-ea"/>
                <a:cs typeface="+mn-cs"/>
              </a:rPr>
              <a:t>©</a:t>
            </a:r>
            <a:endParaRPr lang="en-US" sz="1000" b="0" kern="1200" dirty="0">
              <a:solidFill>
                <a:schemeClr val="tx1"/>
              </a:solidFill>
              <a:effectLst/>
              <a:latin typeface="+mn-lt"/>
              <a:ea typeface="+mn-ea"/>
              <a:cs typeface="+mn-cs"/>
            </a:endParaRPr>
          </a:p>
          <a:p>
            <a:pPr fontAlgn="base">
              <a:spcBef>
                <a:spcPct val="0"/>
              </a:spcBef>
              <a:spcAft>
                <a:spcPct val="0"/>
              </a:spcAft>
            </a:pPr>
            <a:endParaRPr lang="en-US" sz="1500" b="1" dirty="0">
              <a:solidFill>
                <a:srgbClr val="3D8C62"/>
              </a:solidFill>
              <a:ea typeface="ＭＳ Ｐゴシック" charset="0"/>
              <a:cs typeface="Arial" charset="0"/>
              <a:sym typeface="Arial" charset="0"/>
            </a:endParaRPr>
          </a:p>
        </p:txBody>
      </p:sp>
      <p:pic>
        <p:nvPicPr>
          <p:cNvPr id="13" name="Picture 3" descr="C:\Users\Owmer\Desktop\attendance-works-logo_new-01 2018 cropped footer.jpg">
            <a:extLst>
              <a:ext uri="{FF2B5EF4-FFF2-40B4-BE49-F238E27FC236}">
                <a16:creationId xmlns:a16="http://schemas.microsoft.com/office/drawing/2014/main" id="{C6FDEBDE-656C-4442-8B48-2BAF66E34A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4320" y="6362106"/>
            <a:ext cx="959761" cy="3857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48C45F8-B9A2-42C3-842F-EC1CD1ED0540}"/>
              </a:ext>
            </a:extLst>
          </p:cNvPr>
          <p:cNvSpPr txBox="1"/>
          <p:nvPr userDrawn="1"/>
        </p:nvSpPr>
        <p:spPr>
          <a:xfrm>
            <a:off x="3962400" y="6553200"/>
            <a:ext cx="1866900" cy="230832"/>
          </a:xfrm>
          <a:prstGeom prst="rect">
            <a:avLst/>
          </a:prstGeom>
          <a:noFill/>
        </p:spPr>
        <p:txBody>
          <a:bodyPr wrap="square" rtlCol="0">
            <a:spAutoFit/>
          </a:bodyPr>
          <a:lstStyle/>
          <a:p>
            <a:pPr algn="ctr"/>
            <a:r>
              <a:rPr lang="en-US" sz="900" b="1" dirty="0">
                <a:solidFill>
                  <a:srgbClr val="94BF6E"/>
                </a:solidFill>
                <a:latin typeface="+mn-lt"/>
              </a:rPr>
              <a:t>www.attendanceworks.org</a:t>
            </a:r>
          </a:p>
        </p:txBody>
      </p:sp>
    </p:spTree>
    <p:extLst>
      <p:ext uri="{BB962C8B-B14F-4D97-AF65-F5344CB8AC3E}">
        <p14:creationId xmlns:p14="http://schemas.microsoft.com/office/powerpoint/2010/main" val="42894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p:spTree>
      <p:nvGrpSpPr>
        <p:cNvPr id="1" name="Shape 8"/>
        <p:cNvGrpSpPr/>
        <p:nvPr/>
      </p:nvGrpSpPr>
      <p:grpSpPr>
        <a:xfrm>
          <a:off x="0" y="0"/>
          <a:ext cx="0" cy="0"/>
          <a:chOff x="0" y="0"/>
          <a:chExt cx="0" cy="0"/>
        </a:xfrm>
      </p:grpSpPr>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TextBox 11">
            <a:extLst>
              <a:ext uri="{FF2B5EF4-FFF2-40B4-BE49-F238E27FC236}">
                <a16:creationId xmlns:a16="http://schemas.microsoft.com/office/drawing/2014/main" id="{071EF666-E921-4CB3-AF80-2158C8025AB4}"/>
              </a:ext>
            </a:extLst>
          </p:cNvPr>
          <p:cNvSpPr txBox="1">
            <a:spLocks noChangeArrowheads="1"/>
          </p:cNvSpPr>
          <p:nvPr userDrawn="1"/>
        </p:nvSpPr>
        <p:spPr bwMode="auto">
          <a:xfrm>
            <a:off x="8772525" y="6493934"/>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fontAlgn="base" hangingPunct="1">
              <a:spcBef>
                <a:spcPct val="0"/>
              </a:spcBef>
              <a:spcAft>
                <a:spcPct val="0"/>
              </a:spcAft>
            </a:pPr>
            <a:fld id="{72D0DF7B-9070-4648-807C-1090074EFBD6}" type="slidenum">
              <a:rPr lang="en-US" b="1" smtClean="0">
                <a:solidFill>
                  <a:srgbClr val="40404F">
                    <a:lumMod val="60000"/>
                    <a:lumOff val="40000"/>
                  </a:srgbClr>
                </a:solidFill>
                <a:latin typeface="Gill Sans MT"/>
                <a:cs typeface="Gill Sans MT"/>
              </a:rPr>
              <a:pPr eaLnBrk="1" fontAlgn="base" hangingPunct="1">
                <a:spcBef>
                  <a:spcPct val="0"/>
                </a:spcBef>
                <a:spcAft>
                  <a:spcPct val="0"/>
                </a:spcAft>
              </a:pPr>
              <a:t>‹#›</a:t>
            </a:fld>
            <a:endParaRPr lang="en-US" b="1" dirty="0">
              <a:solidFill>
                <a:srgbClr val="40404F">
                  <a:lumMod val="60000"/>
                  <a:lumOff val="40000"/>
                </a:srgbClr>
              </a:solidFill>
              <a:latin typeface="Calibri"/>
              <a:cs typeface="Gill Sans MT"/>
            </a:endParaRPr>
          </a:p>
        </p:txBody>
      </p:sp>
      <p:sp>
        <p:nvSpPr>
          <p:cNvPr id="7" name="Rectangle 6">
            <a:extLst>
              <a:ext uri="{FF2B5EF4-FFF2-40B4-BE49-F238E27FC236}">
                <a16:creationId xmlns:a16="http://schemas.microsoft.com/office/drawing/2014/main" id="{A00A4835-3256-4726-9D37-A389651B5E41}"/>
              </a:ext>
            </a:extLst>
          </p:cNvPr>
          <p:cNvSpPr>
            <a:spLocks noChangeAspect="1"/>
          </p:cNvSpPr>
          <p:nvPr userDrawn="1"/>
        </p:nvSpPr>
        <p:spPr>
          <a:xfrm>
            <a:off x="1097280" y="6492240"/>
            <a:ext cx="356838" cy="553998"/>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b="1" dirty="0">
                <a:solidFill>
                  <a:srgbClr val="3D8C62"/>
                </a:solidFill>
                <a:ea typeface="ＭＳ Ｐゴシック" charset="0"/>
                <a:cs typeface="Arial" charset="0"/>
                <a:sym typeface="Arial" charset="0"/>
              </a:rPr>
              <a:t> </a:t>
            </a:r>
            <a:r>
              <a:rPr lang="en-US" sz="1000" b="0" kern="1200" dirty="0">
                <a:solidFill>
                  <a:schemeClr val="tx1">
                    <a:lumMod val="60000"/>
                    <a:lumOff val="40000"/>
                  </a:schemeClr>
                </a:solidFill>
                <a:effectLst/>
                <a:latin typeface="+mn-lt"/>
                <a:ea typeface="+mn-ea"/>
                <a:cs typeface="+mn-cs"/>
              </a:rPr>
              <a:t>©</a:t>
            </a:r>
            <a:endParaRPr lang="en-US" sz="1000" b="0" kern="1200" dirty="0">
              <a:solidFill>
                <a:schemeClr val="tx1"/>
              </a:solidFill>
              <a:effectLst/>
              <a:latin typeface="+mn-lt"/>
              <a:ea typeface="+mn-ea"/>
              <a:cs typeface="+mn-cs"/>
            </a:endParaRPr>
          </a:p>
          <a:p>
            <a:pPr fontAlgn="base">
              <a:spcBef>
                <a:spcPct val="0"/>
              </a:spcBef>
              <a:spcAft>
                <a:spcPct val="0"/>
              </a:spcAft>
            </a:pPr>
            <a:endParaRPr lang="en-US" sz="1500" b="1" dirty="0">
              <a:solidFill>
                <a:srgbClr val="3D8C62"/>
              </a:solidFill>
              <a:ea typeface="ＭＳ Ｐゴシック" charset="0"/>
              <a:cs typeface="Arial" charset="0"/>
              <a:sym typeface="Arial" charset="0"/>
            </a:endParaRPr>
          </a:p>
        </p:txBody>
      </p:sp>
      <p:pic>
        <p:nvPicPr>
          <p:cNvPr id="8" name="Picture 3" descr="C:\Users\Owmer\Desktop\attendance-works-logo_new-01 2018 cropped footer.jpg">
            <a:extLst>
              <a:ext uri="{FF2B5EF4-FFF2-40B4-BE49-F238E27FC236}">
                <a16:creationId xmlns:a16="http://schemas.microsoft.com/office/drawing/2014/main" id="{664FE5CD-84BE-45E7-A8CA-89FA95EA86F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4320" y="6362106"/>
            <a:ext cx="959761" cy="3857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23BC70-08C7-4E6A-95D5-4D8B389312BA}"/>
              </a:ext>
            </a:extLst>
          </p:cNvPr>
          <p:cNvSpPr txBox="1"/>
          <p:nvPr userDrawn="1"/>
        </p:nvSpPr>
        <p:spPr>
          <a:xfrm>
            <a:off x="3962400" y="6553200"/>
            <a:ext cx="1866900" cy="230832"/>
          </a:xfrm>
          <a:prstGeom prst="rect">
            <a:avLst/>
          </a:prstGeom>
          <a:noFill/>
        </p:spPr>
        <p:txBody>
          <a:bodyPr wrap="square" rtlCol="0">
            <a:spAutoFit/>
          </a:bodyPr>
          <a:lstStyle/>
          <a:p>
            <a:pPr algn="ctr"/>
            <a:r>
              <a:rPr lang="en-US" sz="900" b="1" dirty="0">
                <a:solidFill>
                  <a:srgbClr val="94BF6E"/>
                </a:solidFill>
                <a:latin typeface="+mn-lt"/>
              </a:rPr>
              <a:t>www.attendanceworks.org</a:t>
            </a:r>
          </a:p>
        </p:txBody>
      </p:sp>
    </p:spTree>
    <p:extLst>
      <p:ext uri="{BB962C8B-B14F-4D97-AF65-F5344CB8AC3E}">
        <p14:creationId xmlns:p14="http://schemas.microsoft.com/office/powerpoint/2010/main" val="63348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688BDA-D505-462D-BA31-C56E625B3F4F}"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49303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88BDA-D505-462D-BA31-C56E625B3F4F}" type="datetimeFigureOut">
              <a:rPr lang="en-US" smtClean="0"/>
              <a:pPr/>
              <a:t>9/25/18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DCE4F-51A4-4A4D-BD05-F646D612E608}" type="slidenum">
              <a:rPr lang="en-US" smtClean="0"/>
              <a:pPr/>
              <a:t>‹#›</a:t>
            </a:fld>
            <a:endParaRPr lang="en-US"/>
          </a:p>
        </p:txBody>
      </p:sp>
    </p:spTree>
    <p:extLst>
      <p:ext uri="{BB962C8B-B14F-4D97-AF65-F5344CB8AC3E}">
        <p14:creationId xmlns:p14="http://schemas.microsoft.com/office/powerpoint/2010/main" val="304645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25" tIns="91425" rIns="91425" bIns="91425" numCol="1" anchor="t" anchorCtr="0" compatLnSpc="1">
            <a:prstTxWarp prst="textNoShape">
              <a:avLst/>
            </a:prstTxWarp>
          </a:bodyPr>
          <a:lstStyle/>
          <a:p>
            <a:pPr lvl="0"/>
            <a:endParaRPr lang="en-US" dirty="0">
              <a:sym typeface="Arial" charset="0"/>
            </a:endParaRPr>
          </a:p>
        </p:txBody>
      </p:sp>
    </p:spTree>
  </p:cSld>
  <p:clrMap bg1="lt1" tx1="dk1" bg2="dk2" tx2="lt2" accent1="accent1" accent2="accent2" accent3="accent3" accent4="accent4" accent5="accent5" accent6="accent6" hlink="hlink" folHlink="folHlink"/>
  <p:sldLayoutIdLst>
    <p:sldLayoutId id="2147483666" r:id="rId1"/>
    <p:sldLayoutId id="2147483670" r:id="rId2"/>
    <p:sldLayoutId id="2147483671" r:id="rId3"/>
    <p:sldLayoutId id="2147483684" r:id="rId4"/>
    <p:sldLayoutId id="2147483706" r:id="rId5"/>
    <p:sldLayoutId id="2147483733" r:id="rId6"/>
    <p:sldLayoutId id="2147483740" r:id="rId7"/>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MT"/>
          <a:ea typeface="Arial"/>
          <a:cs typeface="Gill Sans MT"/>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88BDA-D505-462D-BA31-C56E625B3F4F}" type="datetimeFigureOut">
              <a:rPr lang="en-US" smtClean="0"/>
              <a:pPr/>
              <a:t>9/25/18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DCE4F-51A4-4A4D-BD05-F646D612E608}" type="slidenum">
              <a:rPr lang="en-US" smtClean="0"/>
              <a:pPr/>
              <a:t>‹#›</a:t>
            </a:fld>
            <a:endParaRPr lang="en-US"/>
          </a:p>
        </p:txBody>
      </p:sp>
    </p:spTree>
    <p:extLst>
      <p:ext uri="{BB962C8B-B14F-4D97-AF65-F5344CB8AC3E}">
        <p14:creationId xmlns:p14="http://schemas.microsoft.com/office/powerpoint/2010/main" val="43483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8C80E9-7824-BD41-828F-4EDC7749B3AF}" type="datetimeFigureOut">
              <a:rPr lang="en-US" smtClean="0">
                <a:solidFill>
                  <a:prstClr val="black">
                    <a:tint val="75000"/>
                  </a:prstClr>
                </a:solidFill>
              </a:rPr>
              <a:pPr defTabSz="457200"/>
              <a:t>9/25/18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59B2DE2-3140-3548-BD9C-DD981A23931E}"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8103379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25" tIns="91425" rIns="91425" bIns="91425" numCol="1" anchor="t" anchorCtr="0" compatLnSpc="1">
            <a:prstTxWarp prst="textNoShape">
              <a:avLst/>
            </a:prstTxWarp>
          </a:bodyPr>
          <a:lstStyle/>
          <a:p>
            <a:pPr lvl="0"/>
            <a:endParaRPr lang="en-US" dirty="0">
              <a:sym typeface="Arial" charset="0"/>
            </a:endParaRPr>
          </a:p>
        </p:txBody>
      </p:sp>
      <p:sp>
        <p:nvSpPr>
          <p:cNvPr id="4" name="TextBox 11"/>
          <p:cNvSpPr txBox="1">
            <a:spLocks noChangeArrowheads="1"/>
          </p:cNvSpPr>
          <p:nvPr userDrawn="1"/>
        </p:nvSpPr>
        <p:spPr bwMode="auto">
          <a:xfrm>
            <a:off x="8772525" y="6493934"/>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fontAlgn="base" hangingPunct="1">
              <a:spcBef>
                <a:spcPct val="0"/>
              </a:spcBef>
              <a:spcAft>
                <a:spcPct val="0"/>
              </a:spcAft>
            </a:pPr>
            <a:fld id="{72D0DF7B-9070-4648-807C-1090074EFBD6}" type="slidenum">
              <a:rPr lang="en-US" b="1" smtClean="0">
                <a:solidFill>
                  <a:srgbClr val="40404F">
                    <a:lumMod val="60000"/>
                    <a:lumOff val="40000"/>
                  </a:srgbClr>
                </a:solidFill>
                <a:latin typeface="Gill Sans MT"/>
                <a:cs typeface="Gill Sans MT"/>
              </a:rPr>
              <a:pPr eaLnBrk="1" fontAlgn="base" hangingPunct="1">
                <a:spcBef>
                  <a:spcPct val="0"/>
                </a:spcBef>
                <a:spcAft>
                  <a:spcPct val="0"/>
                </a:spcAft>
              </a:pPr>
              <a:t>‹#›</a:t>
            </a:fld>
            <a:endParaRPr lang="en-US" b="1" dirty="0">
              <a:solidFill>
                <a:srgbClr val="40404F">
                  <a:lumMod val="60000"/>
                  <a:lumOff val="40000"/>
                </a:srgbClr>
              </a:solidFill>
              <a:latin typeface="Calibri"/>
              <a:cs typeface="Gill Sans MT"/>
            </a:endParaRPr>
          </a:p>
        </p:txBody>
      </p:sp>
      <p:sp>
        <p:nvSpPr>
          <p:cNvPr id="5" name="Rectangle 4"/>
          <p:cNvSpPr>
            <a:spLocks noChangeAspect="1"/>
          </p:cNvSpPr>
          <p:nvPr userDrawn="1"/>
        </p:nvSpPr>
        <p:spPr>
          <a:xfrm>
            <a:off x="1097280" y="6492240"/>
            <a:ext cx="356838" cy="553998"/>
          </a:xfrm>
          <a:prstGeom prst="rect">
            <a:avLst/>
          </a:prstGeom>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b="1" dirty="0">
                <a:solidFill>
                  <a:srgbClr val="3D8C62"/>
                </a:solidFill>
                <a:ea typeface="ＭＳ Ｐゴシック" charset="0"/>
                <a:cs typeface="Arial" charset="0"/>
                <a:sym typeface="Arial" charset="0"/>
              </a:rPr>
              <a:t> </a:t>
            </a:r>
            <a:r>
              <a:rPr lang="en-US" sz="1000" b="0" kern="1200" dirty="0">
                <a:solidFill>
                  <a:schemeClr val="tx1">
                    <a:lumMod val="60000"/>
                    <a:lumOff val="40000"/>
                  </a:schemeClr>
                </a:solidFill>
                <a:effectLst/>
                <a:latin typeface="+mn-lt"/>
                <a:ea typeface="+mn-ea"/>
                <a:cs typeface="+mn-cs"/>
              </a:rPr>
              <a:t>©</a:t>
            </a:r>
            <a:endParaRPr lang="en-US" sz="1000" b="0" kern="1200" dirty="0">
              <a:solidFill>
                <a:schemeClr val="tx1"/>
              </a:solidFill>
              <a:effectLst/>
              <a:latin typeface="+mn-lt"/>
              <a:ea typeface="+mn-ea"/>
              <a:cs typeface="+mn-cs"/>
            </a:endParaRPr>
          </a:p>
          <a:p>
            <a:pPr fontAlgn="base">
              <a:spcBef>
                <a:spcPct val="0"/>
              </a:spcBef>
              <a:spcAft>
                <a:spcPct val="0"/>
              </a:spcAft>
            </a:pPr>
            <a:endParaRPr lang="en-US" sz="1500" b="1" dirty="0">
              <a:solidFill>
                <a:srgbClr val="3D8C62"/>
              </a:solidFill>
              <a:ea typeface="ＭＳ Ｐゴシック" charset="0"/>
              <a:cs typeface="Arial" charset="0"/>
              <a:sym typeface="Arial" charset="0"/>
            </a:endParaRPr>
          </a:p>
        </p:txBody>
      </p:sp>
      <p:pic>
        <p:nvPicPr>
          <p:cNvPr id="6" name="Picture 3" descr="C:\Users\Owmer\Desktop\attendance-works-logo_new-01 2018 cropped footer.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74320" y="6362106"/>
            <a:ext cx="959761" cy="385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962400" y="6553200"/>
            <a:ext cx="1866900" cy="230832"/>
          </a:xfrm>
          <a:prstGeom prst="rect">
            <a:avLst/>
          </a:prstGeom>
          <a:noFill/>
        </p:spPr>
        <p:txBody>
          <a:bodyPr wrap="square" rtlCol="0">
            <a:spAutoFit/>
          </a:bodyPr>
          <a:lstStyle/>
          <a:p>
            <a:pPr algn="ctr"/>
            <a:r>
              <a:rPr lang="en-US" sz="900" b="1" dirty="0">
                <a:solidFill>
                  <a:srgbClr val="94BF6E"/>
                </a:solidFill>
                <a:latin typeface="Gill Sans MT" panose="020B0502020104020203" pitchFamily="34" charset="0"/>
              </a:rPr>
              <a:t>www.attendanceworks.org</a:t>
            </a:r>
          </a:p>
        </p:txBody>
      </p:sp>
    </p:spTree>
    <p:extLst>
      <p:ext uri="{BB962C8B-B14F-4D97-AF65-F5344CB8AC3E}">
        <p14:creationId xmlns:p14="http://schemas.microsoft.com/office/powerpoint/2010/main" val="2448491063"/>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MT"/>
          <a:ea typeface="Arial"/>
          <a:cs typeface="Gill Sans MT"/>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ELacS6N7ZGc" TargetMode="Externa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future-ed.org/wp-content/uploads/2017/09/REPORT_Chronic_Absenteeism_final_v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5999"/>
            <a:ext cx="9144000" cy="5518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99" name="Shape 99"/>
          <p:cNvSpPr txBox="1">
            <a:spLocks noGrp="1"/>
          </p:cNvSpPr>
          <p:nvPr>
            <p:ph type="ctrTitle"/>
          </p:nvPr>
        </p:nvSpPr>
        <p:spPr>
          <a:xfrm>
            <a:off x="586141" y="1265141"/>
            <a:ext cx="8394700" cy="2324100"/>
          </a:xfrm>
        </p:spPr>
        <p:txBody>
          <a:bodyPr>
            <a:noAutofit/>
          </a:bodyPr>
          <a:lstStyle/>
          <a:p>
            <a:pPr algn="ctr" eaLnBrk="1" fontAlgn="auto" hangingPunct="1">
              <a:spcAft>
                <a:spcPts val="0"/>
              </a:spcAft>
              <a:buClr>
                <a:schemeClr val="dk1"/>
              </a:buClr>
              <a:buSzPct val="25000"/>
              <a:buFont typeface="Arial"/>
              <a:buNone/>
              <a:defRPr/>
            </a:pPr>
            <a:r>
              <a:rPr lang="en-US" sz="4000" b="1" dirty="0">
                <a:ea typeface="Roboto Slab"/>
                <a:sym typeface="Roboto Slab"/>
              </a:rPr>
              <a:t>Reducing Chronic Absence</a:t>
            </a:r>
            <a:br>
              <a:rPr lang="en-US" sz="3600" b="1" dirty="0">
                <a:ea typeface="Roboto Slab"/>
                <a:sym typeface="Roboto Slab"/>
              </a:rPr>
            </a:br>
            <a:endParaRPr b="1" dirty="0">
              <a:ea typeface="Roboto Slab"/>
              <a:sym typeface="Roboto Slab"/>
            </a:endParaRPr>
          </a:p>
        </p:txBody>
      </p:sp>
      <p:sp>
        <p:nvSpPr>
          <p:cNvPr id="8196" name="TextBox 1"/>
          <p:cNvSpPr txBox="1">
            <a:spLocks noChangeArrowheads="1"/>
          </p:cNvSpPr>
          <p:nvPr/>
        </p:nvSpPr>
        <p:spPr bwMode="auto">
          <a:xfrm>
            <a:off x="245593" y="6352118"/>
            <a:ext cx="8755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dirty="0">
                <a:solidFill>
                  <a:schemeClr val="accent1"/>
                </a:solidFill>
                <a:latin typeface="Gill Sans MT"/>
                <a:cs typeface="Gill Sans MT"/>
              </a:rPr>
              <a:t>July 26, 2018	                                 Grade-Level Reading Week, Philadelphia                    	  www.attendanceworks.org</a:t>
            </a:r>
          </a:p>
        </p:txBody>
      </p:sp>
      <p:sp>
        <p:nvSpPr>
          <p:cNvPr id="3" name="Rectangle 2"/>
          <p:cNvSpPr/>
          <p:nvPr/>
        </p:nvSpPr>
        <p:spPr>
          <a:xfrm>
            <a:off x="732898" y="2807435"/>
            <a:ext cx="8077200" cy="492443"/>
          </a:xfrm>
          <a:prstGeom prst="rect">
            <a:avLst/>
          </a:prstGeom>
        </p:spPr>
        <p:txBody>
          <a:bodyPr>
            <a:spAutoFit/>
          </a:bodyPr>
          <a:lstStyle/>
          <a:p>
            <a:pPr algn="ctr" fontAlgn="auto">
              <a:spcBef>
                <a:spcPts val="0"/>
              </a:spcBef>
              <a:spcAft>
                <a:spcPts val="0"/>
              </a:spcAft>
              <a:defRPr/>
            </a:pPr>
            <a:r>
              <a:rPr lang="en-US" sz="2600" b="1" kern="0" dirty="0">
                <a:solidFill>
                  <a:schemeClr val="accent3"/>
                </a:solidFill>
                <a:latin typeface="Rockwell"/>
                <a:ea typeface="Arial"/>
                <a:cs typeface="Rockwell"/>
                <a:sym typeface="Arial"/>
              </a:rPr>
              <a:t>Requires a Trauma Informed Approach</a:t>
            </a:r>
          </a:p>
        </p:txBody>
      </p:sp>
      <p:pic>
        <p:nvPicPr>
          <p:cNvPr id="2" name="Picture 1" descr="kidswithgradca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855" y="3539775"/>
            <a:ext cx="4504519" cy="1942839"/>
          </a:xfrm>
          <a:prstGeom prst="rect">
            <a:avLst/>
          </a:prstGeom>
        </p:spPr>
      </p:pic>
      <p:pic>
        <p:nvPicPr>
          <p:cNvPr id="6" name="Picture 5">
            <a:extLst>
              <a:ext uri="{FF2B5EF4-FFF2-40B4-BE49-F238E27FC236}">
                <a16:creationId xmlns:a16="http://schemas.microsoft.com/office/drawing/2014/main" id="{5B4AB8AA-BD93-40B1-A226-6BADD9AC34E5}"/>
              </a:ext>
            </a:extLst>
          </p:cNvPr>
          <p:cNvPicPr>
            <a:picLocks noChangeAspect="1"/>
          </p:cNvPicPr>
          <p:nvPr/>
        </p:nvPicPr>
        <p:blipFill>
          <a:blip r:embed="rId4"/>
          <a:stretch>
            <a:fillRect/>
          </a:stretch>
        </p:blipFill>
        <p:spPr>
          <a:xfrm>
            <a:off x="76454" y="271713"/>
            <a:ext cx="2425159" cy="970063"/>
          </a:xfrm>
          <a:prstGeom prst="rect">
            <a:avLst/>
          </a:prstGeom>
        </p:spPr>
      </p:pic>
    </p:spTree>
    <p:extLst>
      <p:ext uri="{BB962C8B-B14F-4D97-AF65-F5344CB8AC3E}">
        <p14:creationId xmlns:p14="http://schemas.microsoft.com/office/powerpoint/2010/main" val="235134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ESSA Implementation Offers Unprecedented Opportunities and Challenges</a:t>
            </a:r>
          </a:p>
        </p:txBody>
      </p:sp>
      <p:graphicFrame>
        <p:nvGraphicFramePr>
          <p:cNvPr id="4" name="Diagram 3">
            <a:extLst>
              <a:ext uri="{FF2B5EF4-FFF2-40B4-BE49-F238E27FC236}">
                <a16:creationId xmlns:a16="http://schemas.microsoft.com/office/drawing/2014/main" id="{C3F0EB90-3194-4CE1-8EFC-4E1D84901E7B}"/>
              </a:ext>
            </a:extLst>
          </p:cNvPr>
          <p:cNvGraphicFramePr/>
          <p:nvPr>
            <p:extLst/>
          </p:nvPr>
        </p:nvGraphicFramePr>
        <p:xfrm>
          <a:off x="406365" y="2185077"/>
          <a:ext cx="8620126" cy="453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Shape 588">
            <a:extLst>
              <a:ext uri="{FF2B5EF4-FFF2-40B4-BE49-F238E27FC236}">
                <a16:creationId xmlns:a16="http://schemas.microsoft.com/office/drawing/2014/main" id="{5FC0E2E3-1270-4FDF-9738-BA711C0B5775}"/>
              </a:ext>
            </a:extLst>
          </p:cNvPr>
          <p:cNvGrpSpPr/>
          <p:nvPr/>
        </p:nvGrpSpPr>
        <p:grpSpPr>
          <a:xfrm>
            <a:off x="342806" y="1099423"/>
            <a:ext cx="349561" cy="351502"/>
            <a:chOff x="5973900" y="318475"/>
            <a:chExt cx="401900" cy="380575"/>
          </a:xfrm>
        </p:grpSpPr>
        <p:sp>
          <p:nvSpPr>
            <p:cNvPr id="8" name="Shape 589">
              <a:extLst>
                <a:ext uri="{FF2B5EF4-FFF2-40B4-BE49-F238E27FC236}">
                  <a16:creationId xmlns:a16="http://schemas.microsoft.com/office/drawing/2014/main" id="{9CFA3229-055E-421F-BC36-6119A7B5EF80}"/>
                </a:ext>
              </a:extLst>
            </p:cNvPr>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90">
              <a:extLst>
                <a:ext uri="{FF2B5EF4-FFF2-40B4-BE49-F238E27FC236}">
                  <a16:creationId xmlns:a16="http://schemas.microsoft.com/office/drawing/2014/main" id="{BF516326-1B19-41CC-9417-3B07E13DF21D}"/>
                </a:ext>
              </a:extLst>
            </p:cNvPr>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91">
              <a:extLst>
                <a:ext uri="{FF2B5EF4-FFF2-40B4-BE49-F238E27FC236}">
                  <a16:creationId xmlns:a16="http://schemas.microsoft.com/office/drawing/2014/main" id="{CCA6255D-39DC-4D9D-9B5C-59FDAD6E4EFE}"/>
                </a:ext>
              </a:extLst>
            </p:cNvPr>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92">
              <a:extLst>
                <a:ext uri="{FF2B5EF4-FFF2-40B4-BE49-F238E27FC236}">
                  <a16:creationId xmlns:a16="http://schemas.microsoft.com/office/drawing/2014/main" id="{6508B0D8-B396-4233-8535-BE26EF21B7A2}"/>
                </a:ext>
              </a:extLst>
            </p:cNvPr>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93">
              <a:extLst>
                <a:ext uri="{FF2B5EF4-FFF2-40B4-BE49-F238E27FC236}">
                  <a16:creationId xmlns:a16="http://schemas.microsoft.com/office/drawing/2014/main" id="{DC84004E-267A-4693-91BE-683B65948452}"/>
                </a:ext>
              </a:extLst>
            </p:cNvPr>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94">
              <a:extLst>
                <a:ext uri="{FF2B5EF4-FFF2-40B4-BE49-F238E27FC236}">
                  <a16:creationId xmlns:a16="http://schemas.microsoft.com/office/drawing/2014/main" id="{A46B6355-D862-4447-8DEB-4CC5BD17BEA2}"/>
                </a:ext>
              </a:extLst>
            </p:cNvPr>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95">
              <a:extLst>
                <a:ext uri="{FF2B5EF4-FFF2-40B4-BE49-F238E27FC236}">
                  <a16:creationId xmlns:a16="http://schemas.microsoft.com/office/drawing/2014/main" id="{BA3D4086-299F-40EA-9BB1-664797F19CD0}"/>
                </a:ext>
              </a:extLst>
            </p:cNvPr>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96">
              <a:extLst>
                <a:ext uri="{FF2B5EF4-FFF2-40B4-BE49-F238E27FC236}">
                  <a16:creationId xmlns:a16="http://schemas.microsoft.com/office/drawing/2014/main" id="{CDBE8F65-0044-4504-AC54-382757C78536}"/>
                </a:ext>
              </a:extLst>
            </p:cNvPr>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97">
              <a:extLst>
                <a:ext uri="{FF2B5EF4-FFF2-40B4-BE49-F238E27FC236}">
                  <a16:creationId xmlns:a16="http://schemas.microsoft.com/office/drawing/2014/main" id="{E4B1B85B-D588-42E7-BAB8-267D7888D639}"/>
                </a:ext>
              </a:extLst>
            </p:cNvPr>
            <p:cNvSpPr/>
            <p:nvPr/>
          </p:nvSpPr>
          <p:spPr>
            <a:xfrm>
              <a:off x="6024450" y="573000"/>
              <a:ext cx="300800" cy="25"/>
            </a:xfrm>
            <a:custGeom>
              <a:avLst/>
              <a:gdLst/>
              <a:ahLst/>
              <a:cxnLst/>
              <a:rect l="0" t="0" r="0" b="0"/>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98">
              <a:extLst>
                <a:ext uri="{FF2B5EF4-FFF2-40B4-BE49-F238E27FC236}">
                  <a16:creationId xmlns:a16="http://schemas.microsoft.com/office/drawing/2014/main" id="{37C037FB-19C0-4BA0-AB1A-6BCA558F7537}"/>
                </a:ext>
              </a:extLst>
            </p:cNvPr>
            <p:cNvSpPr/>
            <p:nvPr/>
          </p:nvSpPr>
          <p:spPr>
            <a:xfrm>
              <a:off x="6024450" y="514550"/>
              <a:ext cx="300800" cy="25"/>
            </a:xfrm>
            <a:custGeom>
              <a:avLst/>
              <a:gdLst/>
              <a:ahLst/>
              <a:cxnLst/>
              <a:rect l="0" t="0" r="0" b="0"/>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99">
              <a:extLst>
                <a:ext uri="{FF2B5EF4-FFF2-40B4-BE49-F238E27FC236}">
                  <a16:creationId xmlns:a16="http://schemas.microsoft.com/office/drawing/2014/main" id="{E3BFFBCA-90F0-4D85-AB88-9A342BE6CFDA}"/>
                </a:ext>
              </a:extLst>
            </p:cNvPr>
            <p:cNvSpPr/>
            <p:nvPr/>
          </p:nvSpPr>
          <p:spPr>
            <a:xfrm>
              <a:off x="6264950"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00">
              <a:extLst>
                <a:ext uri="{FF2B5EF4-FFF2-40B4-BE49-F238E27FC236}">
                  <a16:creationId xmlns:a16="http://schemas.microsoft.com/office/drawing/2014/main" id="{05795133-362C-4CA4-9395-E2FFC5616EFA}"/>
                </a:ext>
              </a:extLst>
            </p:cNvPr>
            <p:cNvSpPr/>
            <p:nvPr/>
          </p:nvSpPr>
          <p:spPr>
            <a:xfrm>
              <a:off x="6204675" y="456100"/>
              <a:ext cx="25" cy="175375"/>
            </a:xfrm>
            <a:custGeom>
              <a:avLst/>
              <a:gdLst/>
              <a:ahLst/>
              <a:cxnLst/>
              <a:rect l="0" t="0" r="0" b="0"/>
              <a:pathLst>
                <a:path w="1" h="7015" fill="none" extrusionOk="0">
                  <a:moveTo>
                    <a:pt x="0" y="0"/>
                  </a:moveTo>
                  <a:lnTo>
                    <a:pt x="0"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01">
              <a:extLst>
                <a:ext uri="{FF2B5EF4-FFF2-40B4-BE49-F238E27FC236}">
                  <a16:creationId xmlns:a16="http://schemas.microsoft.com/office/drawing/2014/main" id="{7A5F2B9D-48E6-41E7-BF9B-A6591B3C49C3}"/>
                </a:ext>
              </a:extLst>
            </p:cNvPr>
            <p:cNvSpPr/>
            <p:nvPr/>
          </p:nvSpPr>
          <p:spPr>
            <a:xfrm>
              <a:off x="6145000"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02">
              <a:extLst>
                <a:ext uri="{FF2B5EF4-FFF2-40B4-BE49-F238E27FC236}">
                  <a16:creationId xmlns:a16="http://schemas.microsoft.com/office/drawing/2014/main" id="{EBF01BA8-9451-4601-B405-EC2490D8D3EA}"/>
                </a:ext>
              </a:extLst>
            </p:cNvPr>
            <p:cNvSpPr/>
            <p:nvPr/>
          </p:nvSpPr>
          <p:spPr>
            <a:xfrm>
              <a:off x="6084725" y="456100"/>
              <a:ext cx="25" cy="175375"/>
            </a:xfrm>
            <a:custGeom>
              <a:avLst/>
              <a:gdLst/>
              <a:ahLst/>
              <a:cxnLst/>
              <a:rect l="0" t="0" r="0" b="0"/>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70059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Implementation Requires New Paradigm</a:t>
            </a:r>
            <a:br>
              <a:rPr lang="en-US" dirty="0"/>
            </a:br>
            <a:r>
              <a:rPr lang="en-US" dirty="0"/>
              <a:t>on Attendance</a:t>
            </a:r>
          </a:p>
        </p:txBody>
      </p:sp>
      <p:grpSp>
        <p:nvGrpSpPr>
          <p:cNvPr id="3" name="Group 2"/>
          <p:cNvGrpSpPr/>
          <p:nvPr/>
        </p:nvGrpSpPr>
        <p:grpSpPr>
          <a:xfrm>
            <a:off x="421003" y="2292821"/>
            <a:ext cx="8682053" cy="3924283"/>
            <a:chOff x="32166" y="2270765"/>
            <a:chExt cx="9213204" cy="4137411"/>
          </a:xfrm>
        </p:grpSpPr>
        <p:sp>
          <p:nvSpPr>
            <p:cNvPr id="4" name="Shape 200"/>
            <p:cNvSpPr/>
            <p:nvPr/>
          </p:nvSpPr>
          <p:spPr>
            <a:xfrm>
              <a:off x="32166" y="2270765"/>
              <a:ext cx="4638283" cy="4137411"/>
            </a:xfrm>
            <a:prstGeom prst="homePlate">
              <a:avLst>
                <a:gd name="adj" fmla="val 30129"/>
              </a:avLst>
            </a:prstGeom>
            <a:solidFill>
              <a:srgbClr val="94BF6E"/>
            </a:solid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a:ln>
                    <a:noFill/>
                  </a:ln>
                  <a:solidFill>
                    <a:srgbClr val="FFFFFF"/>
                  </a:solidFill>
                  <a:effectLst/>
                  <a:uLnTx/>
                  <a:uFillTx/>
                  <a:latin typeface="Rockwell"/>
                  <a:ea typeface="Nixie One"/>
                  <a:cs typeface="Rockwell"/>
                  <a:sym typeface="Nixie One"/>
                </a:rPr>
                <a:t>Truancy</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0" cap="none" spc="0" normalizeH="0" baseline="0" noProof="0" dirty="0">
                  <a:ln>
                    <a:noFill/>
                  </a:ln>
                  <a:solidFill>
                    <a:srgbClr val="FFFFFF"/>
                  </a:solidFill>
                  <a:effectLst/>
                  <a:uLnTx/>
                  <a:uFillTx/>
                  <a:latin typeface="Gill Sans MT"/>
                  <a:ea typeface="Nixie One"/>
                  <a:cs typeface="Gill Sans MT"/>
                  <a:sym typeface="Nixie One"/>
                </a:rPr>
                <a:t>Counts unexcused absences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0" cap="none" spc="0" normalizeH="0" baseline="0" noProof="0" dirty="0">
                  <a:ln>
                    <a:noFill/>
                  </a:ln>
                  <a:solidFill>
                    <a:srgbClr val="FFFFFF"/>
                  </a:solidFill>
                  <a:effectLst/>
                  <a:uLnTx/>
                  <a:uFillTx/>
                  <a:latin typeface="Gill Sans MT"/>
                  <a:ea typeface="Nixie One"/>
                  <a:cs typeface="Gill Sans MT"/>
                  <a:sym typeface="Nixie One"/>
                </a:rPr>
                <a:t>Emphasizes individual compliance with school rules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1" i="0" u="none" strike="noStrike" kern="0" cap="none" spc="0" normalizeH="0" baseline="0" noProof="0" dirty="0">
                  <a:ln>
                    <a:noFill/>
                  </a:ln>
                  <a:solidFill>
                    <a:srgbClr val="FFFFFF"/>
                  </a:solidFill>
                  <a:effectLst/>
                  <a:uLnTx/>
                  <a:uFillTx/>
                  <a:latin typeface="Gill Sans MT"/>
                  <a:ea typeface="Nixie One"/>
                  <a:cs typeface="Gill Sans MT"/>
                  <a:sym typeface="Nixie One"/>
                </a:rPr>
                <a:t>Uses legal, typically more punitive, solutions</a:t>
              </a:r>
            </a:p>
          </p:txBody>
        </p:sp>
        <p:sp>
          <p:nvSpPr>
            <p:cNvPr id="5" name="Shape 201"/>
            <p:cNvSpPr/>
            <p:nvPr/>
          </p:nvSpPr>
          <p:spPr>
            <a:xfrm>
              <a:off x="3477547" y="2270766"/>
              <a:ext cx="5767823" cy="4137410"/>
            </a:xfrm>
            <a:prstGeom prst="chevron">
              <a:avLst>
                <a:gd name="adj" fmla="val 29853"/>
              </a:avLst>
            </a:prstGeom>
            <a:solidFill>
              <a:srgbClr val="3B8D61"/>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sng" strike="noStrike" kern="0" cap="none" spc="0" normalizeH="0" baseline="0" noProof="0" dirty="0">
                  <a:ln>
                    <a:noFill/>
                  </a:ln>
                  <a:solidFill>
                    <a:prstClr val="white"/>
                  </a:solidFill>
                  <a:effectLst/>
                  <a:uLnTx/>
                  <a:uFillTx/>
                  <a:latin typeface="Rockwell"/>
                  <a:ea typeface="Nixie One"/>
                  <a:cs typeface="Rockwell"/>
                  <a:sym typeface="Nixie One"/>
                </a:rPr>
                <a:t>Chronic Absence</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300" b="1" i="0" u="none" strike="noStrike" kern="0" cap="none" spc="0" normalizeH="0" baseline="0" noProof="0" dirty="0">
                  <a:ln>
                    <a:noFill/>
                  </a:ln>
                  <a:solidFill>
                    <a:srgbClr val="FFFFFF"/>
                  </a:solidFill>
                  <a:effectLst/>
                  <a:uLnTx/>
                  <a:uFillTx/>
                  <a:latin typeface="Gill Sans MT"/>
                  <a:ea typeface="Nixie One"/>
                  <a:cs typeface="Gill Sans MT"/>
                  <a:sym typeface="Nixie One"/>
                </a:rPr>
                <a:t>Counts all absences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300" b="1" i="0" u="none" strike="noStrike" kern="0" cap="none" spc="0" normalizeH="0" baseline="0" noProof="0" dirty="0">
                  <a:ln>
                    <a:noFill/>
                  </a:ln>
                  <a:solidFill>
                    <a:srgbClr val="FFFFFF"/>
                  </a:solidFill>
                  <a:effectLst/>
                  <a:uLnTx/>
                  <a:uFillTx/>
                  <a:latin typeface="Gill Sans MT"/>
                  <a:ea typeface="Nixie One"/>
                  <a:cs typeface="Gill Sans MT"/>
                  <a:sym typeface="Nixie One"/>
                </a:rPr>
                <a:t>Emphasizes academic impact of missed days</a:t>
              </a:r>
            </a:p>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300" b="1" i="0" u="none" strike="noStrike" kern="0" cap="none" spc="0" normalizeH="0" baseline="0" noProof="0" dirty="0">
                  <a:ln>
                    <a:noFill/>
                  </a:ln>
                  <a:solidFill>
                    <a:srgbClr val="FFFFFF"/>
                  </a:solidFill>
                  <a:effectLst/>
                  <a:uLnTx/>
                  <a:uFillTx/>
                  <a:latin typeface="Gill Sans MT"/>
                  <a:ea typeface="Nixie One"/>
                  <a:cs typeface="Gill Sans MT"/>
                  <a:sym typeface="Nixie One"/>
                </a:rPr>
                <a:t>Uses preventive problem-solving, trauma-informed strategies</a:t>
              </a:r>
            </a:p>
          </p:txBody>
        </p:sp>
      </p:grpSp>
      <p:sp>
        <p:nvSpPr>
          <p:cNvPr id="6" name="Shape 481"/>
          <p:cNvSpPr/>
          <p:nvPr/>
        </p:nvSpPr>
        <p:spPr>
          <a:xfrm>
            <a:off x="364558" y="1195110"/>
            <a:ext cx="393658" cy="374569"/>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168235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5182-99B7-4B59-B1CA-08AD4E225943}"/>
              </a:ext>
            </a:extLst>
          </p:cNvPr>
          <p:cNvSpPr>
            <a:spLocks noGrp="1"/>
          </p:cNvSpPr>
          <p:nvPr>
            <p:ph type="title"/>
          </p:nvPr>
        </p:nvSpPr>
        <p:spPr/>
        <p:txBody>
          <a:bodyPr/>
          <a:lstStyle/>
          <a:p>
            <a:r>
              <a:rPr lang="en-US" dirty="0"/>
              <a:t>Cleveland Story</a:t>
            </a:r>
          </a:p>
        </p:txBody>
      </p:sp>
      <p:sp>
        <p:nvSpPr>
          <p:cNvPr id="3" name="Text Placeholder 2">
            <a:extLst>
              <a:ext uri="{FF2B5EF4-FFF2-40B4-BE49-F238E27FC236}">
                <a16:creationId xmlns:a16="http://schemas.microsoft.com/office/drawing/2014/main" id="{9CE86147-34D1-43B0-B08A-595A30F08E68}"/>
              </a:ext>
            </a:extLst>
          </p:cNvPr>
          <p:cNvSpPr>
            <a:spLocks noGrp="1"/>
          </p:cNvSpPr>
          <p:nvPr>
            <p:ph type="body" idx="1"/>
          </p:nvPr>
        </p:nvSpPr>
        <p:spPr>
          <a:xfrm>
            <a:off x="1085850" y="5971820"/>
            <a:ext cx="7595306" cy="637822"/>
          </a:xfrm>
        </p:spPr>
        <p:txBody>
          <a:bodyPr/>
          <a:lstStyle/>
          <a:p>
            <a:pPr algn="ctr"/>
            <a:r>
              <a:rPr lang="en-US" sz="2400" dirty="0">
                <a:hlinkClick r:id="rId2"/>
              </a:rPr>
              <a:t>https://youtu.be/ELacS6N7ZGc</a:t>
            </a:r>
            <a:endParaRPr lang="en-US" sz="2400" dirty="0"/>
          </a:p>
        </p:txBody>
      </p:sp>
      <p:pic>
        <p:nvPicPr>
          <p:cNvPr id="5" name="Picture 4">
            <a:extLst>
              <a:ext uri="{FF2B5EF4-FFF2-40B4-BE49-F238E27FC236}">
                <a16:creationId xmlns:a16="http://schemas.microsoft.com/office/drawing/2014/main" id="{D583896D-BFF6-46BA-AEEE-5782B9219B04}"/>
              </a:ext>
            </a:extLst>
          </p:cNvPr>
          <p:cNvPicPr>
            <a:picLocks noChangeAspect="1"/>
          </p:cNvPicPr>
          <p:nvPr/>
        </p:nvPicPr>
        <p:blipFill>
          <a:blip r:embed="rId3"/>
          <a:stretch>
            <a:fillRect/>
          </a:stretch>
        </p:blipFill>
        <p:spPr>
          <a:xfrm>
            <a:off x="1785612" y="2201332"/>
            <a:ext cx="6130174" cy="3813567"/>
          </a:xfrm>
          <a:prstGeom prst="rect">
            <a:avLst/>
          </a:prstGeom>
        </p:spPr>
      </p:pic>
      <p:pic>
        <p:nvPicPr>
          <p:cNvPr id="7" name="Picture 6">
            <a:extLst>
              <a:ext uri="{FF2B5EF4-FFF2-40B4-BE49-F238E27FC236}">
                <a16:creationId xmlns:a16="http://schemas.microsoft.com/office/drawing/2014/main" id="{28C1AC6A-CB3F-44FE-B998-399C032AB166}"/>
              </a:ext>
            </a:extLst>
          </p:cNvPr>
          <p:cNvPicPr>
            <a:picLocks/>
          </p:cNvPicPr>
          <p:nvPr/>
        </p:nvPicPr>
        <p:blipFill>
          <a:blip r:embed="rId4"/>
          <a:stretch>
            <a:fillRect/>
          </a:stretch>
        </p:blipFill>
        <p:spPr>
          <a:xfrm>
            <a:off x="187347" y="1029418"/>
            <a:ext cx="731520" cy="731520"/>
          </a:xfrm>
          <a:prstGeom prst="rect">
            <a:avLst/>
          </a:prstGeom>
        </p:spPr>
      </p:pic>
    </p:spTree>
    <p:extLst>
      <p:ext uri="{BB962C8B-B14F-4D97-AF65-F5344CB8AC3E}">
        <p14:creationId xmlns:p14="http://schemas.microsoft.com/office/powerpoint/2010/main" val="7604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F18D-F042-42DD-BDEE-D26F910A949D}"/>
              </a:ext>
            </a:extLst>
          </p:cNvPr>
          <p:cNvSpPr>
            <a:spLocks noGrp="1"/>
          </p:cNvSpPr>
          <p:nvPr>
            <p:ph type="title"/>
          </p:nvPr>
        </p:nvSpPr>
        <p:spPr>
          <a:xfrm>
            <a:off x="1225049" y="707633"/>
            <a:ext cx="3208799" cy="1371600"/>
          </a:xfrm>
        </p:spPr>
        <p:txBody>
          <a:bodyPr/>
          <a:lstStyle/>
          <a:p>
            <a:r>
              <a:rPr lang="en-US" dirty="0"/>
              <a:t>Panelists </a:t>
            </a:r>
          </a:p>
        </p:txBody>
      </p:sp>
      <p:sp>
        <p:nvSpPr>
          <p:cNvPr id="3" name="Text Placeholder 2">
            <a:extLst>
              <a:ext uri="{FF2B5EF4-FFF2-40B4-BE49-F238E27FC236}">
                <a16:creationId xmlns:a16="http://schemas.microsoft.com/office/drawing/2014/main" id="{AB38C924-AF7F-4FA9-A804-73003B8D7A83}"/>
              </a:ext>
            </a:extLst>
          </p:cNvPr>
          <p:cNvSpPr>
            <a:spLocks noGrp="1"/>
          </p:cNvSpPr>
          <p:nvPr>
            <p:ph type="body" idx="1"/>
          </p:nvPr>
        </p:nvSpPr>
        <p:spPr>
          <a:xfrm>
            <a:off x="1315360" y="2180167"/>
            <a:ext cx="7540800" cy="4320066"/>
          </a:xfrm>
        </p:spPr>
        <p:txBody>
          <a:bodyPr/>
          <a:lstStyle/>
          <a:p>
            <a:endParaRPr lang="en-US" dirty="0"/>
          </a:p>
          <a:p>
            <a:pPr marL="0"/>
            <a:r>
              <a:rPr lang="en-US" sz="3200" b="1" dirty="0">
                <a:solidFill>
                  <a:srgbClr val="0070C0"/>
                </a:solidFill>
              </a:rPr>
              <a:t>Lorri Hobson</a:t>
            </a:r>
          </a:p>
          <a:p>
            <a:pPr marL="0"/>
            <a:r>
              <a:rPr lang="en-US" i="1" dirty="0"/>
              <a:t>Director of Attendance</a:t>
            </a:r>
          </a:p>
          <a:p>
            <a:pPr marL="0"/>
            <a:r>
              <a:rPr lang="en-US" i="1" dirty="0"/>
              <a:t>Cleveland Metropolitan School District </a:t>
            </a:r>
          </a:p>
          <a:p>
            <a:pPr marL="0"/>
            <a:endParaRPr lang="en-US" dirty="0"/>
          </a:p>
          <a:p>
            <a:pPr marL="0"/>
            <a:r>
              <a:rPr lang="en-US" sz="3200" b="1" dirty="0">
                <a:solidFill>
                  <a:srgbClr val="0070C0"/>
                </a:solidFill>
              </a:rPr>
              <a:t>David </a:t>
            </a:r>
            <a:r>
              <a:rPr lang="en-US" sz="3200" b="1" dirty="0" err="1">
                <a:solidFill>
                  <a:srgbClr val="0070C0"/>
                </a:solidFill>
              </a:rPr>
              <a:t>Osher</a:t>
            </a:r>
            <a:endParaRPr lang="en-US" sz="3200" b="1" dirty="0">
              <a:solidFill>
                <a:srgbClr val="0070C0"/>
              </a:solidFill>
            </a:endParaRPr>
          </a:p>
          <a:p>
            <a:pPr marL="0"/>
            <a:r>
              <a:rPr lang="en-US" i="1" dirty="0"/>
              <a:t>Vice President</a:t>
            </a:r>
          </a:p>
          <a:p>
            <a:pPr marL="0"/>
            <a:r>
              <a:rPr lang="en-US" i="1" dirty="0"/>
              <a:t>American Institute for Research</a:t>
            </a:r>
          </a:p>
        </p:txBody>
      </p:sp>
      <p:sp>
        <p:nvSpPr>
          <p:cNvPr id="5" name="Shape 391">
            <a:extLst>
              <a:ext uri="{FF2B5EF4-FFF2-40B4-BE49-F238E27FC236}">
                <a16:creationId xmlns:a16="http://schemas.microsoft.com/office/drawing/2014/main" id="{E6785B4E-3B6C-46E1-9417-3766E29C8636}"/>
              </a:ext>
            </a:extLst>
          </p:cNvPr>
          <p:cNvSpPr/>
          <p:nvPr/>
        </p:nvSpPr>
        <p:spPr>
          <a:xfrm>
            <a:off x="308859" y="1123246"/>
            <a:ext cx="492654" cy="528638"/>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62069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6BDA-E7C4-4119-9262-0ACB0873A0A2}"/>
              </a:ext>
            </a:extLst>
          </p:cNvPr>
          <p:cNvSpPr>
            <a:spLocks noGrp="1"/>
          </p:cNvSpPr>
          <p:nvPr>
            <p:ph type="title"/>
          </p:nvPr>
        </p:nvSpPr>
        <p:spPr>
          <a:xfrm>
            <a:off x="1202471" y="666045"/>
            <a:ext cx="3425974" cy="1390610"/>
          </a:xfrm>
        </p:spPr>
        <p:txBody>
          <a:bodyPr/>
          <a:lstStyle/>
          <a:p>
            <a:r>
              <a:rPr lang="en-US" dirty="0"/>
              <a:t>Sharing the Cleveland Story </a:t>
            </a:r>
            <a:br>
              <a:rPr lang="en-US" dirty="0"/>
            </a:br>
            <a:r>
              <a:rPr lang="en-US" b="0" i="1" dirty="0"/>
              <a:t>(David </a:t>
            </a:r>
            <a:r>
              <a:rPr lang="en-US" b="0" i="1" dirty="0" err="1"/>
              <a:t>Osher</a:t>
            </a:r>
            <a:r>
              <a:rPr lang="en-US" b="0" i="1" dirty="0"/>
              <a:t> &amp; Lorri Hobson) </a:t>
            </a:r>
          </a:p>
        </p:txBody>
      </p:sp>
      <p:sp>
        <p:nvSpPr>
          <p:cNvPr id="3" name="Text Placeholder 2">
            <a:extLst>
              <a:ext uri="{FF2B5EF4-FFF2-40B4-BE49-F238E27FC236}">
                <a16:creationId xmlns:a16="http://schemas.microsoft.com/office/drawing/2014/main" id="{0E108D28-A5F4-481E-8286-0D9E4B2EB0F1}"/>
              </a:ext>
            </a:extLst>
          </p:cNvPr>
          <p:cNvSpPr>
            <a:spLocks noGrp="1"/>
          </p:cNvSpPr>
          <p:nvPr>
            <p:ph type="body" idx="1"/>
          </p:nvPr>
        </p:nvSpPr>
        <p:spPr>
          <a:xfrm>
            <a:off x="852844" y="2196218"/>
            <a:ext cx="7715426" cy="4038169"/>
          </a:xfrm>
        </p:spPr>
        <p:txBody>
          <a:bodyPr/>
          <a:lstStyle/>
          <a:p>
            <a:pPr marL="457200" indent="-457200">
              <a:spcAft>
                <a:spcPts val="1800"/>
              </a:spcAft>
              <a:buFont typeface="+mj-lt"/>
              <a:buAutoNum type="arabicPeriod"/>
            </a:pPr>
            <a:r>
              <a:rPr lang="en-US" sz="2400" dirty="0"/>
              <a:t>To what extent is trauma a factor contributing to chronic absence in Cleveland?</a:t>
            </a:r>
          </a:p>
          <a:p>
            <a:pPr marL="457200" indent="-457200">
              <a:spcAft>
                <a:spcPts val="1800"/>
              </a:spcAft>
              <a:buFont typeface="+mj-lt"/>
              <a:buAutoNum type="arabicPeriod"/>
            </a:pPr>
            <a:r>
              <a:rPr lang="en-US" sz="2400" dirty="0"/>
              <a:t>What has worked to embed a trauma informed approach into Cleveland’s efforts to reduce chronic absence?</a:t>
            </a:r>
          </a:p>
          <a:p>
            <a:pPr marL="457200" indent="-457200">
              <a:spcAft>
                <a:spcPts val="1800"/>
              </a:spcAft>
              <a:buFont typeface="+mj-lt"/>
              <a:buAutoNum type="arabicPeriod"/>
            </a:pPr>
            <a:r>
              <a:rPr lang="en-US" sz="2400" dirty="0"/>
              <a:t>Given Cleveland’s experience what do you think communities should stop or start to do to promote a trauma informed approach to reducing chronic absence? </a:t>
            </a:r>
          </a:p>
          <a:p>
            <a:pPr marL="0" indent="0" algn="ctr"/>
            <a:r>
              <a:rPr lang="en-US" sz="3200" b="1" i="1" dirty="0">
                <a:solidFill>
                  <a:srgbClr val="00B050"/>
                </a:solidFill>
              </a:rPr>
              <a:t>Questions from the Audience</a:t>
            </a:r>
          </a:p>
          <a:p>
            <a:pPr marL="457200" indent="-457200">
              <a:buFont typeface="+mj-lt"/>
              <a:buAutoNum type="arabicPeriod"/>
            </a:pPr>
            <a:endParaRPr lang="en-US" sz="2400" dirty="0"/>
          </a:p>
        </p:txBody>
      </p:sp>
      <p:pic>
        <p:nvPicPr>
          <p:cNvPr id="5" name="Picture 4" descr="afam.png">
            <a:extLst>
              <a:ext uri="{FF2B5EF4-FFF2-40B4-BE49-F238E27FC236}">
                <a16:creationId xmlns:a16="http://schemas.microsoft.com/office/drawing/2014/main" id="{D4EDC885-14CA-4D48-A8D8-FEA241C14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31" y="1064758"/>
            <a:ext cx="668151" cy="640217"/>
          </a:xfrm>
          <a:prstGeom prst="rect">
            <a:avLst/>
          </a:prstGeom>
        </p:spPr>
      </p:pic>
    </p:spTree>
    <p:extLst>
      <p:ext uri="{BB962C8B-B14F-4D97-AF65-F5344CB8AC3E}">
        <p14:creationId xmlns:p14="http://schemas.microsoft.com/office/powerpoint/2010/main" val="237746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444" y="-79025"/>
            <a:ext cx="9031111" cy="825501"/>
          </a:xfrm>
        </p:spPr>
        <p:txBody>
          <a:bodyPr/>
          <a:lstStyle/>
          <a:p>
            <a:pPr algn="ctr"/>
            <a:r>
              <a:rPr lang="en-US" sz="2400" b="1" dirty="0">
                <a:solidFill>
                  <a:schemeClr val="bg1"/>
                </a:solidFill>
                <a:latin typeface="Rockwell" panose="02060603020205020403" pitchFamily="18" charset="0"/>
              </a:rPr>
              <a:t>Connection Between Chronic Absence and SEL Capacity</a:t>
            </a:r>
          </a:p>
        </p:txBody>
      </p:sp>
      <p:pic>
        <p:nvPicPr>
          <p:cNvPr id="5" name="Picture 4">
            <a:extLst>
              <a:ext uri="{FF2B5EF4-FFF2-40B4-BE49-F238E27FC236}">
                <a16:creationId xmlns:a16="http://schemas.microsoft.com/office/drawing/2014/main" id="{21788278-687F-488A-8860-F74B04289CB1}"/>
              </a:ext>
            </a:extLst>
          </p:cNvPr>
          <p:cNvPicPr/>
          <p:nvPr/>
        </p:nvPicPr>
        <p:blipFill>
          <a:blip r:embed="rId3">
            <a:extLst>
              <a:ext uri="{28A0092B-C50C-407E-A947-70E740481C1C}">
                <a14:useLocalDpi xmlns:a14="http://schemas.microsoft.com/office/drawing/2010/main" val="0"/>
              </a:ext>
            </a:extLst>
          </a:blip>
          <a:stretch>
            <a:fillRect/>
          </a:stretch>
        </p:blipFill>
        <p:spPr>
          <a:xfrm>
            <a:off x="239706" y="677330"/>
            <a:ext cx="8746249" cy="5499103"/>
          </a:xfrm>
          <a:prstGeom prst="rect">
            <a:avLst/>
          </a:prstGeom>
        </p:spPr>
      </p:pic>
      <p:sp>
        <p:nvSpPr>
          <p:cNvPr id="4" name="TextBox 3">
            <a:extLst>
              <a:ext uri="{FF2B5EF4-FFF2-40B4-BE49-F238E27FC236}">
                <a16:creationId xmlns:a16="http://schemas.microsoft.com/office/drawing/2014/main" id="{A804877D-6360-4EE1-BC17-4246EA238177}"/>
              </a:ext>
            </a:extLst>
          </p:cNvPr>
          <p:cNvSpPr txBox="1"/>
          <p:nvPr/>
        </p:nvSpPr>
        <p:spPr>
          <a:xfrm>
            <a:off x="2614788" y="6210300"/>
            <a:ext cx="4643439" cy="276999"/>
          </a:xfrm>
          <a:prstGeom prst="rect">
            <a:avLst/>
          </a:prstGeom>
          <a:noFill/>
        </p:spPr>
        <p:txBody>
          <a:bodyPr wrap="square" rtlCol="0">
            <a:spAutoFit/>
          </a:bodyPr>
          <a:lstStyle/>
          <a:p>
            <a:pPr algn="ctr"/>
            <a:r>
              <a:rPr lang="en-US" sz="1200" i="1" kern="1200" dirty="0">
                <a:solidFill>
                  <a:srgbClr val="000000"/>
                </a:solidFill>
                <a:latin typeface="Arial" charset="0"/>
                <a:ea typeface="ＭＳ Ｐゴシック" charset="0"/>
                <a:cs typeface="Arial" charset="0"/>
                <a:sym typeface="Arial" charset="0"/>
              </a:rPr>
              <a:t>Source: David Osher, American Institutes for Research</a:t>
            </a:r>
          </a:p>
        </p:txBody>
      </p:sp>
    </p:spTree>
    <p:extLst>
      <p:ext uri="{BB962C8B-B14F-4D97-AF65-F5344CB8AC3E}">
        <p14:creationId xmlns:p14="http://schemas.microsoft.com/office/powerpoint/2010/main" val="83093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6BDA-E7C4-4119-9262-0ACB0873A0A2}"/>
              </a:ext>
            </a:extLst>
          </p:cNvPr>
          <p:cNvSpPr>
            <a:spLocks noGrp="1"/>
          </p:cNvSpPr>
          <p:nvPr>
            <p:ph type="title"/>
          </p:nvPr>
        </p:nvSpPr>
        <p:spPr>
          <a:xfrm>
            <a:off x="1225049" y="707633"/>
            <a:ext cx="3208799" cy="1371600"/>
          </a:xfrm>
        </p:spPr>
        <p:txBody>
          <a:bodyPr/>
          <a:lstStyle/>
          <a:p>
            <a:r>
              <a:rPr lang="en-US" sz="2000" dirty="0"/>
              <a:t>Reflections</a:t>
            </a:r>
            <a:r>
              <a:rPr lang="en-US" dirty="0"/>
              <a:t> </a:t>
            </a:r>
          </a:p>
        </p:txBody>
      </p:sp>
      <p:sp>
        <p:nvSpPr>
          <p:cNvPr id="3" name="Text Placeholder 2">
            <a:extLst>
              <a:ext uri="{FF2B5EF4-FFF2-40B4-BE49-F238E27FC236}">
                <a16:creationId xmlns:a16="http://schemas.microsoft.com/office/drawing/2014/main" id="{0E108D28-A5F4-481E-8286-0D9E4B2EB0F1}"/>
              </a:ext>
            </a:extLst>
          </p:cNvPr>
          <p:cNvSpPr>
            <a:spLocks noGrp="1"/>
          </p:cNvSpPr>
          <p:nvPr>
            <p:ph type="body" idx="1"/>
          </p:nvPr>
        </p:nvSpPr>
        <p:spPr>
          <a:xfrm>
            <a:off x="985839" y="2573867"/>
            <a:ext cx="7334073" cy="3194756"/>
          </a:xfrm>
        </p:spPr>
        <p:txBody>
          <a:bodyPr/>
          <a:lstStyle/>
          <a:p>
            <a:pPr marL="0" indent="0" algn="ctr"/>
            <a:r>
              <a:rPr lang="en-US" sz="3200" b="1" i="1" dirty="0">
                <a:solidFill>
                  <a:srgbClr val="00B050"/>
                </a:solidFill>
              </a:rPr>
              <a:t>Turn to a partner and discuss: </a:t>
            </a:r>
          </a:p>
          <a:p>
            <a:pPr marL="0" indent="0"/>
            <a:endParaRPr lang="en-US" sz="2400" dirty="0"/>
          </a:p>
          <a:p>
            <a:pPr marL="457200" indent="-457200">
              <a:buAutoNum type="arabicPeriod"/>
            </a:pPr>
            <a:r>
              <a:rPr lang="en-US" sz="2400" dirty="0"/>
              <a:t>What are the implications of Cleveland’s experience for your community? </a:t>
            </a:r>
          </a:p>
          <a:p>
            <a:pPr marL="457200" indent="-457200">
              <a:buAutoNum type="arabicPeriod"/>
            </a:pPr>
            <a:endParaRPr lang="en-US" sz="2400" dirty="0"/>
          </a:p>
          <a:p>
            <a:pPr marL="457200" indent="-457200">
              <a:buAutoNum type="arabicPeriod"/>
            </a:pPr>
            <a:r>
              <a:rPr lang="en-US" sz="2400" dirty="0"/>
              <a:t>What could you do to adopt or promote a trauma informed approach to reducing chronic absence? </a:t>
            </a:r>
          </a:p>
        </p:txBody>
      </p:sp>
      <p:sp>
        <p:nvSpPr>
          <p:cNvPr id="4" name="Shape 299">
            <a:extLst>
              <a:ext uri="{FF2B5EF4-FFF2-40B4-BE49-F238E27FC236}">
                <a16:creationId xmlns:a16="http://schemas.microsoft.com/office/drawing/2014/main" id="{D7AFBEC5-32DD-43E3-8526-A6061F96D7A6}"/>
              </a:ext>
            </a:extLst>
          </p:cNvPr>
          <p:cNvSpPr/>
          <p:nvPr/>
        </p:nvSpPr>
        <p:spPr>
          <a:xfrm>
            <a:off x="376238" y="1223594"/>
            <a:ext cx="425031" cy="4358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344217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112"/>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What is Chronic Absence?</a:t>
            </a:r>
          </a:p>
        </p:txBody>
      </p:sp>
      <p:sp>
        <p:nvSpPr>
          <p:cNvPr id="11266" name="Shape 114"/>
          <p:cNvSpPr>
            <a:spLocks noChangeArrowheads="1"/>
          </p:cNvSpPr>
          <p:nvPr/>
        </p:nvSpPr>
        <p:spPr bwMode="auto">
          <a:xfrm>
            <a:off x="2444751" y="3111928"/>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dirty="0">
                <a:solidFill>
                  <a:srgbClr val="18637B"/>
                </a:solidFill>
                <a:latin typeface="Rockwell" charset="0"/>
                <a:ea typeface="Nixie One" charset="0"/>
                <a:sym typeface="Nixie One" charset="0"/>
              </a:rPr>
              <a:t>Unexcused absences</a:t>
            </a:r>
          </a:p>
        </p:txBody>
      </p:sp>
      <p:sp>
        <p:nvSpPr>
          <p:cNvPr id="116" name="Shape 116"/>
          <p:cNvSpPr/>
          <p:nvPr/>
        </p:nvSpPr>
        <p:spPr>
          <a:xfrm>
            <a:off x="6740525" y="2681695"/>
            <a:ext cx="2260600" cy="2275752"/>
          </a:xfrm>
          <a:prstGeom prst="ellipse">
            <a:avLst/>
          </a:prstGeom>
          <a:solidFill>
            <a:schemeClr val="bg2">
              <a:alpha val="20380"/>
            </a:schemeClr>
          </a:solidFill>
          <a:ln>
            <a:noFill/>
          </a:ln>
        </p:spPr>
        <p:txBody>
          <a:bodyPr lIns="91425" tIns="91425" rIns="91425" bIns="91425" anchor="ctr"/>
          <a:lstStyle/>
          <a:p>
            <a:pPr algn="ctr" fontAlgn="auto">
              <a:spcBef>
                <a:spcPts val="0"/>
              </a:spcBef>
              <a:spcAft>
                <a:spcPts val="0"/>
              </a:spcAft>
              <a:defRPr/>
            </a:pPr>
            <a:r>
              <a:rPr lang="en" sz="1800" b="1" kern="0" dirty="0">
                <a:solidFill>
                  <a:schemeClr val="tx2"/>
                </a:solidFill>
                <a:latin typeface="Rockwell"/>
                <a:ea typeface="Nixie One"/>
                <a:cs typeface="Rockwell"/>
                <a:sym typeface="Nixie One"/>
              </a:rPr>
              <a:t>Chronic</a:t>
            </a:r>
          </a:p>
          <a:p>
            <a:pPr algn="ctr" fontAlgn="auto">
              <a:spcBef>
                <a:spcPts val="0"/>
              </a:spcBef>
              <a:spcAft>
                <a:spcPts val="0"/>
              </a:spcAft>
              <a:defRPr/>
            </a:pPr>
            <a:r>
              <a:rPr lang="en" sz="1800" b="1" kern="0" dirty="0">
                <a:solidFill>
                  <a:schemeClr val="tx2"/>
                </a:solidFill>
                <a:latin typeface="Rockwell"/>
                <a:ea typeface="Nixie One"/>
                <a:cs typeface="Rockwell"/>
                <a:sym typeface="Nixie One"/>
              </a:rPr>
              <a:t>Absence</a:t>
            </a:r>
          </a:p>
        </p:txBody>
      </p:sp>
      <p:sp>
        <p:nvSpPr>
          <p:cNvPr id="11268" name="Shape 117"/>
          <p:cNvSpPr>
            <a:spLocks noChangeArrowheads="1"/>
          </p:cNvSpPr>
          <p:nvPr/>
        </p:nvSpPr>
        <p:spPr bwMode="auto">
          <a:xfrm>
            <a:off x="6221414" y="3688214"/>
            <a:ext cx="434975" cy="368300"/>
          </a:xfrm>
          <a:prstGeom prst="rightArrow">
            <a:avLst>
              <a:gd name="adj1" fmla="val 50000"/>
              <a:gd name="adj2" fmla="val 49990"/>
            </a:avLst>
          </a:prstGeom>
          <a:solidFill>
            <a:srgbClr val="18637B"/>
          </a:solidFill>
          <a:ln w="9525">
            <a:solidFill>
              <a:srgbClr val="4BAA42"/>
            </a:solidFill>
            <a:round/>
            <a:headEnd/>
            <a:tailEnd/>
          </a:ln>
        </p:spPr>
        <p:txBody>
          <a:bodyPr lIns="91425" tIns="91425" rIns="91425" bIns="91425" anchor="ctr"/>
          <a:lstStyle/>
          <a:p>
            <a:endParaRPr lang="en-US"/>
          </a:p>
        </p:txBody>
      </p:sp>
      <p:sp>
        <p:nvSpPr>
          <p:cNvPr id="118" name="Shape 118"/>
          <p:cNvSpPr txBox="1"/>
          <p:nvPr/>
        </p:nvSpPr>
        <p:spPr>
          <a:xfrm>
            <a:off x="788006" y="5331982"/>
            <a:ext cx="7726362" cy="806449"/>
          </a:xfrm>
          <a:prstGeom prst="rect">
            <a:avLst/>
          </a:prstGeom>
          <a:noFill/>
          <a:ln>
            <a:noFill/>
          </a:ln>
        </p:spPr>
        <p:txBody>
          <a:bodyPr lIns="91425" tIns="91425" rIns="91425" bIns="91425"/>
          <a:lstStyle/>
          <a:p>
            <a:pPr fontAlgn="auto">
              <a:lnSpc>
                <a:spcPct val="115000"/>
              </a:lnSpc>
              <a:spcBef>
                <a:spcPts val="0"/>
              </a:spcBef>
              <a:spcAft>
                <a:spcPts val="0"/>
              </a:spcAft>
              <a:buClr>
                <a:schemeClr val="dk1"/>
              </a:buClr>
              <a:buSzPct val="91666"/>
              <a:buFont typeface="Arial"/>
              <a:buNone/>
              <a:defRPr/>
            </a:pPr>
            <a:r>
              <a:rPr lang="en" sz="1600" kern="0" dirty="0">
                <a:solidFill>
                  <a:schemeClr val="accent1"/>
                </a:solidFill>
                <a:latin typeface="Rockwell"/>
                <a:ea typeface="Roboto Slab"/>
                <a:cs typeface="Rockwell"/>
                <a:sym typeface="Roboto Slab"/>
              </a:rPr>
              <a:t>Chronic absence is different from </a:t>
            </a:r>
            <a:r>
              <a:rPr lang="en" sz="1600" b="1" kern="0" dirty="0">
                <a:solidFill>
                  <a:schemeClr val="accent4"/>
                </a:solidFill>
                <a:latin typeface="Rockwell"/>
                <a:ea typeface="Roboto Slab"/>
                <a:cs typeface="Rockwell"/>
                <a:sym typeface="Roboto Slab"/>
              </a:rPr>
              <a:t>truancy</a:t>
            </a:r>
            <a:r>
              <a:rPr lang="en" sz="1600" kern="0" dirty="0">
                <a:solidFill>
                  <a:schemeClr val="accent1"/>
                </a:solidFill>
                <a:latin typeface="Rockwell"/>
                <a:ea typeface="Roboto Slab"/>
                <a:cs typeface="Rockwell"/>
                <a:sym typeface="Roboto Slab"/>
              </a:rPr>
              <a:t> (unexcused absences only) or </a:t>
            </a:r>
            <a:r>
              <a:rPr lang="en" sz="1600" b="1" kern="0" dirty="0">
                <a:solidFill>
                  <a:srgbClr val="378145"/>
                </a:solidFill>
                <a:latin typeface="Rockwell"/>
                <a:ea typeface="Roboto Slab"/>
                <a:cs typeface="Rockwell"/>
                <a:sym typeface="Roboto Slab"/>
              </a:rPr>
              <a:t>average daily attendance</a:t>
            </a:r>
            <a:r>
              <a:rPr lang="en" sz="1600" kern="0" dirty="0">
                <a:solidFill>
                  <a:schemeClr val="accent1"/>
                </a:solidFill>
                <a:latin typeface="Rockwell"/>
                <a:ea typeface="Roboto Slab"/>
                <a:cs typeface="Rockwell"/>
                <a:sym typeface="Roboto Slab"/>
              </a:rPr>
              <a:t> (how many students show up to school each day).</a:t>
            </a:r>
          </a:p>
          <a:p>
            <a:pPr fontAlgn="auto">
              <a:spcBef>
                <a:spcPts val="0"/>
              </a:spcBef>
              <a:spcAft>
                <a:spcPts val="0"/>
              </a:spcAft>
              <a:defRPr/>
            </a:pPr>
            <a:endParaRPr sz="1600" kern="0" dirty="0">
              <a:latin typeface="Arial"/>
              <a:ea typeface="Arial"/>
              <a:cs typeface="Arial"/>
              <a:sym typeface="Arial"/>
            </a:endParaRPr>
          </a:p>
        </p:txBody>
      </p:sp>
      <p:sp>
        <p:nvSpPr>
          <p:cNvPr id="11270" name="Shape 119"/>
          <p:cNvSpPr txBox="1">
            <a:spLocks noChangeArrowheads="1"/>
          </p:cNvSpPr>
          <p:nvPr/>
        </p:nvSpPr>
        <p:spPr bwMode="auto">
          <a:xfrm>
            <a:off x="4817660" y="662920"/>
            <a:ext cx="4107976" cy="16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115000"/>
              </a:lnSpc>
              <a:buClr>
                <a:srgbClr val="40404F"/>
              </a:buClr>
              <a:buSzPct val="92000"/>
              <a:buFont typeface="Arial" charset="0"/>
              <a:buNone/>
            </a:pPr>
            <a:r>
              <a:rPr lang="en-US" sz="1500" b="1" dirty="0">
                <a:solidFill>
                  <a:srgbClr val="144056"/>
                </a:solidFill>
                <a:latin typeface="Rockwell" charset="0"/>
                <a:ea typeface="Roboto Slab" charset="0"/>
                <a:sym typeface="Roboto Slab" charset="0"/>
              </a:rPr>
              <a:t>Chronic absence </a:t>
            </a:r>
            <a:r>
              <a:rPr lang="en-US" sz="1500" dirty="0">
                <a:solidFill>
                  <a:srgbClr val="144056"/>
                </a:solidFill>
                <a:latin typeface="Rockwell" charset="0"/>
                <a:ea typeface="Roboto Slab" charset="0"/>
                <a:sym typeface="Roboto Slab" charset="0"/>
              </a:rPr>
              <a:t>is missing so much school for any reason that a student is academically at risk.  Attendance Works recommends defining it as </a:t>
            </a:r>
            <a:r>
              <a:rPr lang="en-US" sz="1500" b="1" dirty="0">
                <a:solidFill>
                  <a:srgbClr val="C00000"/>
                </a:solidFill>
                <a:latin typeface="Rockwell" charset="0"/>
                <a:ea typeface="Roboto Slab" charset="0"/>
                <a:sym typeface="Roboto Slab" charset="0"/>
              </a:rPr>
              <a:t>missing 10% or more of school for any reason</a:t>
            </a:r>
            <a:r>
              <a:rPr lang="en-US" sz="1500" b="1" dirty="0">
                <a:solidFill>
                  <a:schemeClr val="bg2"/>
                </a:solidFill>
                <a:latin typeface="Rockwell" charset="0"/>
                <a:ea typeface="Roboto Slab" charset="0"/>
                <a:sym typeface="Roboto Slab" charset="0"/>
              </a:rPr>
              <a:t>.</a:t>
            </a:r>
          </a:p>
          <a:p>
            <a:pPr eaLnBrk="1" hangingPunct="1"/>
            <a:endParaRPr lang="en-US" dirty="0"/>
          </a:p>
        </p:txBody>
      </p:sp>
      <p:sp>
        <p:nvSpPr>
          <p:cNvPr id="11271" name="Shape 114"/>
          <p:cNvSpPr>
            <a:spLocks noChangeArrowheads="1"/>
          </p:cNvSpPr>
          <p:nvPr/>
        </p:nvSpPr>
        <p:spPr bwMode="auto">
          <a:xfrm>
            <a:off x="401639" y="3111929"/>
            <a:ext cx="1501775" cy="1504276"/>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200" b="1" dirty="0">
                <a:solidFill>
                  <a:srgbClr val="18637B"/>
                </a:solidFill>
                <a:latin typeface="Rockwell" charset="0"/>
                <a:ea typeface="Nixie One" charset="0"/>
                <a:sym typeface="Nixie One" charset="0"/>
              </a:rPr>
              <a:t>Excused</a:t>
            </a:r>
            <a:br>
              <a:rPr lang="en-US" sz="1200" b="1" dirty="0">
                <a:solidFill>
                  <a:srgbClr val="18637B"/>
                </a:solidFill>
                <a:latin typeface="Rockwell" charset="0"/>
                <a:ea typeface="Nixie One" charset="0"/>
                <a:sym typeface="Nixie One" charset="0"/>
              </a:rPr>
            </a:br>
            <a:r>
              <a:rPr lang="en-US" sz="1200" b="1" dirty="0">
                <a:solidFill>
                  <a:srgbClr val="18637B"/>
                </a:solidFill>
                <a:latin typeface="Rockwell" charset="0"/>
                <a:ea typeface="Nixie One" charset="0"/>
                <a:sym typeface="Nixie One" charset="0"/>
              </a:rPr>
              <a:t>absences</a:t>
            </a:r>
          </a:p>
        </p:txBody>
      </p:sp>
      <p:sp>
        <p:nvSpPr>
          <p:cNvPr id="4" name="Plus 3"/>
          <p:cNvSpPr/>
          <p:nvPr/>
        </p:nvSpPr>
        <p:spPr>
          <a:xfrm>
            <a:off x="2057401"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sp>
        <p:nvSpPr>
          <p:cNvPr id="32" name="Plus 31"/>
          <p:cNvSpPr/>
          <p:nvPr/>
        </p:nvSpPr>
        <p:spPr>
          <a:xfrm>
            <a:off x="4071939"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pic>
        <p:nvPicPr>
          <p:cNvPr id="11275" name="Picture 4" descr="student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497" y="916429"/>
            <a:ext cx="887412" cy="9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14"/>
          <p:cNvSpPr>
            <a:spLocks noChangeArrowheads="1"/>
          </p:cNvSpPr>
          <p:nvPr/>
        </p:nvSpPr>
        <p:spPr bwMode="auto">
          <a:xfrm>
            <a:off x="4500563" y="3111929"/>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a:solidFill>
                  <a:srgbClr val="18637B"/>
                </a:solidFill>
                <a:latin typeface="Rockwell" charset="0"/>
                <a:ea typeface="Nixie One" charset="0"/>
                <a:sym typeface="Nixie One" charset="0"/>
              </a:rPr>
              <a:t>Suspensions</a:t>
            </a:r>
          </a:p>
        </p:txBody>
      </p:sp>
    </p:spTree>
    <p:extLst>
      <p:ext uri="{BB962C8B-B14F-4D97-AF65-F5344CB8AC3E}">
        <p14:creationId xmlns:p14="http://schemas.microsoft.com/office/powerpoint/2010/main" val="237130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Chronic Early Absence Connected to Poor Long- Term Academic Outcomes</a:t>
            </a:r>
          </a:p>
        </p:txBody>
      </p:sp>
      <p:sp>
        <p:nvSpPr>
          <p:cNvPr id="8" name="TextBox 7"/>
          <p:cNvSpPr txBox="1"/>
          <p:nvPr/>
        </p:nvSpPr>
        <p:spPr>
          <a:xfrm>
            <a:off x="969964" y="3831167"/>
            <a:ext cx="7754937" cy="2262158"/>
          </a:xfrm>
          <a:prstGeom prst="rect">
            <a:avLst/>
          </a:prstGeom>
          <a:noFill/>
        </p:spPr>
        <p:txBody>
          <a:bodyPr>
            <a:spAutoFit/>
          </a:bodyPr>
          <a:lstStyle/>
          <a:p>
            <a:pPr defTabSz="685800" fontAlgn="auto">
              <a:spcBef>
                <a:spcPts val="0"/>
              </a:spcBef>
              <a:spcAft>
                <a:spcPts val="0"/>
              </a:spcAft>
              <a:defRPr/>
            </a:pPr>
            <a:r>
              <a:rPr lang="en-US" sz="1800" kern="0" dirty="0">
                <a:solidFill>
                  <a:schemeClr val="accent1"/>
                </a:solidFill>
                <a:latin typeface="Gill Sans"/>
                <a:ea typeface="Arial"/>
                <a:cs typeface="Gill Sans"/>
                <a:sym typeface="Arial"/>
              </a:rPr>
              <a:t>A Rhode Island Data Hub analysis found that c</a:t>
            </a:r>
            <a:r>
              <a:rPr lang="en-US" sz="1800" kern="0" dirty="0">
                <a:solidFill>
                  <a:schemeClr val="accent1"/>
                </a:solidFill>
                <a:latin typeface="Gill Sans"/>
                <a:ea typeface="Verdana" panose="020B0604030504040204" pitchFamily="34" charset="0"/>
                <a:cs typeface="Gill Sans"/>
                <a:sym typeface="Arial"/>
              </a:rPr>
              <a:t>ompared to kindergartners who attend regularly, those chronically absent:  </a:t>
            </a:r>
          </a:p>
          <a:p>
            <a:pPr defTabSz="685800" fontAlgn="auto">
              <a:spcBef>
                <a:spcPts val="0"/>
              </a:spcBef>
              <a:spcAft>
                <a:spcPts val="0"/>
              </a:spcAft>
              <a:defRPr/>
            </a:pPr>
            <a:endParaRPr lang="en-US" sz="1800" kern="0" dirty="0">
              <a:solidFill>
                <a:schemeClr val="accent1"/>
              </a:solidFill>
              <a:latin typeface="Gill Sans"/>
              <a:ea typeface="Verdana" panose="020B0604030504040204" pitchFamily="34" charset="0"/>
              <a:cs typeface="Gill Sans"/>
              <a:sym typeface="Arial"/>
            </a:endParaRPr>
          </a:p>
          <a:p>
            <a:pPr marL="214313" indent="-214313" defTabSz="685800" fontAlgn="auto">
              <a:spcBef>
                <a:spcPts val="0"/>
              </a:spcBef>
              <a:spcAft>
                <a:spcPts val="60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Scored </a:t>
            </a:r>
            <a:r>
              <a:rPr lang="en-US" sz="1800" b="1" kern="0" dirty="0">
                <a:solidFill>
                  <a:schemeClr val="accent3"/>
                </a:solidFill>
                <a:latin typeface="Gill Sans"/>
                <a:ea typeface="Verdana" panose="020B0604030504040204" pitchFamily="34" charset="0"/>
                <a:cs typeface="Gill Sans"/>
                <a:sym typeface="Arial"/>
              </a:rPr>
              <a:t>20% lower in reading and math</a:t>
            </a:r>
            <a:r>
              <a:rPr lang="en-US" sz="1800" kern="0" dirty="0">
                <a:solidFill>
                  <a:schemeClr val="accent1"/>
                </a:solidFill>
                <a:latin typeface="Gill Sans"/>
                <a:ea typeface="Verdana" panose="020B0604030504040204" pitchFamily="34" charset="0"/>
                <a:cs typeface="Gill Sans"/>
                <a:sym typeface="Arial"/>
              </a:rPr>
              <a:t> in later grades and gap grows. </a:t>
            </a:r>
          </a:p>
          <a:p>
            <a:pPr marL="214313" indent="-214313" defTabSz="685800" fontAlgn="auto">
              <a:spcBef>
                <a:spcPts val="0"/>
              </a:spcBef>
              <a:spcAft>
                <a:spcPts val="60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chemeClr val="accent3"/>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as likely to be </a:t>
            </a:r>
            <a:r>
              <a:rPr lang="en-US" sz="1800" b="1" kern="0" dirty="0">
                <a:solidFill>
                  <a:srgbClr val="84B45E"/>
                </a:solidFill>
                <a:latin typeface="Gill Sans"/>
                <a:ea typeface="Verdana" panose="020B0604030504040204" pitchFamily="34" charset="0"/>
                <a:cs typeface="Gill Sans"/>
                <a:sym typeface="Arial"/>
              </a:rPr>
              <a:t>retained</a:t>
            </a:r>
            <a:r>
              <a:rPr lang="en-US" sz="1800" kern="0" dirty="0">
                <a:solidFill>
                  <a:srgbClr val="84B45E"/>
                </a:solidFill>
                <a:latin typeface="Gill Sans"/>
                <a:ea typeface="Verdana" panose="020B0604030504040204" pitchFamily="34" charset="0"/>
                <a:cs typeface="Gill Sans"/>
                <a:sym typeface="Arial"/>
              </a:rPr>
              <a:t> </a:t>
            </a:r>
            <a:r>
              <a:rPr lang="en-US" sz="1800" kern="0" dirty="0">
                <a:solidFill>
                  <a:schemeClr val="accent1"/>
                </a:solidFill>
                <a:latin typeface="Gill Sans"/>
                <a:ea typeface="Verdana" panose="020B0604030504040204" pitchFamily="34" charset="0"/>
                <a:cs typeface="Gill Sans"/>
                <a:sym typeface="Arial"/>
              </a:rPr>
              <a:t>in grade.</a:t>
            </a:r>
          </a:p>
          <a:p>
            <a:pPr marL="214313" indent="-214313" defTabSz="685800" fontAlgn="auto">
              <a:spcBef>
                <a:spcPts val="0"/>
              </a:spcBef>
              <a:spcAft>
                <a:spcPts val="60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rgbClr val="84B45E"/>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likely to be </a:t>
            </a:r>
            <a:r>
              <a:rPr lang="en-US" sz="1800" b="1" kern="0" dirty="0">
                <a:solidFill>
                  <a:srgbClr val="84B45E"/>
                </a:solidFill>
                <a:latin typeface="Gill Sans"/>
                <a:ea typeface="Verdana" panose="020B0604030504040204" pitchFamily="34" charset="0"/>
                <a:cs typeface="Gill Sans"/>
                <a:sym typeface="Arial"/>
              </a:rPr>
              <a:t>suspended</a:t>
            </a:r>
            <a:r>
              <a:rPr lang="en-US" sz="1800" kern="0" dirty="0">
                <a:solidFill>
                  <a:schemeClr val="accent1"/>
                </a:solidFill>
                <a:latin typeface="Gill Sans"/>
                <a:ea typeface="Verdana" panose="020B0604030504040204" pitchFamily="34" charset="0"/>
                <a:cs typeface="Gill Sans"/>
                <a:sym typeface="Arial"/>
              </a:rPr>
              <a:t> by the end of 7</a:t>
            </a:r>
            <a:r>
              <a:rPr lang="en-US" sz="1800" kern="0" baseline="30000" dirty="0">
                <a:solidFill>
                  <a:schemeClr val="accent1"/>
                </a:solidFill>
                <a:latin typeface="Gill Sans"/>
                <a:ea typeface="Verdana" panose="020B0604030504040204" pitchFamily="34" charset="0"/>
                <a:cs typeface="Gill Sans"/>
                <a:sym typeface="Arial"/>
              </a:rPr>
              <a:t>th</a:t>
            </a:r>
            <a:r>
              <a:rPr lang="en-US" sz="1800" kern="0" dirty="0">
                <a:solidFill>
                  <a:schemeClr val="accent1"/>
                </a:solidFill>
                <a:latin typeface="Gill Sans"/>
                <a:ea typeface="Verdana" panose="020B0604030504040204" pitchFamily="34" charset="0"/>
                <a:cs typeface="Gill Sans"/>
                <a:sym typeface="Arial"/>
              </a:rPr>
              <a:t> grade.</a:t>
            </a:r>
          </a:p>
          <a:p>
            <a:pPr marL="214313" indent="-214313" defTabSz="685800" fontAlgn="auto">
              <a:spcBef>
                <a:spcPts val="0"/>
              </a:spcBef>
              <a:spcAft>
                <a:spcPts val="60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Likely to continue being chronically absent.</a:t>
            </a:r>
            <a:endParaRPr lang="en-US" sz="1800" kern="0" dirty="0">
              <a:solidFill>
                <a:schemeClr val="accent1"/>
              </a:solidFill>
              <a:latin typeface="Gill Sans"/>
              <a:ea typeface="Arial"/>
              <a:cs typeface="Gill Sans"/>
              <a:sym typeface="Arial"/>
            </a:endParaRPr>
          </a:p>
        </p:txBody>
      </p:sp>
      <p:grpSp>
        <p:nvGrpSpPr>
          <p:cNvPr id="19459" name="Shape 372"/>
          <p:cNvGrpSpPr>
            <a:grpSpLocks/>
          </p:cNvGrpSpPr>
          <p:nvPr/>
        </p:nvGrpSpPr>
        <p:grpSpPr bwMode="auto">
          <a:xfrm>
            <a:off x="315913" y="1109134"/>
            <a:ext cx="498387" cy="548217"/>
            <a:chOff x="1951075" y="2333250"/>
            <a:chExt cx="381200" cy="381175"/>
          </a:xfrm>
        </p:grpSpPr>
        <p:sp>
          <p:nvSpPr>
            <p:cNvPr id="19463" name="Shape 373"/>
            <p:cNvSpPr>
              <a:spLocks/>
            </p:cNvSpPr>
            <p:nvPr/>
          </p:nvSpPr>
          <p:spPr bwMode="auto">
            <a:xfrm>
              <a:off x="1951075" y="2333250"/>
              <a:ext cx="381200" cy="381175"/>
            </a:xfrm>
            <a:custGeom>
              <a:avLst/>
              <a:gdLst>
                <a:gd name="T0" fmla="*/ 7234 w 15248"/>
                <a:gd name="T1" fmla="*/ 0 h 15247"/>
                <a:gd name="T2" fmla="*/ 6090 w 15248"/>
                <a:gd name="T3" fmla="*/ 147 h 15247"/>
                <a:gd name="T4" fmla="*/ 4994 w 15248"/>
                <a:gd name="T5" fmla="*/ 463 h 15247"/>
                <a:gd name="T6" fmla="*/ 3995 w 15248"/>
                <a:gd name="T7" fmla="*/ 926 h 15247"/>
                <a:gd name="T8" fmla="*/ 3070 w 15248"/>
                <a:gd name="T9" fmla="*/ 1510 h 15247"/>
                <a:gd name="T10" fmla="*/ 2242 w 15248"/>
                <a:gd name="T11" fmla="*/ 2241 h 15247"/>
                <a:gd name="T12" fmla="*/ 1511 w 15248"/>
                <a:gd name="T13" fmla="*/ 3069 h 15247"/>
                <a:gd name="T14" fmla="*/ 926 w 15248"/>
                <a:gd name="T15" fmla="*/ 3995 h 15247"/>
                <a:gd name="T16" fmla="*/ 464 w 15248"/>
                <a:gd name="T17" fmla="*/ 4993 h 15247"/>
                <a:gd name="T18" fmla="*/ 147 w 15248"/>
                <a:gd name="T19" fmla="*/ 6089 h 15247"/>
                <a:gd name="T20" fmla="*/ 1 w 15248"/>
                <a:gd name="T21" fmla="*/ 7234 h 15247"/>
                <a:gd name="T22" fmla="*/ 1 w 15248"/>
                <a:gd name="T23" fmla="*/ 8013 h 15247"/>
                <a:gd name="T24" fmla="*/ 147 w 15248"/>
                <a:gd name="T25" fmla="*/ 9158 h 15247"/>
                <a:gd name="T26" fmla="*/ 464 w 15248"/>
                <a:gd name="T27" fmla="*/ 10254 h 15247"/>
                <a:gd name="T28" fmla="*/ 926 w 15248"/>
                <a:gd name="T29" fmla="*/ 11252 h 15247"/>
                <a:gd name="T30" fmla="*/ 1511 w 15248"/>
                <a:gd name="T31" fmla="*/ 12178 h 15247"/>
                <a:gd name="T32" fmla="*/ 2242 w 15248"/>
                <a:gd name="T33" fmla="*/ 13006 h 15247"/>
                <a:gd name="T34" fmla="*/ 3070 w 15248"/>
                <a:gd name="T35" fmla="*/ 13737 h 15247"/>
                <a:gd name="T36" fmla="*/ 3995 w 15248"/>
                <a:gd name="T37" fmla="*/ 14321 h 15247"/>
                <a:gd name="T38" fmla="*/ 4994 w 15248"/>
                <a:gd name="T39" fmla="*/ 14784 h 15247"/>
                <a:gd name="T40" fmla="*/ 6090 w 15248"/>
                <a:gd name="T41" fmla="*/ 15100 h 15247"/>
                <a:gd name="T42" fmla="*/ 7234 w 15248"/>
                <a:gd name="T43" fmla="*/ 15247 h 15247"/>
                <a:gd name="T44" fmla="*/ 8014 w 15248"/>
                <a:gd name="T45" fmla="*/ 15247 h 15247"/>
                <a:gd name="T46" fmla="*/ 9158 w 15248"/>
                <a:gd name="T47" fmla="*/ 15100 h 15247"/>
                <a:gd name="T48" fmla="*/ 10254 w 15248"/>
                <a:gd name="T49" fmla="*/ 14784 h 15247"/>
                <a:gd name="T50" fmla="*/ 11253 w 15248"/>
                <a:gd name="T51" fmla="*/ 14321 h 15247"/>
                <a:gd name="T52" fmla="*/ 12178 w 15248"/>
                <a:gd name="T53" fmla="*/ 13737 h 15247"/>
                <a:gd name="T54" fmla="*/ 13006 w 15248"/>
                <a:gd name="T55" fmla="*/ 13006 h 15247"/>
                <a:gd name="T56" fmla="*/ 13737 w 15248"/>
                <a:gd name="T57" fmla="*/ 12178 h 15247"/>
                <a:gd name="T58" fmla="*/ 14322 w 15248"/>
                <a:gd name="T59" fmla="*/ 11252 h 15247"/>
                <a:gd name="T60" fmla="*/ 14784 w 15248"/>
                <a:gd name="T61" fmla="*/ 10254 h 15247"/>
                <a:gd name="T62" fmla="*/ 15101 w 15248"/>
                <a:gd name="T63" fmla="*/ 9158 h 15247"/>
                <a:gd name="T64" fmla="*/ 15247 w 15248"/>
                <a:gd name="T65" fmla="*/ 8013 h 15247"/>
                <a:gd name="T66" fmla="*/ 15247 w 15248"/>
                <a:gd name="T67" fmla="*/ 7234 h 15247"/>
                <a:gd name="T68" fmla="*/ 15101 w 15248"/>
                <a:gd name="T69" fmla="*/ 6089 h 15247"/>
                <a:gd name="T70" fmla="*/ 14784 w 15248"/>
                <a:gd name="T71" fmla="*/ 4993 h 15247"/>
                <a:gd name="T72" fmla="*/ 14322 w 15248"/>
                <a:gd name="T73" fmla="*/ 3995 h 15247"/>
                <a:gd name="T74" fmla="*/ 13737 w 15248"/>
                <a:gd name="T75" fmla="*/ 3069 h 15247"/>
                <a:gd name="T76" fmla="*/ 13006 w 15248"/>
                <a:gd name="T77" fmla="*/ 2241 h 15247"/>
                <a:gd name="T78" fmla="*/ 12178 w 15248"/>
                <a:gd name="T79" fmla="*/ 1510 h 15247"/>
                <a:gd name="T80" fmla="*/ 11253 w 15248"/>
                <a:gd name="T81" fmla="*/ 926 h 15247"/>
                <a:gd name="T82" fmla="*/ 10254 w 15248"/>
                <a:gd name="T83" fmla="*/ 463 h 15247"/>
                <a:gd name="T84" fmla="*/ 9158 w 15248"/>
                <a:gd name="T85" fmla="*/ 147 h 15247"/>
                <a:gd name="T86" fmla="*/ 8014 w 15248"/>
                <a:gd name="T87" fmla="*/ 0 h 15247"/>
                <a:gd name="T88" fmla="*/ 0 w 15248"/>
                <a:gd name="T89" fmla="*/ 0 h 15247"/>
                <a:gd name="T90" fmla="*/ 15248 w 15248"/>
                <a:gd name="T91" fmla="*/ 15247 h 1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4" name="Shape 374"/>
            <p:cNvSpPr>
              <a:spLocks/>
            </p:cNvSpPr>
            <p:nvPr/>
          </p:nvSpPr>
          <p:spPr bwMode="auto">
            <a:xfrm>
              <a:off x="2197675" y="2503125"/>
              <a:ext cx="43875" cy="47525"/>
            </a:xfrm>
            <a:custGeom>
              <a:avLst/>
              <a:gdLst>
                <a:gd name="T0" fmla="*/ 877 w 1755"/>
                <a:gd name="T1" fmla="*/ 0 h 1901"/>
                <a:gd name="T2" fmla="*/ 877 w 1755"/>
                <a:gd name="T3" fmla="*/ 0 h 1901"/>
                <a:gd name="T4" fmla="*/ 1048 w 1755"/>
                <a:gd name="T5" fmla="*/ 25 h 1901"/>
                <a:gd name="T6" fmla="*/ 1218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8 w 1755"/>
                <a:gd name="T33" fmla="*/ 1827 h 1901"/>
                <a:gd name="T34" fmla="*/ 1048 w 1755"/>
                <a:gd name="T35" fmla="*/ 1876 h 1901"/>
                <a:gd name="T36" fmla="*/ 877 w 1755"/>
                <a:gd name="T37" fmla="*/ 1900 h 1901"/>
                <a:gd name="T38" fmla="*/ 877 w 1755"/>
                <a:gd name="T39" fmla="*/ 1900 h 1901"/>
                <a:gd name="T40" fmla="*/ 707 w 1755"/>
                <a:gd name="T41" fmla="*/ 1876 h 1901"/>
                <a:gd name="T42" fmla="*/ 536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6 w 1755"/>
                <a:gd name="T69" fmla="*/ 73 h 1901"/>
                <a:gd name="T70" fmla="*/ 707 w 1755"/>
                <a:gd name="T71" fmla="*/ 25 h 1901"/>
                <a:gd name="T72" fmla="*/ 877 w 1755"/>
                <a:gd name="T73" fmla="*/ 0 h 1901"/>
                <a:gd name="T74" fmla="*/ 877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8" y="1827"/>
                  </a:lnTo>
                  <a:lnTo>
                    <a:pt x="1048" y="1876"/>
                  </a:lnTo>
                  <a:lnTo>
                    <a:pt x="877" y="1900"/>
                  </a:lnTo>
                  <a:lnTo>
                    <a:pt x="707" y="1876"/>
                  </a:lnTo>
                  <a:lnTo>
                    <a:pt x="536"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6" y="73"/>
                  </a:lnTo>
                  <a:lnTo>
                    <a:pt x="707" y="25"/>
                  </a:lnTo>
                  <a:lnTo>
                    <a:pt x="877"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5" name="Shape 375"/>
            <p:cNvSpPr>
              <a:spLocks/>
            </p:cNvSpPr>
            <p:nvPr/>
          </p:nvSpPr>
          <p:spPr bwMode="auto">
            <a:xfrm>
              <a:off x="2041800" y="2503125"/>
              <a:ext cx="43875" cy="47525"/>
            </a:xfrm>
            <a:custGeom>
              <a:avLst/>
              <a:gdLst>
                <a:gd name="T0" fmla="*/ 878 w 1755"/>
                <a:gd name="T1" fmla="*/ 0 h 1901"/>
                <a:gd name="T2" fmla="*/ 878 w 1755"/>
                <a:gd name="T3" fmla="*/ 0 h 1901"/>
                <a:gd name="T4" fmla="*/ 1048 w 1755"/>
                <a:gd name="T5" fmla="*/ 25 h 1901"/>
                <a:gd name="T6" fmla="*/ 1219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9 w 1755"/>
                <a:gd name="T33" fmla="*/ 1827 h 1901"/>
                <a:gd name="T34" fmla="*/ 1048 w 1755"/>
                <a:gd name="T35" fmla="*/ 1876 h 1901"/>
                <a:gd name="T36" fmla="*/ 878 w 1755"/>
                <a:gd name="T37" fmla="*/ 1900 h 1901"/>
                <a:gd name="T38" fmla="*/ 878 w 1755"/>
                <a:gd name="T39" fmla="*/ 1900 h 1901"/>
                <a:gd name="T40" fmla="*/ 707 w 1755"/>
                <a:gd name="T41" fmla="*/ 1876 h 1901"/>
                <a:gd name="T42" fmla="*/ 537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7 w 1755"/>
                <a:gd name="T69" fmla="*/ 73 h 1901"/>
                <a:gd name="T70" fmla="*/ 707 w 1755"/>
                <a:gd name="T71" fmla="*/ 25 h 1901"/>
                <a:gd name="T72" fmla="*/ 878 w 1755"/>
                <a:gd name="T73" fmla="*/ 0 h 1901"/>
                <a:gd name="T74" fmla="*/ 878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9" y="1827"/>
                  </a:lnTo>
                  <a:lnTo>
                    <a:pt x="1048" y="1876"/>
                  </a:lnTo>
                  <a:lnTo>
                    <a:pt x="878" y="1900"/>
                  </a:lnTo>
                  <a:lnTo>
                    <a:pt x="707" y="1876"/>
                  </a:lnTo>
                  <a:lnTo>
                    <a:pt x="537"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7" y="73"/>
                  </a:lnTo>
                  <a:lnTo>
                    <a:pt x="707" y="25"/>
                  </a:lnTo>
                  <a:lnTo>
                    <a:pt x="878"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6" name="Shape 376"/>
            <p:cNvSpPr>
              <a:spLocks/>
            </p:cNvSpPr>
            <p:nvPr/>
          </p:nvSpPr>
          <p:spPr bwMode="auto">
            <a:xfrm>
              <a:off x="2041800" y="2584100"/>
              <a:ext cx="199750" cy="41425"/>
            </a:xfrm>
            <a:custGeom>
              <a:avLst/>
              <a:gdLst>
                <a:gd name="T0" fmla="*/ 1 w 7990"/>
                <a:gd name="T1" fmla="*/ 1657 h 1657"/>
                <a:gd name="T2" fmla="*/ 1 w 7990"/>
                <a:gd name="T3" fmla="*/ 1657 h 1657"/>
                <a:gd name="T4" fmla="*/ 415 w 7990"/>
                <a:gd name="T5" fmla="*/ 1291 h 1657"/>
                <a:gd name="T6" fmla="*/ 853 w 7990"/>
                <a:gd name="T7" fmla="*/ 950 h 1657"/>
                <a:gd name="T8" fmla="*/ 1340 w 7990"/>
                <a:gd name="T9" fmla="*/ 683 h 1657"/>
                <a:gd name="T10" fmla="*/ 1827 w 7990"/>
                <a:gd name="T11" fmla="*/ 439 h 1657"/>
                <a:gd name="T12" fmla="*/ 2363 w 7990"/>
                <a:gd name="T13" fmla="*/ 244 h 1657"/>
                <a:gd name="T14" fmla="*/ 2875 w 7990"/>
                <a:gd name="T15" fmla="*/ 122 h 1657"/>
                <a:gd name="T16" fmla="*/ 3435 w 7990"/>
                <a:gd name="T17" fmla="*/ 49 h 1657"/>
                <a:gd name="T18" fmla="*/ 3995 w 7990"/>
                <a:gd name="T19" fmla="*/ 1 h 1657"/>
                <a:gd name="T20" fmla="*/ 3995 w 7990"/>
                <a:gd name="T21" fmla="*/ 1 h 1657"/>
                <a:gd name="T22" fmla="*/ 4555 w 7990"/>
                <a:gd name="T23" fmla="*/ 49 h 1657"/>
                <a:gd name="T24" fmla="*/ 5115 w 7990"/>
                <a:gd name="T25" fmla="*/ 122 h 1657"/>
                <a:gd name="T26" fmla="*/ 5627 w 7990"/>
                <a:gd name="T27" fmla="*/ 244 h 1657"/>
                <a:gd name="T28" fmla="*/ 6163 w 7990"/>
                <a:gd name="T29" fmla="*/ 439 h 1657"/>
                <a:gd name="T30" fmla="*/ 6650 w 7990"/>
                <a:gd name="T31" fmla="*/ 683 h 1657"/>
                <a:gd name="T32" fmla="*/ 7137 w 7990"/>
                <a:gd name="T33" fmla="*/ 950 h 1657"/>
                <a:gd name="T34" fmla="*/ 7575 w 7990"/>
                <a:gd name="T35" fmla="*/ 1291 h 1657"/>
                <a:gd name="T36" fmla="*/ 7989 w 7990"/>
                <a:gd name="T37" fmla="*/ 1657 h 1657"/>
                <a:gd name="T38" fmla="*/ 0 w 7990"/>
                <a:gd name="T39" fmla="*/ 0 h 1657"/>
                <a:gd name="T40" fmla="*/ 7990 w 7990"/>
                <a:gd name="T41" fmla="*/ 1657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9460" name="Shape 200"/>
          <p:cNvSpPr>
            <a:spLocks noChangeArrowheads="1"/>
          </p:cNvSpPr>
          <p:nvPr/>
        </p:nvSpPr>
        <p:spPr bwMode="auto">
          <a:xfrm>
            <a:off x="969963" y="2586567"/>
            <a:ext cx="2732087" cy="910167"/>
          </a:xfrm>
          <a:prstGeom prst="homePlate">
            <a:avLst>
              <a:gd name="adj" fmla="val 30092"/>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Chronic absence in kindergarten</a:t>
            </a:r>
          </a:p>
        </p:txBody>
      </p:sp>
      <p:sp>
        <p:nvSpPr>
          <p:cNvPr id="19461" name="Shape 201"/>
          <p:cNvSpPr>
            <a:spLocks noChangeArrowheads="1"/>
          </p:cNvSpPr>
          <p:nvPr/>
        </p:nvSpPr>
        <p:spPr bwMode="auto">
          <a:xfrm>
            <a:off x="3216276" y="2586567"/>
            <a:ext cx="2784475" cy="910167"/>
          </a:xfrm>
          <a:prstGeom prst="chevron">
            <a:avLst>
              <a:gd name="adj" fmla="val 2981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Lower levels of </a:t>
            </a:r>
          </a:p>
          <a:p>
            <a:pPr algn="ctr"/>
            <a:r>
              <a:rPr lang="en-US" b="1">
                <a:solidFill>
                  <a:srgbClr val="FFFFFF"/>
                </a:solidFill>
                <a:latin typeface="Rockwell" charset="0"/>
                <a:ea typeface="Nixie One" charset="0"/>
                <a:sym typeface="Nixie One" charset="0"/>
              </a:rPr>
              <a:t>literacy in first grade</a:t>
            </a:r>
          </a:p>
        </p:txBody>
      </p:sp>
      <p:sp>
        <p:nvSpPr>
          <p:cNvPr id="19462" name="Shape 202"/>
          <p:cNvSpPr>
            <a:spLocks noChangeArrowheads="1"/>
          </p:cNvSpPr>
          <p:nvPr/>
        </p:nvSpPr>
        <p:spPr bwMode="auto">
          <a:xfrm>
            <a:off x="5634039" y="2586567"/>
            <a:ext cx="2784475" cy="910167"/>
          </a:xfrm>
          <a:prstGeom prst="chevron">
            <a:avLst>
              <a:gd name="adj" fmla="val 2981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dirty="0">
                <a:solidFill>
                  <a:srgbClr val="FFFFFF"/>
                </a:solidFill>
                <a:latin typeface="Rockwell" charset="0"/>
                <a:ea typeface="Nixie One" charset="0"/>
                <a:sym typeface="Nixie One" charset="0"/>
              </a:rPr>
              <a:t>Lower achievement as far out as fifth grade</a:t>
            </a:r>
          </a:p>
        </p:txBody>
      </p:sp>
    </p:spTree>
    <p:extLst>
      <p:ext uri="{BB962C8B-B14F-4D97-AF65-F5344CB8AC3E}">
        <p14:creationId xmlns:p14="http://schemas.microsoft.com/office/powerpoint/2010/main" val="184867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242BAC-0A49-4C6A-8E90-D7A97D54CE39}"/>
              </a:ext>
            </a:extLst>
          </p:cNvPr>
          <p:cNvSpPr>
            <a:spLocks noGrp="1"/>
          </p:cNvSpPr>
          <p:nvPr>
            <p:ph type="title"/>
          </p:nvPr>
        </p:nvSpPr>
        <p:spPr/>
        <p:txBody>
          <a:bodyPr/>
          <a:lstStyle/>
          <a:p>
            <a:r>
              <a:rPr lang="en-US" dirty="0"/>
              <a:t>Reducing Chronic Absence Can Help Close Equity Gaps </a:t>
            </a:r>
          </a:p>
        </p:txBody>
      </p:sp>
      <p:sp>
        <p:nvSpPr>
          <p:cNvPr id="6" name="Text Placeholder 5">
            <a:extLst>
              <a:ext uri="{FF2B5EF4-FFF2-40B4-BE49-F238E27FC236}">
                <a16:creationId xmlns:a16="http://schemas.microsoft.com/office/drawing/2014/main" id="{32787081-6AEB-4421-B6BD-147F622C2796}"/>
              </a:ext>
            </a:extLst>
          </p:cNvPr>
          <p:cNvSpPr>
            <a:spLocks noGrp="1"/>
          </p:cNvSpPr>
          <p:nvPr>
            <p:ph type="body" idx="1"/>
          </p:nvPr>
        </p:nvSpPr>
        <p:spPr>
          <a:xfrm>
            <a:off x="457200" y="2680097"/>
            <a:ext cx="8381999" cy="3352800"/>
          </a:xfrm>
        </p:spPr>
        <p:txBody>
          <a:bodyPr/>
          <a:lstStyle/>
          <a:p>
            <a:pPr marL="457200" indent="-457200">
              <a:buFont typeface="Arial" panose="020B0604020202020204" pitchFamily="34" charset="0"/>
              <a:buChar char="•"/>
            </a:pPr>
            <a:r>
              <a:rPr lang="en-US" sz="2400" dirty="0">
                <a:solidFill>
                  <a:schemeClr val="tx1">
                    <a:lumMod val="75000"/>
                  </a:schemeClr>
                </a:solidFill>
              </a:rPr>
              <a:t>Vulnerable children, especially those living in poverty, are 2-3 times more likely to experience chronic absence at earlier ages.</a:t>
            </a:r>
          </a:p>
          <a:p>
            <a:pPr marL="457200" indent="-457200">
              <a:buFont typeface="Arial" panose="020B0604020202020204" pitchFamily="34" charset="0"/>
              <a:buChar char="•"/>
            </a:pPr>
            <a:endParaRPr lang="en-US" sz="2400" dirty="0">
              <a:solidFill>
                <a:schemeClr val="tx1">
                  <a:lumMod val="75000"/>
                </a:schemeClr>
              </a:solidFill>
            </a:endParaRPr>
          </a:p>
          <a:p>
            <a:pPr marL="457200" indent="-457200">
              <a:buFont typeface="Arial" panose="020B0604020202020204" pitchFamily="34" charset="0"/>
              <a:buChar char="•"/>
            </a:pPr>
            <a:r>
              <a:rPr lang="en-US" sz="2400" dirty="0">
                <a:solidFill>
                  <a:schemeClr val="tx1">
                    <a:lumMod val="75000"/>
                  </a:schemeClr>
                </a:solidFill>
              </a:rPr>
              <a:t>Vulnerable children are much less likely to have the resources to make up for lost learning time in the classroom.</a:t>
            </a:r>
          </a:p>
          <a:p>
            <a:pPr marL="457200" indent="-457200">
              <a:buFont typeface="Arial" panose="020B0604020202020204" pitchFamily="34" charset="0"/>
              <a:buChar char="•"/>
            </a:pPr>
            <a:endParaRPr lang="en-US" sz="2400" dirty="0">
              <a:solidFill>
                <a:schemeClr val="tx1">
                  <a:lumMod val="75000"/>
                </a:schemeClr>
              </a:solidFill>
            </a:endParaRPr>
          </a:p>
          <a:p>
            <a:pPr marL="457200" indent="-457200">
              <a:buFont typeface="Arial" panose="020B0604020202020204" pitchFamily="34" charset="0"/>
              <a:buChar char="•"/>
            </a:pPr>
            <a:r>
              <a:rPr lang="en-US" sz="2400" dirty="0">
                <a:solidFill>
                  <a:schemeClr val="tx1">
                    <a:lumMod val="75000"/>
                  </a:schemeClr>
                </a:solidFill>
              </a:rPr>
              <a:t>Vulnerable children are more likely to experience multiple years of chronic absence</a:t>
            </a:r>
          </a:p>
          <a:p>
            <a:endParaRPr lang="en-US" dirty="0"/>
          </a:p>
          <a:p>
            <a:endParaRPr lang="en-US" dirty="0"/>
          </a:p>
          <a:p>
            <a:endParaRPr lang="en-US" dirty="0"/>
          </a:p>
        </p:txBody>
      </p:sp>
      <p:pic>
        <p:nvPicPr>
          <p:cNvPr id="7" name="Picture 2" descr="Image result for equity equality fence cartoon">
            <a:extLst>
              <a:ext uri="{FF2B5EF4-FFF2-40B4-BE49-F238E27FC236}">
                <a16:creationId xmlns:a16="http://schemas.microsoft.com/office/drawing/2014/main" id="{8D8D8C12-DFBB-47D5-A718-ECB783143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013" y="458389"/>
            <a:ext cx="2644774" cy="19835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Shape 614">
            <a:extLst>
              <a:ext uri="{FF2B5EF4-FFF2-40B4-BE49-F238E27FC236}">
                <a16:creationId xmlns:a16="http://schemas.microsoft.com/office/drawing/2014/main" id="{C961967D-75E9-46C4-8CAD-99069A9505EB}"/>
              </a:ext>
            </a:extLst>
          </p:cNvPr>
          <p:cNvGrpSpPr/>
          <p:nvPr/>
        </p:nvGrpSpPr>
        <p:grpSpPr>
          <a:xfrm>
            <a:off x="457200" y="1009934"/>
            <a:ext cx="432638" cy="571626"/>
            <a:chOff x="6718575" y="2318625"/>
            <a:chExt cx="256950" cy="407375"/>
          </a:xfrm>
        </p:grpSpPr>
        <p:sp>
          <p:nvSpPr>
            <p:cNvPr id="9" name="Shape 615">
              <a:extLst>
                <a:ext uri="{FF2B5EF4-FFF2-40B4-BE49-F238E27FC236}">
                  <a16:creationId xmlns:a16="http://schemas.microsoft.com/office/drawing/2014/main" id="{7FBDB892-4E66-436C-9643-005F72AEAC80}"/>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16">
              <a:extLst>
                <a:ext uri="{FF2B5EF4-FFF2-40B4-BE49-F238E27FC236}">
                  <a16:creationId xmlns:a16="http://schemas.microsoft.com/office/drawing/2014/main" id="{C6EAF854-8596-45F4-AD2B-909FADD11F03}"/>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17">
              <a:extLst>
                <a:ext uri="{FF2B5EF4-FFF2-40B4-BE49-F238E27FC236}">
                  <a16:creationId xmlns:a16="http://schemas.microsoft.com/office/drawing/2014/main" id="{F15675B7-809A-4C64-82B3-F94631913C76}"/>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18">
              <a:extLst>
                <a:ext uri="{FF2B5EF4-FFF2-40B4-BE49-F238E27FC236}">
                  <a16:creationId xmlns:a16="http://schemas.microsoft.com/office/drawing/2014/main" id="{F9CB1E24-F177-4EBD-AB59-A68A310E313E}"/>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19">
              <a:extLst>
                <a:ext uri="{FF2B5EF4-FFF2-40B4-BE49-F238E27FC236}">
                  <a16:creationId xmlns:a16="http://schemas.microsoft.com/office/drawing/2014/main" id="{AC78B3C6-C1DB-4987-907F-D19AA203C668}"/>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20">
              <a:extLst>
                <a:ext uri="{FF2B5EF4-FFF2-40B4-BE49-F238E27FC236}">
                  <a16:creationId xmlns:a16="http://schemas.microsoft.com/office/drawing/2014/main" id="{756F9EBD-FDC6-4A0D-A3FD-36DDB0969E74}"/>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21">
              <a:extLst>
                <a:ext uri="{FF2B5EF4-FFF2-40B4-BE49-F238E27FC236}">
                  <a16:creationId xmlns:a16="http://schemas.microsoft.com/office/drawing/2014/main" id="{2F13E83C-CD2F-4455-AE60-9702B2B3E174}"/>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22">
              <a:extLst>
                <a:ext uri="{FF2B5EF4-FFF2-40B4-BE49-F238E27FC236}">
                  <a16:creationId xmlns:a16="http://schemas.microsoft.com/office/drawing/2014/main" id="{6F8DD9C4-05AC-417E-AB7F-3C8791CDBD2E}"/>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3032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3697-35BF-4D3E-92C2-933F003E76DA}"/>
              </a:ext>
            </a:extLst>
          </p:cNvPr>
          <p:cNvSpPr>
            <a:spLocks noGrp="1"/>
          </p:cNvSpPr>
          <p:nvPr>
            <p:ph type="title"/>
          </p:nvPr>
        </p:nvSpPr>
        <p:spPr/>
        <p:txBody>
          <a:bodyPr/>
          <a:lstStyle/>
          <a:p>
            <a:r>
              <a:rPr lang="en-US" dirty="0">
                <a:solidFill>
                  <a:schemeClr val="bg1"/>
                </a:solidFill>
              </a:rPr>
              <a:t>Emerging Research Suggests…</a:t>
            </a:r>
            <a:endParaRPr lang="en-US" dirty="0"/>
          </a:p>
        </p:txBody>
      </p:sp>
      <p:sp>
        <p:nvSpPr>
          <p:cNvPr id="9" name="Text Placeholder 8">
            <a:extLst>
              <a:ext uri="{FF2B5EF4-FFF2-40B4-BE49-F238E27FC236}">
                <a16:creationId xmlns:a16="http://schemas.microsoft.com/office/drawing/2014/main" id="{7D1FEE91-BEAB-49BE-A7AD-AA9E5D98C983}"/>
              </a:ext>
            </a:extLst>
          </p:cNvPr>
          <p:cNvSpPr>
            <a:spLocks noGrp="1"/>
          </p:cNvSpPr>
          <p:nvPr>
            <p:ph type="body" idx="1"/>
          </p:nvPr>
        </p:nvSpPr>
        <p:spPr>
          <a:xfrm>
            <a:off x="693032" y="2347534"/>
            <a:ext cx="8033279" cy="5518480"/>
          </a:xfrm>
        </p:spPr>
        <p:txBody>
          <a:bodyPr/>
          <a:lstStyle/>
          <a:p>
            <a:pPr marL="0" indent="0"/>
            <a:r>
              <a:rPr lang="en-US" sz="2700" b="1" i="1" dirty="0">
                <a:solidFill>
                  <a:srgbClr val="0070C0"/>
                </a:solidFill>
              </a:rPr>
              <a:t>Chronic Absence can help educators anticipate what is needed to offer effective, engaging, trauma-informed instruction.</a:t>
            </a:r>
          </a:p>
          <a:p>
            <a:pPr marL="0" indent="0"/>
            <a:endParaRPr lang="en-US" sz="2400" dirty="0">
              <a:solidFill>
                <a:schemeClr val="accent5">
                  <a:lumMod val="50000"/>
                </a:schemeClr>
              </a:solidFill>
            </a:endParaRPr>
          </a:p>
          <a:p>
            <a:pPr marL="0" indent="0"/>
            <a:r>
              <a:rPr lang="en-US" sz="2400" dirty="0">
                <a:solidFill>
                  <a:schemeClr val="accent5">
                    <a:lumMod val="50000"/>
                  </a:schemeClr>
                </a:solidFill>
              </a:rPr>
              <a:t>Chronic absence is a warning sign that a student, for example,</a:t>
            </a:r>
          </a:p>
          <a:p>
            <a:pPr marL="365760" indent="0">
              <a:spcBef>
                <a:spcPts val="600"/>
              </a:spcBef>
              <a:buFont typeface="Wingdings" panose="05000000000000000000" pitchFamily="2" charset="2"/>
              <a:buChar char="ü"/>
            </a:pPr>
            <a:r>
              <a:rPr lang="en-US" sz="2400" dirty="0">
                <a:solidFill>
                  <a:schemeClr val="accent5">
                    <a:lumMod val="50000"/>
                  </a:schemeClr>
                </a:solidFill>
              </a:rPr>
              <a:t> lacks preschool experience</a:t>
            </a:r>
          </a:p>
          <a:p>
            <a:pPr marL="365760" indent="0">
              <a:spcBef>
                <a:spcPts val="600"/>
              </a:spcBef>
              <a:buFont typeface="Wingdings" panose="05000000000000000000" pitchFamily="2" charset="2"/>
              <a:buChar char="ü"/>
            </a:pPr>
            <a:r>
              <a:rPr lang="en-US" sz="2400" dirty="0">
                <a:solidFill>
                  <a:schemeClr val="accent5">
                    <a:lumMod val="50000"/>
                  </a:schemeClr>
                </a:solidFill>
              </a:rPr>
              <a:t> has been exposed to trauma (higher ACEs) </a:t>
            </a:r>
          </a:p>
          <a:p>
            <a:pPr marL="365760" indent="0">
              <a:spcBef>
                <a:spcPts val="600"/>
              </a:spcBef>
              <a:buFont typeface="Wingdings" panose="05000000000000000000" pitchFamily="2" charset="2"/>
              <a:buChar char="ü"/>
            </a:pPr>
            <a:r>
              <a:rPr lang="en-US" sz="2400" dirty="0">
                <a:solidFill>
                  <a:schemeClr val="accent5">
                    <a:lumMod val="50000"/>
                  </a:schemeClr>
                </a:solidFill>
              </a:rPr>
              <a:t> is struggling with challenges at home or in the community</a:t>
            </a:r>
          </a:p>
          <a:p>
            <a:pPr marL="365760" indent="0">
              <a:spcBef>
                <a:spcPts val="600"/>
              </a:spcBef>
              <a:buFont typeface="Wingdings" panose="05000000000000000000" pitchFamily="2" charset="2"/>
              <a:buChar char="ü"/>
            </a:pPr>
            <a:r>
              <a:rPr lang="en-US" sz="2400" dirty="0">
                <a:solidFill>
                  <a:schemeClr val="accent5">
                    <a:lumMod val="50000"/>
                  </a:schemeClr>
                </a:solidFill>
              </a:rPr>
              <a:t> isn’t finding the classroom experience relevant, etc.</a:t>
            </a:r>
          </a:p>
        </p:txBody>
      </p:sp>
      <p:grpSp>
        <p:nvGrpSpPr>
          <p:cNvPr id="5" name="Shape 522">
            <a:extLst>
              <a:ext uri="{FF2B5EF4-FFF2-40B4-BE49-F238E27FC236}">
                <a16:creationId xmlns:a16="http://schemas.microsoft.com/office/drawing/2014/main" id="{6E174ABF-5C8D-4083-AA9C-DFBD2548A215}"/>
              </a:ext>
            </a:extLst>
          </p:cNvPr>
          <p:cNvGrpSpPr/>
          <p:nvPr/>
        </p:nvGrpSpPr>
        <p:grpSpPr>
          <a:xfrm>
            <a:off x="433680" y="1184501"/>
            <a:ext cx="330492" cy="417863"/>
            <a:chOff x="3968275" y="4980625"/>
            <a:chExt cx="379975" cy="452425"/>
          </a:xfrm>
        </p:grpSpPr>
        <p:sp>
          <p:nvSpPr>
            <p:cNvPr id="6" name="Shape 523">
              <a:extLst>
                <a:ext uri="{FF2B5EF4-FFF2-40B4-BE49-F238E27FC236}">
                  <a16:creationId xmlns:a16="http://schemas.microsoft.com/office/drawing/2014/main" id="{2898AD0B-18D5-4FBA-94D4-B66DBF74F903}"/>
                </a:ext>
              </a:extLst>
            </p:cNvPr>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24">
              <a:extLst>
                <a:ext uri="{FF2B5EF4-FFF2-40B4-BE49-F238E27FC236}">
                  <a16:creationId xmlns:a16="http://schemas.microsoft.com/office/drawing/2014/main" id="{61E189FA-8763-4B5A-BF26-8BA75BCB06DC}"/>
                </a:ext>
              </a:extLst>
            </p:cNvPr>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25">
              <a:extLst>
                <a:ext uri="{FF2B5EF4-FFF2-40B4-BE49-F238E27FC236}">
                  <a16:creationId xmlns:a16="http://schemas.microsoft.com/office/drawing/2014/main" id="{ED96EEE1-7EBC-45E4-B94B-8C409D7B3665}"/>
                </a:ext>
              </a:extLst>
            </p:cNvPr>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405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673767"/>
            <a:ext cx="3208799" cy="1371600"/>
          </a:xfrm>
        </p:spPr>
        <p:txBody>
          <a:bodyPr/>
          <a:lstStyle/>
          <a:p>
            <a:r>
              <a:rPr lang="en-US" dirty="0"/>
              <a:t>Factors That  Contribute to Chronic Absence </a:t>
            </a:r>
          </a:p>
        </p:txBody>
      </p:sp>
      <p:graphicFrame>
        <p:nvGraphicFramePr>
          <p:cNvPr id="4" name="Diagram 3"/>
          <p:cNvGraphicFramePr/>
          <p:nvPr>
            <p:extLst>
              <p:ext uri="{D42A27DB-BD31-4B8C-83A1-F6EECF244321}">
                <p14:modId xmlns:p14="http://schemas.microsoft.com/office/powerpoint/2010/main" val="2979825386"/>
              </p:ext>
            </p:extLst>
          </p:nvPr>
        </p:nvGraphicFramePr>
        <p:xfrm>
          <a:off x="382588" y="2113317"/>
          <a:ext cx="8545785" cy="441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hape 481"/>
          <p:cNvSpPr/>
          <p:nvPr/>
        </p:nvSpPr>
        <p:spPr>
          <a:xfrm>
            <a:off x="382587" y="1169718"/>
            <a:ext cx="464079" cy="464108"/>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425556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dirty="0">
                <a:latin typeface="Rockwell" charset="0"/>
                <a:ea typeface="Roboto Slab" charset="0"/>
                <a:sym typeface="Roboto Slab" charset="0"/>
              </a:rPr>
              <a:t>Requires Investing in Prevention and Early Intervention </a:t>
            </a:r>
            <a:endParaRPr lang="en-US" sz="1800" b="1" dirty="0">
              <a:solidFill>
                <a:srgbClr val="FFFFFF"/>
              </a:solidFill>
              <a:latin typeface="Rockwell" charset="0"/>
              <a:ea typeface="Roboto Slab" charset="0"/>
              <a:sym typeface="Roboto Slab" charset="0"/>
            </a:endParaRPr>
          </a:p>
        </p:txBody>
      </p:sp>
      <p:grpSp>
        <p:nvGrpSpPr>
          <p:cNvPr id="25603" name="Shape 418"/>
          <p:cNvGrpSpPr>
            <a:grpSpLocks/>
          </p:cNvGrpSpPr>
          <p:nvPr/>
        </p:nvGrpSpPr>
        <p:grpSpPr bwMode="auto">
          <a:xfrm>
            <a:off x="327378" y="1128820"/>
            <a:ext cx="492760" cy="492760"/>
            <a:chOff x="568950" y="3686775"/>
            <a:chExt cx="472500" cy="362900"/>
          </a:xfrm>
        </p:grpSpPr>
        <p:sp>
          <p:nvSpPr>
            <p:cNvPr id="25604" name="Shape 419"/>
            <p:cNvSpPr>
              <a:spLocks/>
            </p:cNvSpPr>
            <p:nvPr/>
          </p:nvSpPr>
          <p:spPr bwMode="auto">
            <a:xfrm>
              <a:off x="568950" y="3686775"/>
              <a:ext cx="472500" cy="362900"/>
            </a:xfrm>
            <a:custGeom>
              <a:avLst/>
              <a:gdLst>
                <a:gd name="T0" fmla="*/ 18705 w 18900"/>
                <a:gd name="T1" fmla="*/ 8111 h 14516"/>
                <a:gd name="T2" fmla="*/ 18072 w 18900"/>
                <a:gd name="T3" fmla="*/ 8232 h 14516"/>
                <a:gd name="T4" fmla="*/ 17487 w 18900"/>
                <a:gd name="T5" fmla="*/ 8013 h 14516"/>
                <a:gd name="T6" fmla="*/ 17243 w 18900"/>
                <a:gd name="T7" fmla="*/ 7745 h 14516"/>
                <a:gd name="T8" fmla="*/ 17195 w 18900"/>
                <a:gd name="T9" fmla="*/ 7234 h 14516"/>
                <a:gd name="T10" fmla="*/ 17487 w 18900"/>
                <a:gd name="T11" fmla="*/ 6844 h 14516"/>
                <a:gd name="T12" fmla="*/ 17755 w 18900"/>
                <a:gd name="T13" fmla="*/ 6771 h 14516"/>
                <a:gd name="T14" fmla="*/ 17974 w 18900"/>
                <a:gd name="T15" fmla="*/ 6820 h 14516"/>
                <a:gd name="T16" fmla="*/ 18096 w 18900"/>
                <a:gd name="T17" fmla="*/ 7063 h 14516"/>
                <a:gd name="T18" fmla="*/ 17950 w 18900"/>
                <a:gd name="T19" fmla="*/ 7477 h 14516"/>
                <a:gd name="T20" fmla="*/ 17633 w 18900"/>
                <a:gd name="T21" fmla="*/ 7697 h 14516"/>
                <a:gd name="T22" fmla="*/ 17000 w 18900"/>
                <a:gd name="T23" fmla="*/ 7794 h 14516"/>
                <a:gd name="T24" fmla="*/ 16781 w 18900"/>
                <a:gd name="T25" fmla="*/ 7770 h 14516"/>
                <a:gd name="T26" fmla="*/ 16586 w 18900"/>
                <a:gd name="T27" fmla="*/ 7648 h 14516"/>
                <a:gd name="T28" fmla="*/ 16537 w 18900"/>
                <a:gd name="T29" fmla="*/ 7331 h 14516"/>
                <a:gd name="T30" fmla="*/ 16440 w 18900"/>
                <a:gd name="T31" fmla="*/ 6381 h 14516"/>
                <a:gd name="T32" fmla="*/ 16172 w 18900"/>
                <a:gd name="T33" fmla="*/ 5456 h 14516"/>
                <a:gd name="T34" fmla="*/ 15758 w 18900"/>
                <a:gd name="T35" fmla="*/ 4604 h 14516"/>
                <a:gd name="T36" fmla="*/ 15198 w 18900"/>
                <a:gd name="T37" fmla="*/ 3800 h 14516"/>
                <a:gd name="T38" fmla="*/ 14516 w 18900"/>
                <a:gd name="T39" fmla="*/ 3094 h 14516"/>
                <a:gd name="T40" fmla="*/ 13712 w 18900"/>
                <a:gd name="T41" fmla="*/ 2460 h 14516"/>
                <a:gd name="T42" fmla="*/ 12811 w 18900"/>
                <a:gd name="T43" fmla="*/ 1924 h 14516"/>
                <a:gd name="T44" fmla="*/ 11837 w 18900"/>
                <a:gd name="T45" fmla="*/ 1510 h 14516"/>
                <a:gd name="T46" fmla="*/ 10765 w 18900"/>
                <a:gd name="T47" fmla="*/ 1218 h 14516"/>
                <a:gd name="T48" fmla="*/ 9645 w 18900"/>
                <a:gd name="T49" fmla="*/ 1048 h 14516"/>
                <a:gd name="T50" fmla="*/ 8865 w 18900"/>
                <a:gd name="T51" fmla="*/ 1023 h 14516"/>
                <a:gd name="T52" fmla="*/ 7258 w 18900"/>
                <a:gd name="T53" fmla="*/ 1145 h 14516"/>
                <a:gd name="T54" fmla="*/ 6600 w 18900"/>
                <a:gd name="T55" fmla="*/ 1048 h 14516"/>
                <a:gd name="T56" fmla="*/ 6138 w 18900"/>
                <a:gd name="T57" fmla="*/ 561 h 14516"/>
                <a:gd name="T58" fmla="*/ 5504 w 18900"/>
                <a:gd name="T59" fmla="*/ 195 h 14516"/>
                <a:gd name="T60" fmla="*/ 4822 w 18900"/>
                <a:gd name="T61" fmla="*/ 0 h 14516"/>
                <a:gd name="T62" fmla="*/ 4628 w 18900"/>
                <a:gd name="T63" fmla="*/ 390 h 14516"/>
                <a:gd name="T64" fmla="*/ 4384 w 18900"/>
                <a:gd name="T65" fmla="*/ 1389 h 14516"/>
                <a:gd name="T66" fmla="*/ 4408 w 18900"/>
                <a:gd name="T67" fmla="*/ 2217 h 14516"/>
                <a:gd name="T68" fmla="*/ 3678 w 18900"/>
                <a:gd name="T69" fmla="*/ 2728 h 14516"/>
                <a:gd name="T70" fmla="*/ 2411 w 18900"/>
                <a:gd name="T71" fmla="*/ 4116 h 14516"/>
                <a:gd name="T72" fmla="*/ 1705 w 18900"/>
                <a:gd name="T73" fmla="*/ 5237 h 14516"/>
                <a:gd name="T74" fmla="*/ 560 w 18900"/>
                <a:gd name="T75" fmla="*/ 5797 h 14516"/>
                <a:gd name="T76" fmla="*/ 341 w 18900"/>
                <a:gd name="T77" fmla="*/ 5846 h 14516"/>
                <a:gd name="T78" fmla="*/ 98 w 18900"/>
                <a:gd name="T79" fmla="*/ 6040 h 14516"/>
                <a:gd name="T80" fmla="*/ 0 w 18900"/>
                <a:gd name="T81" fmla="*/ 6357 h 14516"/>
                <a:gd name="T82" fmla="*/ 25 w 18900"/>
                <a:gd name="T83" fmla="*/ 8720 h 14516"/>
                <a:gd name="T84" fmla="*/ 171 w 18900"/>
                <a:gd name="T85" fmla="*/ 8987 h 14516"/>
                <a:gd name="T86" fmla="*/ 463 w 18900"/>
                <a:gd name="T87" fmla="*/ 9158 h 14516"/>
                <a:gd name="T88" fmla="*/ 1510 w 18900"/>
                <a:gd name="T89" fmla="*/ 9158 h 14516"/>
                <a:gd name="T90" fmla="*/ 1924 w 18900"/>
                <a:gd name="T91" fmla="*/ 9986 h 14516"/>
                <a:gd name="T92" fmla="*/ 2972 w 18900"/>
                <a:gd name="T93" fmla="*/ 11131 h 14516"/>
                <a:gd name="T94" fmla="*/ 4408 w 18900"/>
                <a:gd name="T95" fmla="*/ 12032 h 14516"/>
                <a:gd name="T96" fmla="*/ 6308 w 18900"/>
                <a:gd name="T97" fmla="*/ 12860 h 14516"/>
                <a:gd name="T98" fmla="*/ 7550 w 18900"/>
                <a:gd name="T99" fmla="*/ 13128 h 14516"/>
                <a:gd name="T100" fmla="*/ 8865 w 18900"/>
                <a:gd name="T101" fmla="*/ 13225 h 14516"/>
                <a:gd name="T102" fmla="*/ 10814 w 18900"/>
                <a:gd name="T103" fmla="*/ 13030 h 14516"/>
                <a:gd name="T104" fmla="*/ 13347 w 18900"/>
                <a:gd name="T105" fmla="*/ 14516 h 14516"/>
                <a:gd name="T106" fmla="*/ 13688 w 18900"/>
                <a:gd name="T107" fmla="*/ 11886 h 14516"/>
                <a:gd name="T108" fmla="*/ 14589 w 18900"/>
                <a:gd name="T109" fmla="*/ 11350 h 14516"/>
                <a:gd name="T110" fmla="*/ 15344 w 18900"/>
                <a:gd name="T111" fmla="*/ 10668 h 14516"/>
                <a:gd name="T112" fmla="*/ 15904 w 18900"/>
                <a:gd name="T113" fmla="*/ 9864 h 14516"/>
                <a:gd name="T114" fmla="*/ 16318 w 18900"/>
                <a:gd name="T115" fmla="*/ 8939 h 14516"/>
                <a:gd name="T116" fmla="*/ 16513 w 18900"/>
                <a:gd name="T117" fmla="*/ 7916 h 14516"/>
                <a:gd name="T118" fmla="*/ 0 w 18900"/>
                <a:gd name="T119" fmla="*/ 0 h 14516"/>
                <a:gd name="T120" fmla="*/ 18900 w 18900"/>
                <a:gd name="T121" fmla="*/ 14516 h 1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633" y="7697"/>
                  </a:lnTo>
                  <a:lnTo>
                    <a:pt x="17438" y="7770"/>
                  </a:lnTo>
                  <a:lnTo>
                    <a:pt x="17219" y="7794"/>
                  </a:lnTo>
                  <a:lnTo>
                    <a:pt x="17000" y="7794"/>
                  </a:lnTo>
                  <a:lnTo>
                    <a:pt x="16878" y="7794"/>
                  </a:lnTo>
                  <a:lnTo>
                    <a:pt x="16781" y="7770"/>
                  </a:lnTo>
                  <a:lnTo>
                    <a:pt x="16708" y="7745"/>
                  </a:lnTo>
                  <a:lnTo>
                    <a:pt x="16635" y="7697"/>
                  </a:lnTo>
                  <a:lnTo>
                    <a:pt x="16586" y="7648"/>
                  </a:lnTo>
                  <a:lnTo>
                    <a:pt x="16562" y="7550"/>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330" y="1023"/>
                  </a:lnTo>
                  <a:lnTo>
                    <a:pt x="7794" y="1072"/>
                  </a:lnTo>
                  <a:lnTo>
                    <a:pt x="7258" y="1145"/>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725" y="195"/>
                  </a:lnTo>
                  <a:lnTo>
                    <a:pt x="4628" y="390"/>
                  </a:lnTo>
                  <a:lnTo>
                    <a:pt x="4530" y="682"/>
                  </a:lnTo>
                  <a:lnTo>
                    <a:pt x="4433" y="999"/>
                  </a:lnTo>
                  <a:lnTo>
                    <a:pt x="4384" y="1389"/>
                  </a:lnTo>
                  <a:lnTo>
                    <a:pt x="4360" y="1778"/>
                  </a:lnTo>
                  <a:lnTo>
                    <a:pt x="4360" y="1998"/>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917" y="13030"/>
                  </a:lnTo>
                  <a:lnTo>
                    <a:pt x="7550" y="13128"/>
                  </a:lnTo>
                  <a:lnTo>
                    <a:pt x="8208" y="13201"/>
                  </a:lnTo>
                  <a:lnTo>
                    <a:pt x="8865" y="13225"/>
                  </a:lnTo>
                  <a:lnTo>
                    <a:pt x="9523" y="13201"/>
                  </a:lnTo>
                  <a:lnTo>
                    <a:pt x="10181" y="13128"/>
                  </a:lnTo>
                  <a:lnTo>
                    <a:pt x="10814" y="13030"/>
                  </a:lnTo>
                  <a:lnTo>
                    <a:pt x="11423" y="12860"/>
                  </a:lnTo>
                  <a:lnTo>
                    <a:pt x="12592" y="14516"/>
                  </a:lnTo>
                  <a:lnTo>
                    <a:pt x="13347" y="14516"/>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59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605" name="Shape 420"/>
            <p:cNvSpPr>
              <a:spLocks/>
            </p:cNvSpPr>
            <p:nvPr/>
          </p:nvSpPr>
          <p:spPr bwMode="auto">
            <a:xfrm>
              <a:off x="645650" y="3820725"/>
              <a:ext cx="34125" cy="34125"/>
            </a:xfrm>
            <a:custGeom>
              <a:avLst/>
              <a:gdLst>
                <a:gd name="T0" fmla="*/ 683 w 1365"/>
                <a:gd name="T1" fmla="*/ 1364 h 1365"/>
                <a:gd name="T2" fmla="*/ 683 w 1365"/>
                <a:gd name="T3" fmla="*/ 1364 h 1365"/>
                <a:gd name="T4" fmla="*/ 537 w 1365"/>
                <a:gd name="T5" fmla="*/ 1340 h 1365"/>
                <a:gd name="T6" fmla="*/ 415 w 1365"/>
                <a:gd name="T7" fmla="*/ 1316 h 1365"/>
                <a:gd name="T8" fmla="*/ 293 w 1365"/>
                <a:gd name="T9" fmla="*/ 1243 h 1365"/>
                <a:gd name="T10" fmla="*/ 196 w 1365"/>
                <a:gd name="T11" fmla="*/ 1170 h 1365"/>
                <a:gd name="T12" fmla="*/ 123 w 1365"/>
                <a:gd name="T13" fmla="*/ 1072 h 1365"/>
                <a:gd name="T14" fmla="*/ 50 w 1365"/>
                <a:gd name="T15" fmla="*/ 950 h 1365"/>
                <a:gd name="T16" fmla="*/ 25 w 1365"/>
                <a:gd name="T17" fmla="*/ 829 h 1365"/>
                <a:gd name="T18" fmla="*/ 1 w 1365"/>
                <a:gd name="T19" fmla="*/ 682 h 1365"/>
                <a:gd name="T20" fmla="*/ 1 w 1365"/>
                <a:gd name="T21" fmla="*/ 682 h 1365"/>
                <a:gd name="T22" fmla="*/ 25 w 1365"/>
                <a:gd name="T23" fmla="*/ 536 h 1365"/>
                <a:gd name="T24" fmla="*/ 50 w 1365"/>
                <a:gd name="T25" fmla="*/ 415 h 1365"/>
                <a:gd name="T26" fmla="*/ 123 w 1365"/>
                <a:gd name="T27" fmla="*/ 317 h 1365"/>
                <a:gd name="T28" fmla="*/ 196 w 1365"/>
                <a:gd name="T29" fmla="*/ 195 h 1365"/>
                <a:gd name="T30" fmla="*/ 293 w 1365"/>
                <a:gd name="T31" fmla="*/ 122 h 1365"/>
                <a:gd name="T32" fmla="*/ 415 w 1365"/>
                <a:gd name="T33" fmla="*/ 74 h 1365"/>
                <a:gd name="T34" fmla="*/ 537 w 1365"/>
                <a:gd name="T35" fmla="*/ 25 h 1365"/>
                <a:gd name="T36" fmla="*/ 683 w 1365"/>
                <a:gd name="T37" fmla="*/ 1 h 1365"/>
                <a:gd name="T38" fmla="*/ 683 w 1365"/>
                <a:gd name="T39" fmla="*/ 1 h 1365"/>
                <a:gd name="T40" fmla="*/ 805 w 1365"/>
                <a:gd name="T41" fmla="*/ 25 h 1365"/>
                <a:gd name="T42" fmla="*/ 951 w 1365"/>
                <a:gd name="T43" fmla="*/ 74 h 1365"/>
                <a:gd name="T44" fmla="*/ 1048 w 1365"/>
                <a:gd name="T45" fmla="*/ 122 h 1365"/>
                <a:gd name="T46" fmla="*/ 1170 w 1365"/>
                <a:gd name="T47" fmla="*/ 195 h 1365"/>
                <a:gd name="T48" fmla="*/ 1243 w 1365"/>
                <a:gd name="T49" fmla="*/ 317 h 1365"/>
                <a:gd name="T50" fmla="*/ 1292 w 1365"/>
                <a:gd name="T51" fmla="*/ 415 h 1365"/>
                <a:gd name="T52" fmla="*/ 1340 w 1365"/>
                <a:gd name="T53" fmla="*/ 536 h 1365"/>
                <a:gd name="T54" fmla="*/ 1365 w 1365"/>
                <a:gd name="T55" fmla="*/ 682 h 1365"/>
                <a:gd name="T56" fmla="*/ 1365 w 1365"/>
                <a:gd name="T57" fmla="*/ 682 h 1365"/>
                <a:gd name="T58" fmla="*/ 1340 w 1365"/>
                <a:gd name="T59" fmla="*/ 829 h 1365"/>
                <a:gd name="T60" fmla="*/ 1292 w 1365"/>
                <a:gd name="T61" fmla="*/ 950 h 1365"/>
                <a:gd name="T62" fmla="*/ 1243 w 1365"/>
                <a:gd name="T63" fmla="*/ 1072 h 1365"/>
                <a:gd name="T64" fmla="*/ 1170 w 1365"/>
                <a:gd name="T65" fmla="*/ 1170 h 1365"/>
                <a:gd name="T66" fmla="*/ 1048 w 1365"/>
                <a:gd name="T67" fmla="*/ 1243 h 1365"/>
                <a:gd name="T68" fmla="*/ 951 w 1365"/>
                <a:gd name="T69" fmla="*/ 1316 h 1365"/>
                <a:gd name="T70" fmla="*/ 805 w 1365"/>
                <a:gd name="T71" fmla="*/ 1340 h 1365"/>
                <a:gd name="T72" fmla="*/ 683 w 1365"/>
                <a:gd name="T73" fmla="*/ 1364 h 1365"/>
                <a:gd name="T74" fmla="*/ 683 w 1365"/>
                <a:gd name="T75" fmla="*/ 1364 h 1365"/>
                <a:gd name="T76" fmla="*/ 0 w 1365"/>
                <a:gd name="T77" fmla="*/ 0 h 1365"/>
                <a:gd name="T78" fmla="*/ 1365 w 1365"/>
                <a:gd name="T79"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25" y="536"/>
                  </a:lnTo>
                  <a:lnTo>
                    <a:pt x="50" y="415"/>
                  </a:lnTo>
                  <a:lnTo>
                    <a:pt x="123" y="317"/>
                  </a:lnTo>
                  <a:lnTo>
                    <a:pt x="196" y="195"/>
                  </a:lnTo>
                  <a:lnTo>
                    <a:pt x="293" y="122"/>
                  </a:lnTo>
                  <a:lnTo>
                    <a:pt x="415" y="74"/>
                  </a:lnTo>
                  <a:lnTo>
                    <a:pt x="537" y="25"/>
                  </a:lnTo>
                  <a:lnTo>
                    <a:pt x="683" y="1"/>
                  </a:lnTo>
                  <a:lnTo>
                    <a:pt x="805" y="25"/>
                  </a:lnTo>
                  <a:lnTo>
                    <a:pt x="951" y="74"/>
                  </a:lnTo>
                  <a:lnTo>
                    <a:pt x="1048" y="122"/>
                  </a:lnTo>
                  <a:lnTo>
                    <a:pt x="1170" y="195"/>
                  </a:lnTo>
                  <a:lnTo>
                    <a:pt x="1243" y="317"/>
                  </a:lnTo>
                  <a:lnTo>
                    <a:pt x="1292" y="415"/>
                  </a:lnTo>
                  <a:lnTo>
                    <a:pt x="1340" y="536"/>
                  </a:lnTo>
                  <a:lnTo>
                    <a:pt x="1365" y="682"/>
                  </a:lnTo>
                  <a:lnTo>
                    <a:pt x="1340" y="829"/>
                  </a:lnTo>
                  <a:lnTo>
                    <a:pt x="1292" y="950"/>
                  </a:lnTo>
                  <a:lnTo>
                    <a:pt x="1243" y="1072"/>
                  </a:lnTo>
                  <a:lnTo>
                    <a:pt x="1170" y="1170"/>
                  </a:lnTo>
                  <a:lnTo>
                    <a:pt x="1048" y="1243"/>
                  </a:lnTo>
                  <a:lnTo>
                    <a:pt x="951" y="1316"/>
                  </a:lnTo>
                  <a:lnTo>
                    <a:pt x="805" y="1340"/>
                  </a:lnTo>
                  <a:lnTo>
                    <a:pt x="683" y="136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606" name="Shape 421"/>
            <p:cNvSpPr>
              <a:spLocks/>
            </p:cNvSpPr>
            <p:nvPr/>
          </p:nvSpPr>
          <p:spPr bwMode="auto">
            <a:xfrm>
              <a:off x="747950" y="3753750"/>
              <a:ext cx="85275" cy="12200"/>
            </a:xfrm>
            <a:custGeom>
              <a:avLst/>
              <a:gdLst>
                <a:gd name="T0" fmla="*/ 3410 w 3411"/>
                <a:gd name="T1" fmla="*/ 488 h 488"/>
                <a:gd name="T2" fmla="*/ 3410 w 3411"/>
                <a:gd name="T3" fmla="*/ 488 h 488"/>
                <a:gd name="T4" fmla="*/ 3215 w 3411"/>
                <a:gd name="T5" fmla="*/ 366 h 488"/>
                <a:gd name="T6" fmla="*/ 3021 w 3411"/>
                <a:gd name="T7" fmla="*/ 268 h 488"/>
                <a:gd name="T8" fmla="*/ 2826 w 3411"/>
                <a:gd name="T9" fmla="*/ 195 h 488"/>
                <a:gd name="T10" fmla="*/ 2607 w 3411"/>
                <a:gd name="T11" fmla="*/ 122 h 488"/>
                <a:gd name="T12" fmla="*/ 2387 w 3411"/>
                <a:gd name="T13" fmla="*/ 74 h 488"/>
                <a:gd name="T14" fmla="*/ 2168 w 3411"/>
                <a:gd name="T15" fmla="*/ 25 h 488"/>
                <a:gd name="T16" fmla="*/ 1925 w 3411"/>
                <a:gd name="T17" fmla="*/ 0 h 488"/>
                <a:gd name="T18" fmla="*/ 1705 w 3411"/>
                <a:gd name="T19" fmla="*/ 0 h 488"/>
                <a:gd name="T20" fmla="*/ 1462 w 3411"/>
                <a:gd name="T21" fmla="*/ 0 h 488"/>
                <a:gd name="T22" fmla="*/ 1243 w 3411"/>
                <a:gd name="T23" fmla="*/ 25 h 488"/>
                <a:gd name="T24" fmla="*/ 1023 w 3411"/>
                <a:gd name="T25" fmla="*/ 74 h 488"/>
                <a:gd name="T26" fmla="*/ 804 w 3411"/>
                <a:gd name="T27" fmla="*/ 122 h 488"/>
                <a:gd name="T28" fmla="*/ 585 w 3411"/>
                <a:gd name="T29" fmla="*/ 195 h 488"/>
                <a:gd name="T30" fmla="*/ 366 w 3411"/>
                <a:gd name="T31" fmla="*/ 268 h 488"/>
                <a:gd name="T32" fmla="*/ 171 w 3411"/>
                <a:gd name="T33" fmla="*/ 366 h 488"/>
                <a:gd name="T34" fmla="*/ 1 w 3411"/>
                <a:gd name="T35" fmla="*/ 488 h 488"/>
                <a:gd name="T36" fmla="*/ 0 w 3411"/>
                <a:gd name="T37" fmla="*/ 0 h 488"/>
                <a:gd name="T38" fmla="*/ 3411 w 3411"/>
                <a:gd name="T3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14338" name="Picture 2" descr="C:\Users\Owmer\Desktop\Inverted pyramid - revised 3-16-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82" y="2108290"/>
            <a:ext cx="8511142" cy="426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8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2479346" y="1607891"/>
            <a:ext cx="3858200" cy="3400624"/>
            <a:chOff x="2153538" y="2315739"/>
            <a:chExt cx="4755851" cy="3658582"/>
          </a:xfrm>
          <a:solidFill>
            <a:schemeClr val="accent5"/>
          </a:solidFill>
        </p:grpSpPr>
        <p:grpSp>
          <p:nvGrpSpPr>
            <p:cNvPr id="4" name="Group 42"/>
            <p:cNvGrpSpPr/>
            <p:nvPr/>
          </p:nvGrpSpPr>
          <p:grpSpPr>
            <a:xfrm>
              <a:off x="2153538" y="2316705"/>
              <a:ext cx="4754885" cy="3657616"/>
              <a:chOff x="1582479" y="683044"/>
              <a:chExt cx="4754885" cy="3657616"/>
            </a:xfrm>
            <a:grpFill/>
          </p:grpSpPr>
          <p:sp>
            <p:nvSpPr>
              <p:cNvPr id="53" name="Pie 52"/>
              <p:cNvSpPr/>
              <p:nvPr/>
            </p:nvSpPr>
            <p:spPr>
              <a:xfrm>
                <a:off x="1582479" y="683044"/>
                <a:ext cx="4754885" cy="3657616"/>
              </a:xfrm>
              <a:prstGeom prst="pie">
                <a:avLst>
                  <a:gd name="adj1" fmla="val 16200000"/>
                  <a:gd name="adj2" fmla="val 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4" name="Pie 4"/>
              <p:cNvSpPr/>
              <p:nvPr/>
            </p:nvSpPr>
            <p:spPr>
              <a:xfrm>
                <a:off x="4014263" y="1359703"/>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5" name="Group 43"/>
            <p:cNvGrpSpPr/>
            <p:nvPr/>
          </p:nvGrpSpPr>
          <p:grpSpPr>
            <a:xfrm>
              <a:off x="2154504" y="2315739"/>
              <a:ext cx="4754885" cy="3657616"/>
              <a:chOff x="1583445" y="682078"/>
              <a:chExt cx="4754885" cy="3657616"/>
            </a:xfrm>
            <a:grpFill/>
          </p:grpSpPr>
          <p:sp>
            <p:nvSpPr>
              <p:cNvPr id="51" name="Pie 50"/>
              <p:cNvSpPr/>
              <p:nvPr/>
            </p:nvSpPr>
            <p:spPr>
              <a:xfrm>
                <a:off x="1583445" y="682078"/>
                <a:ext cx="4754885" cy="3657616"/>
              </a:xfrm>
              <a:prstGeom prst="pie">
                <a:avLst>
                  <a:gd name="adj1" fmla="val 0"/>
                  <a:gd name="adj2" fmla="val 54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2" name="Pie 6"/>
              <p:cNvSpPr/>
              <p:nvPr/>
            </p:nvSpPr>
            <p:spPr>
              <a:xfrm>
                <a:off x="4045796"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6" name="Group 44"/>
            <p:cNvGrpSpPr/>
            <p:nvPr/>
          </p:nvGrpSpPr>
          <p:grpSpPr>
            <a:xfrm>
              <a:off x="2154504" y="2315739"/>
              <a:ext cx="4754885" cy="3657616"/>
              <a:chOff x="1583445" y="682078"/>
              <a:chExt cx="4754885" cy="3657616"/>
            </a:xfrm>
            <a:grpFill/>
          </p:grpSpPr>
          <p:sp>
            <p:nvSpPr>
              <p:cNvPr id="49" name="Pie 48"/>
              <p:cNvSpPr/>
              <p:nvPr/>
            </p:nvSpPr>
            <p:spPr>
              <a:xfrm>
                <a:off x="1583445" y="682078"/>
                <a:ext cx="4754885" cy="3657616"/>
              </a:xfrm>
              <a:prstGeom prst="pie">
                <a:avLst>
                  <a:gd name="adj1" fmla="val 5400000"/>
                  <a:gd name="adj2" fmla="val 108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0" name="Pie 8"/>
              <p:cNvSpPr/>
              <p:nvPr/>
            </p:nvSpPr>
            <p:spPr>
              <a:xfrm>
                <a:off x="2121200"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7" name="Group 45"/>
            <p:cNvGrpSpPr/>
            <p:nvPr/>
          </p:nvGrpSpPr>
          <p:grpSpPr>
            <a:xfrm>
              <a:off x="2154505" y="2315739"/>
              <a:ext cx="4754884" cy="3657616"/>
              <a:chOff x="1583446" y="682078"/>
              <a:chExt cx="4754884" cy="3657616"/>
            </a:xfrm>
            <a:grpFill/>
          </p:grpSpPr>
          <p:sp>
            <p:nvSpPr>
              <p:cNvPr id="47" name="Pie 46"/>
              <p:cNvSpPr/>
              <p:nvPr/>
            </p:nvSpPr>
            <p:spPr>
              <a:xfrm>
                <a:off x="1583446" y="682078"/>
                <a:ext cx="4754884" cy="3657616"/>
              </a:xfrm>
              <a:prstGeom prst="pie">
                <a:avLst>
                  <a:gd name="adj1" fmla="val 10800000"/>
                  <a:gd name="adj2" fmla="val 162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48" name="Pie 10"/>
              <p:cNvSpPr/>
              <p:nvPr/>
            </p:nvSpPr>
            <p:spPr>
              <a:xfrm>
                <a:off x="2121200" y="1356995"/>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sp>
        <p:nvSpPr>
          <p:cNvPr id="37" name="Circular Arrow 36"/>
          <p:cNvSpPr/>
          <p:nvPr/>
        </p:nvSpPr>
        <p:spPr>
          <a:xfrm>
            <a:off x="2214564" y="1075267"/>
            <a:ext cx="4554537" cy="4207933"/>
          </a:xfrm>
          <a:prstGeom prst="circularArrow">
            <a:avLst>
              <a:gd name="adj1" fmla="val 11864"/>
              <a:gd name="adj2" fmla="val 327528"/>
              <a:gd name="adj3" fmla="val 19532107"/>
              <a:gd name="adj4" fmla="val 16200251"/>
              <a:gd name="adj5" fmla="val 5932"/>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8" name="Circular Arrow 37"/>
          <p:cNvSpPr/>
          <p:nvPr/>
        </p:nvSpPr>
        <p:spPr>
          <a:xfrm>
            <a:off x="2286000" y="1250951"/>
            <a:ext cx="4554538" cy="4207933"/>
          </a:xfrm>
          <a:prstGeom prst="circularArrow">
            <a:avLst>
              <a:gd name="adj1" fmla="val 11864"/>
              <a:gd name="adj2" fmla="val 327528"/>
              <a:gd name="adj3" fmla="val 1481196"/>
              <a:gd name="adj4" fmla="val 19800000"/>
              <a:gd name="adj5" fmla="val 5932"/>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Circular Arrow 38"/>
          <p:cNvSpPr/>
          <p:nvPr/>
        </p:nvSpPr>
        <p:spPr>
          <a:xfrm>
            <a:off x="2170114" y="1337734"/>
            <a:ext cx="4554537" cy="4207933"/>
          </a:xfrm>
          <a:prstGeom prst="circularArrow">
            <a:avLst>
              <a:gd name="adj1" fmla="val 11864"/>
              <a:gd name="adj2" fmla="val 464882"/>
              <a:gd name="adj3" fmla="val 5032999"/>
              <a:gd name="adj4" fmla="val 18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0" name="Circular Arrow 39"/>
          <p:cNvSpPr/>
          <p:nvPr/>
        </p:nvSpPr>
        <p:spPr>
          <a:xfrm>
            <a:off x="2078039" y="1337734"/>
            <a:ext cx="4554537" cy="4207933"/>
          </a:xfrm>
          <a:prstGeom prst="circularArrow">
            <a:avLst>
              <a:gd name="adj1" fmla="val 11864"/>
              <a:gd name="adj2" fmla="val 327528"/>
              <a:gd name="adj3" fmla="val 8783320"/>
              <a:gd name="adj4" fmla="val 5400251"/>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1" name="Circular Arrow 40"/>
          <p:cNvSpPr/>
          <p:nvPr/>
        </p:nvSpPr>
        <p:spPr>
          <a:xfrm>
            <a:off x="2033589" y="1250951"/>
            <a:ext cx="4554537" cy="4207933"/>
          </a:xfrm>
          <a:prstGeom prst="circularArrow">
            <a:avLst>
              <a:gd name="adj1" fmla="val 11864"/>
              <a:gd name="adj2" fmla="val 556654"/>
              <a:gd name="adj3" fmla="val 12240213"/>
              <a:gd name="adj4" fmla="val 90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Circular Arrow 41"/>
          <p:cNvSpPr/>
          <p:nvPr/>
        </p:nvSpPr>
        <p:spPr>
          <a:xfrm>
            <a:off x="2106614" y="1075267"/>
            <a:ext cx="4554537" cy="4207933"/>
          </a:xfrm>
          <a:prstGeom prst="circularArrow">
            <a:avLst>
              <a:gd name="adj1" fmla="val 11615"/>
              <a:gd name="adj2" fmla="val 409847"/>
              <a:gd name="adj3" fmla="val 15906424"/>
              <a:gd name="adj4" fmla="val 12723624"/>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1" name="Group 15"/>
          <p:cNvGrpSpPr>
            <a:grpSpLocks/>
          </p:cNvGrpSpPr>
          <p:nvPr/>
        </p:nvGrpSpPr>
        <p:grpSpPr bwMode="auto">
          <a:xfrm>
            <a:off x="3676651" y="2660651"/>
            <a:ext cx="1463675" cy="1244600"/>
            <a:chOff x="3603334" y="3606219"/>
            <a:chExt cx="1843624" cy="1284393"/>
          </a:xfrm>
        </p:grpSpPr>
        <p:sp>
          <p:nvSpPr>
            <p:cNvPr id="8" name="Oval 7"/>
            <p:cNvSpPr/>
            <p:nvPr/>
          </p:nvSpPr>
          <p:spPr>
            <a:xfrm>
              <a:off x="3603334" y="3606219"/>
              <a:ext cx="1843624" cy="12843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2" name="Oval 1"/>
            <p:cNvSpPr/>
            <p:nvPr/>
          </p:nvSpPr>
          <p:spPr>
            <a:xfrm>
              <a:off x="3913271" y="3973188"/>
              <a:ext cx="1265741" cy="8038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9" name="TextBox 8"/>
            <p:cNvSpPr txBox="1"/>
            <p:nvPr/>
          </p:nvSpPr>
          <p:spPr>
            <a:xfrm>
              <a:off x="4019249" y="4021244"/>
              <a:ext cx="1067782" cy="452605"/>
            </a:xfrm>
            <a:prstGeom prst="rect">
              <a:avLst/>
            </a:prstGeom>
            <a:noFill/>
          </p:spPr>
          <p:txBody>
            <a:bodyPr>
              <a:spAutoFit/>
            </a:bodyPr>
            <a:lstStyle/>
            <a:p>
              <a:pPr algn="ctr" defTabSz="685800" fontAlgn="auto">
                <a:spcBef>
                  <a:spcPts val="0"/>
                </a:spcBef>
                <a:spcAft>
                  <a:spcPts val="0"/>
                </a:spcAft>
                <a:defRPr/>
              </a:pPr>
              <a:r>
                <a:rPr lang="en-US" sz="1125" kern="0" dirty="0">
                  <a:solidFill>
                    <a:srgbClr val="FFFFFF"/>
                  </a:solidFill>
                  <a:latin typeface="Franklin Gothic Medium"/>
                  <a:ea typeface="Arial"/>
                  <a:cs typeface="Franklin Gothic Medium"/>
                  <a:sym typeface="Arial"/>
                </a:rPr>
                <a:t>Students &amp; Families</a:t>
              </a:r>
            </a:p>
          </p:txBody>
        </p:sp>
        <p:sp>
          <p:nvSpPr>
            <p:cNvPr id="10" name="TextBox 9"/>
            <p:cNvSpPr txBox="1"/>
            <p:nvPr/>
          </p:nvSpPr>
          <p:spPr>
            <a:xfrm>
              <a:off x="4023248" y="3606219"/>
              <a:ext cx="1065783" cy="273944"/>
            </a:xfrm>
            <a:prstGeom prst="rect">
              <a:avLst/>
            </a:prstGeom>
            <a:noFill/>
          </p:spPr>
          <p:txBody>
            <a:bodyPr>
              <a:spAutoFit/>
            </a:bodyPr>
            <a:lstStyle/>
            <a:p>
              <a:pPr algn="ctr" defTabSz="685800" fontAlgn="auto">
                <a:spcBef>
                  <a:spcPts val="0"/>
                </a:spcBef>
                <a:spcAft>
                  <a:spcPts val="0"/>
                </a:spcAft>
                <a:defRPr/>
              </a:pPr>
              <a:r>
                <a:rPr lang="en-US" sz="1125" kern="0" dirty="0">
                  <a:solidFill>
                    <a:schemeClr val="bg1"/>
                  </a:solidFill>
                  <a:latin typeface="Franklin Gothic Medium"/>
                  <a:ea typeface="Arial"/>
                  <a:cs typeface="Franklin Gothic Medium"/>
                  <a:sym typeface="Arial"/>
                </a:rPr>
                <a:t>Schools</a:t>
              </a:r>
            </a:p>
          </p:txBody>
        </p:sp>
      </p:grpSp>
      <p:sp>
        <p:nvSpPr>
          <p:cNvPr id="12" name="TextBox 11"/>
          <p:cNvSpPr txBox="1">
            <a:spLocks noChangeArrowheads="1"/>
          </p:cNvSpPr>
          <p:nvPr/>
        </p:nvSpPr>
        <p:spPr bwMode="auto">
          <a:xfrm>
            <a:off x="4578350" y="2055285"/>
            <a:ext cx="11255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Actionable Data</a:t>
            </a:r>
          </a:p>
        </p:txBody>
      </p:sp>
      <p:sp>
        <p:nvSpPr>
          <p:cNvPr id="13" name="TextBox 12"/>
          <p:cNvSpPr txBox="1">
            <a:spLocks noChangeArrowheads="1"/>
          </p:cNvSpPr>
          <p:nvPr/>
        </p:nvSpPr>
        <p:spPr bwMode="auto">
          <a:xfrm>
            <a:off x="2935288" y="2025651"/>
            <a:ext cx="127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Positive Engagement</a:t>
            </a:r>
          </a:p>
        </p:txBody>
      </p:sp>
      <p:sp>
        <p:nvSpPr>
          <p:cNvPr id="14" name="TextBox 13"/>
          <p:cNvSpPr txBox="1">
            <a:spLocks noChangeArrowheads="1"/>
          </p:cNvSpPr>
          <p:nvPr/>
        </p:nvSpPr>
        <p:spPr bwMode="auto">
          <a:xfrm>
            <a:off x="4787900" y="3735918"/>
            <a:ext cx="1022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Capacity Building</a:t>
            </a:r>
          </a:p>
        </p:txBody>
      </p:sp>
      <p:sp>
        <p:nvSpPr>
          <p:cNvPr id="15" name="TextBox 14"/>
          <p:cNvSpPr txBox="1">
            <a:spLocks noChangeArrowheads="1"/>
          </p:cNvSpPr>
          <p:nvPr/>
        </p:nvSpPr>
        <p:spPr bwMode="auto">
          <a:xfrm>
            <a:off x="2909888" y="3712634"/>
            <a:ext cx="14271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Shared Accountability</a:t>
            </a:r>
          </a:p>
        </p:txBody>
      </p:sp>
      <p:sp>
        <p:nvSpPr>
          <p:cNvPr id="26" name="Rounded Rectangle 25"/>
          <p:cNvSpPr/>
          <p:nvPr/>
        </p:nvSpPr>
        <p:spPr>
          <a:xfrm>
            <a:off x="6015039" y="1075268"/>
            <a:ext cx="2460625" cy="115781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Actionable Data:</a:t>
            </a:r>
            <a:r>
              <a:rPr lang="en-US" sz="120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Is accurate, accessible, and regularly reported in an understandable format.</a:t>
            </a:r>
          </a:p>
        </p:txBody>
      </p:sp>
      <p:sp>
        <p:nvSpPr>
          <p:cNvPr id="27" name="Rounded Rectangle 26"/>
          <p:cNvSpPr/>
          <p:nvPr/>
        </p:nvSpPr>
        <p:spPr>
          <a:xfrm>
            <a:off x="6015039" y="3824818"/>
            <a:ext cx="2517775" cy="145838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Capacity Building </a:t>
            </a:r>
            <a:br>
              <a:rPr lang="en-US" sz="1200" b="1" kern="0" dirty="0">
                <a:solidFill>
                  <a:schemeClr val="accent5"/>
                </a:solidFill>
                <a:latin typeface="Franklin Gothic Medium"/>
                <a:cs typeface="Franklin Gothic Medium"/>
                <a:sym typeface="Arial"/>
              </a:rPr>
            </a:br>
            <a:r>
              <a:rPr lang="en-US" sz="1050" kern="0" dirty="0">
                <a:solidFill>
                  <a:schemeClr val="accent5"/>
                </a:solidFill>
                <a:latin typeface="Franklin Gothic Medium"/>
                <a:cs typeface="Franklin Gothic Medium"/>
                <a:sym typeface="Arial"/>
              </a:rPr>
              <a:t>Expands ability to work together to interpret data, engage in problem solving, and adopt best practices to improve attendance.</a:t>
            </a:r>
          </a:p>
        </p:txBody>
      </p:sp>
      <p:sp>
        <p:nvSpPr>
          <p:cNvPr id="28" name="Rounded Rectangle 27"/>
          <p:cNvSpPr/>
          <p:nvPr/>
        </p:nvSpPr>
        <p:spPr>
          <a:xfrm>
            <a:off x="387351" y="831851"/>
            <a:ext cx="2411413" cy="1447800"/>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Positive Engagement: </a:t>
            </a:r>
            <a:r>
              <a:rPr lang="en-US" sz="105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Uses caring relationships, effective messaging and a positive school climate to motivate daily attendance.</a:t>
            </a:r>
          </a:p>
        </p:txBody>
      </p:sp>
      <p:sp>
        <p:nvSpPr>
          <p:cNvPr id="29" name="Rounded Rectangle 28"/>
          <p:cNvSpPr/>
          <p:nvPr/>
        </p:nvSpPr>
        <p:spPr>
          <a:xfrm>
            <a:off x="558801" y="4210051"/>
            <a:ext cx="2239963" cy="115993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Shared Accountability</a:t>
            </a:r>
            <a:r>
              <a:rPr lang="en-US" sz="1050" kern="0" dirty="0">
                <a:solidFill>
                  <a:srgbClr val="1B637A"/>
                </a:solidFill>
                <a:latin typeface="Franklin Gothic Medium"/>
                <a:cs typeface="Franklin Gothic Medium"/>
                <a:sym typeface="Arial"/>
              </a:rPr>
              <a:t>: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Ensures chronic absence is monitored &amp; reinforced by policy.</a:t>
            </a:r>
          </a:p>
        </p:txBody>
      </p:sp>
      <p:sp>
        <p:nvSpPr>
          <p:cNvPr id="17" name="TextBox 16"/>
          <p:cNvSpPr txBox="1"/>
          <p:nvPr/>
        </p:nvSpPr>
        <p:spPr>
          <a:xfrm rot="20425586">
            <a:off x="2686050" y="1325854"/>
            <a:ext cx="1658938" cy="311624"/>
          </a:xfrm>
          <a:prstGeom prst="rect">
            <a:avLst/>
          </a:prstGeom>
          <a:noFill/>
        </p:spPr>
        <p:txBody>
          <a:bodyPr>
            <a:spAutoFit/>
          </a:bodyPr>
          <a:lstStyle/>
          <a:p>
            <a:pPr algn="ctr" defTabSz="685800" fontAlgn="auto">
              <a:spcBef>
                <a:spcPts val="0"/>
              </a:spcBef>
              <a:spcAft>
                <a:spcPts val="0"/>
              </a:spcAft>
              <a:defRPr/>
            </a:pPr>
            <a:r>
              <a:rPr lang="en-US" sz="1425" kern="0" dirty="0">
                <a:solidFill>
                  <a:schemeClr val="bg1"/>
                </a:solidFill>
                <a:latin typeface="Franklin Gothic Medium"/>
                <a:ea typeface="Arial"/>
                <a:cs typeface="Franklin Gothic Medium"/>
                <a:sym typeface="Arial"/>
              </a:rPr>
              <a:t>Community</a:t>
            </a:r>
          </a:p>
        </p:txBody>
      </p:sp>
      <p:sp>
        <p:nvSpPr>
          <p:cNvPr id="55" name="TextBox 54"/>
          <p:cNvSpPr txBox="1"/>
          <p:nvPr/>
        </p:nvSpPr>
        <p:spPr>
          <a:xfrm rot="1035687">
            <a:off x="4418014" y="1281405"/>
            <a:ext cx="1658937" cy="311624"/>
          </a:xfrm>
          <a:prstGeom prst="rect">
            <a:avLst/>
          </a:prstGeom>
          <a:noFill/>
        </p:spPr>
        <p:txBody>
          <a:bodyPr>
            <a:spAutoFit/>
          </a:bodyPr>
          <a:lstStyle/>
          <a:p>
            <a:pPr algn="ctr" defTabSz="685800" fontAlgn="auto">
              <a:spcBef>
                <a:spcPts val="0"/>
              </a:spcBef>
              <a:spcAft>
                <a:spcPts val="0"/>
              </a:spcAft>
              <a:defRPr/>
            </a:pPr>
            <a:r>
              <a:rPr lang="en-US" sz="1425" kern="0" dirty="0">
                <a:solidFill>
                  <a:prstClr val="white"/>
                </a:solidFill>
                <a:latin typeface="Franklin Gothic Medium"/>
                <a:ea typeface="Arial"/>
                <a:cs typeface="Franklin Gothic Medium"/>
                <a:sym typeface="Arial"/>
              </a:rPr>
              <a:t>District</a:t>
            </a:r>
          </a:p>
        </p:txBody>
      </p:sp>
      <p:sp>
        <p:nvSpPr>
          <p:cNvPr id="56" name="Rounded Rectangle 55"/>
          <p:cNvSpPr/>
          <p:nvPr/>
        </p:nvSpPr>
        <p:spPr>
          <a:xfrm>
            <a:off x="3044825" y="5369984"/>
            <a:ext cx="2844800" cy="110066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Strategic partnerships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between district and community  partners  address specific attendance barriers and mobilize support for all ingredients.</a:t>
            </a:r>
          </a:p>
        </p:txBody>
      </p:sp>
      <p:sp>
        <p:nvSpPr>
          <p:cNvPr id="26644" name="Title 17"/>
          <p:cNvSpPr txBox="1">
            <a:spLocks noGrp="1"/>
          </p:cNvSpPr>
          <p:nvPr>
            <p:ph type="title" idx="4294967295"/>
          </p:nvPr>
        </p:nvSpPr>
        <p:spPr>
          <a:xfrm>
            <a:off x="506590" y="-30163"/>
            <a:ext cx="8039100" cy="692151"/>
          </a:xfrm>
        </p:spPr>
        <p:txBody>
          <a:bodyPr/>
          <a:lstStyle/>
          <a:p>
            <a:pPr algn="ctr" eaLnBrk="1" hangingPunct="1">
              <a:buClr>
                <a:srgbClr val="FFFFFF"/>
              </a:buClr>
              <a:buFont typeface="Roboto Slab" charset="0"/>
              <a:buNone/>
            </a:pPr>
            <a:r>
              <a:rPr lang="en-US" sz="2400" b="1" dirty="0">
                <a:solidFill>
                  <a:schemeClr val="bg1"/>
                </a:solidFill>
                <a:latin typeface="Rockwell" charset="0"/>
                <a:ea typeface="Roboto Slab" charset="0"/>
                <a:sym typeface="Roboto Slab" charset="0"/>
              </a:rPr>
              <a:t>Key Ingredients of Change</a:t>
            </a:r>
          </a:p>
        </p:txBody>
      </p:sp>
    </p:spTree>
    <p:extLst>
      <p:ext uri="{BB962C8B-B14F-4D97-AF65-F5344CB8AC3E}">
        <p14:creationId xmlns:p14="http://schemas.microsoft.com/office/powerpoint/2010/main" val="192449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5CDDF-1B4C-4974-86C6-818813842E38}"/>
              </a:ext>
            </a:extLst>
          </p:cNvPr>
          <p:cNvPicPr>
            <a:picLocks noChangeAspect="1"/>
          </p:cNvPicPr>
          <p:nvPr/>
        </p:nvPicPr>
        <p:blipFill>
          <a:blip r:embed="rId2"/>
          <a:stretch>
            <a:fillRect/>
          </a:stretch>
        </p:blipFill>
        <p:spPr>
          <a:xfrm>
            <a:off x="202205" y="1019336"/>
            <a:ext cx="4612571" cy="4391891"/>
          </a:xfrm>
          <a:prstGeom prst="rect">
            <a:avLst/>
          </a:prstGeom>
        </p:spPr>
      </p:pic>
      <p:pic>
        <p:nvPicPr>
          <p:cNvPr id="4" name="Picture 3">
            <a:extLst>
              <a:ext uri="{FF2B5EF4-FFF2-40B4-BE49-F238E27FC236}">
                <a16:creationId xmlns:a16="http://schemas.microsoft.com/office/drawing/2014/main" id="{686D3B53-BDD5-4EEF-B80D-44CF827679C8}"/>
              </a:ext>
            </a:extLst>
          </p:cNvPr>
          <p:cNvPicPr>
            <a:picLocks noChangeAspect="1"/>
          </p:cNvPicPr>
          <p:nvPr/>
        </p:nvPicPr>
        <p:blipFill>
          <a:blip r:embed="rId3"/>
          <a:stretch>
            <a:fillRect/>
          </a:stretch>
        </p:blipFill>
        <p:spPr>
          <a:xfrm>
            <a:off x="4984175" y="1070235"/>
            <a:ext cx="3927311" cy="4340991"/>
          </a:xfrm>
          <a:prstGeom prst="rect">
            <a:avLst/>
          </a:prstGeom>
        </p:spPr>
      </p:pic>
      <p:sp>
        <p:nvSpPr>
          <p:cNvPr id="5" name="TextBox 4">
            <a:extLst>
              <a:ext uri="{FF2B5EF4-FFF2-40B4-BE49-F238E27FC236}">
                <a16:creationId xmlns:a16="http://schemas.microsoft.com/office/drawing/2014/main" id="{2258C037-4DC0-4162-A4A9-537C6A9A350E}"/>
              </a:ext>
            </a:extLst>
          </p:cNvPr>
          <p:cNvSpPr txBox="1"/>
          <p:nvPr/>
        </p:nvSpPr>
        <p:spPr>
          <a:xfrm>
            <a:off x="0" y="1"/>
            <a:ext cx="904875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1" noProof="0" dirty="0">
                <a:solidFill>
                  <a:schemeClr val="bg1"/>
                </a:solidFill>
                <a:latin typeface="Franklin Gothic Medium" panose="020B0603020102020204" pitchFamily="34" charset="0"/>
              </a:rPr>
              <a:t>36 states</a:t>
            </a:r>
            <a:r>
              <a:rPr kumimoji="0" lang="en-US" sz="1800" b="1" i="0" u="none" strike="noStrike" kern="1200" cap="none" spc="0" normalizeH="0" baseline="0" noProof="0" dirty="0">
                <a:ln>
                  <a:noFill/>
                </a:ln>
                <a:solidFill>
                  <a:schemeClr val="bg1"/>
                </a:solidFill>
                <a:effectLst/>
                <a:uLnTx/>
                <a:uFillTx/>
                <a:latin typeface="Franklin Gothic Medium" panose="020B0603020102020204" pitchFamily="34" charset="0"/>
                <a:ea typeface="ＭＳ Ｐゴシック" charset="0"/>
                <a:cs typeface="Arial" charset="0"/>
                <a:sym typeface="Arial" charset="0"/>
              </a:rPr>
              <a:t>  + DC adopted chronic absence as a metric in their ESSA plans.</a:t>
            </a:r>
            <a:r>
              <a:rPr kumimoji="0" lang="en-US" sz="1800" b="1" i="0" u="none" strike="noStrike" kern="1200" cap="none" spc="0" normalizeH="0" noProof="0" dirty="0">
                <a:ln>
                  <a:noFill/>
                </a:ln>
                <a:solidFill>
                  <a:schemeClr val="bg1"/>
                </a:solidFill>
                <a:effectLst/>
                <a:uLnTx/>
                <a:uFillTx/>
                <a:latin typeface="Franklin Gothic Medium" panose="020B0603020102020204" pitchFamily="34" charset="0"/>
                <a:ea typeface="ＭＳ Ｐゴシック" charset="0"/>
                <a:cs typeface="Arial" charset="0"/>
                <a:sym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noProof="0" dirty="0">
                <a:ln>
                  <a:noFill/>
                </a:ln>
                <a:solidFill>
                  <a:schemeClr val="bg1"/>
                </a:solidFill>
                <a:effectLst/>
                <a:uLnTx/>
                <a:uFillTx/>
                <a:latin typeface="Franklin Gothic Medium" panose="020B0603020102020204" pitchFamily="34" charset="0"/>
                <a:ea typeface="ＭＳ Ｐゴシック" charset="0"/>
                <a:cs typeface="Arial" charset="0"/>
                <a:sym typeface="Arial" charset="0"/>
              </a:rPr>
              <a:t>T</a:t>
            </a:r>
            <a:r>
              <a:rPr kumimoji="0" lang="en-US" sz="1800" b="1" i="0" u="none" strike="noStrike" kern="1200" cap="none" spc="0" normalizeH="0" baseline="0" noProof="0" dirty="0">
                <a:ln>
                  <a:noFill/>
                </a:ln>
                <a:solidFill>
                  <a:schemeClr val="bg1"/>
                </a:solidFill>
                <a:effectLst/>
                <a:uLnTx/>
                <a:uFillTx/>
                <a:latin typeface="Franklin Gothic Medium" panose="020B0603020102020204" pitchFamily="34" charset="0"/>
                <a:ea typeface="ＭＳ Ｐゴシック" charset="0"/>
                <a:cs typeface="Arial" charset="0"/>
                <a:sym typeface="Arial" charset="0"/>
              </a:rPr>
              <a:t>he vast majority adopted the definition recommended by Attendance Works. </a:t>
            </a:r>
          </a:p>
        </p:txBody>
      </p:sp>
      <p:sp>
        <p:nvSpPr>
          <p:cNvPr id="6" name="Rectangle 5">
            <a:extLst>
              <a:ext uri="{FF2B5EF4-FFF2-40B4-BE49-F238E27FC236}">
                <a16:creationId xmlns:a16="http://schemas.microsoft.com/office/drawing/2014/main" id="{99FC637F-DCDC-4FF2-8B00-2075C76BD6D9}"/>
              </a:ext>
            </a:extLst>
          </p:cNvPr>
          <p:cNvSpPr/>
          <p:nvPr/>
        </p:nvSpPr>
        <p:spPr>
          <a:xfrm>
            <a:off x="552736" y="5660819"/>
            <a:ext cx="8132618" cy="80021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sng"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Arial" charset="0"/>
                <a:sym typeface="Arial" charset="0"/>
                <a:hlinkClick r:id="rId4"/>
              </a:rPr>
              <a:t>Who's In: Chronic Absenteeism Under the Every Student Succeeds Act</a:t>
            </a:r>
            <a:r>
              <a:rPr kumimoji="0" lang="en-US" sz="1600" b="1" i="0" u="sng"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Arial" charset="0"/>
                <a:sym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Arial" charset="0"/>
                <a:sym typeface="Arial" charset="0"/>
              </a:rPr>
              <a:t>FutureEd</a:t>
            </a:r>
            <a:r>
              <a:rPr kumimoji="0" lang="en-US" sz="1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Arial" charset="0"/>
                <a:sym typeface="Arial" charset="0"/>
              </a:rPr>
              <a:t>, Georgetown University, September 2017.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Arial" charset="0"/>
              <a:sym typeface="Arial" charset="0"/>
            </a:endParaRPr>
          </a:p>
        </p:txBody>
      </p:sp>
    </p:spTree>
    <p:extLst>
      <p:ext uri="{BB962C8B-B14F-4D97-AF65-F5344CB8AC3E}">
        <p14:creationId xmlns:p14="http://schemas.microsoft.com/office/powerpoint/2010/main" val="2771385538"/>
      </p:ext>
    </p:extLst>
  </p:cSld>
  <p:clrMapOvr>
    <a:masterClrMapping/>
  </p:clrMapOvr>
</p:sld>
</file>

<file path=ppt/theme/theme1.xml><?xml version="1.0" encoding="utf-8"?>
<a:theme xmlns:a="http://schemas.openxmlformats.org/drawingml/2006/main" name="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AW PP.pot</Template>
  <TotalTime>6329</TotalTime>
  <Words>1162</Words>
  <Application>Microsoft Macintosh PowerPoint</Application>
  <PresentationFormat>On-screen Show (4:3)</PresentationFormat>
  <Paragraphs>153</Paragraphs>
  <Slides>16</Slides>
  <Notes>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vt:i4>
      </vt:variant>
    </vt:vector>
  </HeadingPairs>
  <TitlesOfParts>
    <vt:vector size="33" baseType="lpstr">
      <vt:lpstr>ＭＳ Ｐゴシック</vt:lpstr>
      <vt:lpstr>Arial</vt:lpstr>
      <vt:lpstr>Calibri</vt:lpstr>
      <vt:lpstr>Century Gothic</vt:lpstr>
      <vt:lpstr>Franklin Gothic Medium</vt:lpstr>
      <vt:lpstr>Gill Sans</vt:lpstr>
      <vt:lpstr>Gill Sans MT</vt:lpstr>
      <vt:lpstr>Nixie One</vt:lpstr>
      <vt:lpstr>Roboto Slab</vt:lpstr>
      <vt:lpstr>Rockwell</vt:lpstr>
      <vt:lpstr>Times New Roman</vt:lpstr>
      <vt:lpstr>Verdana</vt:lpstr>
      <vt:lpstr>Wingdings</vt:lpstr>
      <vt:lpstr>AW PP</vt:lpstr>
      <vt:lpstr>Custom Design</vt:lpstr>
      <vt:lpstr>1_Custom Design</vt:lpstr>
      <vt:lpstr>2_AW PP</vt:lpstr>
      <vt:lpstr>Reducing Chronic Absence </vt:lpstr>
      <vt:lpstr>What is Chronic Absence?</vt:lpstr>
      <vt:lpstr>Chronic Early Absence Connected to Poor Long- Term Academic Outcomes</vt:lpstr>
      <vt:lpstr>Reducing Chronic Absence Can Help Close Equity Gaps </vt:lpstr>
      <vt:lpstr>Emerging Research Suggests…</vt:lpstr>
      <vt:lpstr>Factors That  Contribute to Chronic Absence </vt:lpstr>
      <vt:lpstr>Requires Investing in Prevention and Early Intervention </vt:lpstr>
      <vt:lpstr>Key Ingredients of Change</vt:lpstr>
      <vt:lpstr>PowerPoint Presentation</vt:lpstr>
      <vt:lpstr>ESSA Implementation Offers Unprecedented Opportunities and Challenges</vt:lpstr>
      <vt:lpstr>Effective Implementation Requires New Paradigm on Attendance</vt:lpstr>
      <vt:lpstr>Cleveland Story</vt:lpstr>
      <vt:lpstr>Panelists </vt:lpstr>
      <vt:lpstr>Sharing the Cleveland Story  (David Osher &amp; Lorri Hobson) </vt:lpstr>
      <vt:lpstr>Connection Between Chronic Absence and SEL Capacity</vt:lpstr>
      <vt:lpstr>Reflections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Chronic Absence Why Does It Matter? What Can We Do?</dc:title>
  <dc:creator>Hedy Chang</dc:creator>
  <cp:lastModifiedBy>Microsoft Office User</cp:lastModifiedBy>
  <cp:revision>232</cp:revision>
  <dcterms:created xsi:type="dcterms:W3CDTF">2018-07-20T16:32:29Z</dcterms:created>
  <dcterms:modified xsi:type="dcterms:W3CDTF">2018-09-25T14:22:55Z</dcterms:modified>
</cp:coreProperties>
</file>