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672" r:id="rId2"/>
  </p:sldMasterIdLst>
  <p:notesMasterIdLst>
    <p:notesMasterId r:id="rId27"/>
  </p:notesMasterIdLst>
  <p:handoutMasterIdLst>
    <p:handoutMasterId r:id="rId28"/>
  </p:handoutMasterIdLst>
  <p:sldIdLst>
    <p:sldId id="256" r:id="rId3"/>
    <p:sldId id="285" r:id="rId4"/>
    <p:sldId id="258" r:id="rId5"/>
    <p:sldId id="288" r:id="rId6"/>
    <p:sldId id="362" r:id="rId7"/>
    <p:sldId id="354" r:id="rId8"/>
    <p:sldId id="370" r:id="rId9"/>
    <p:sldId id="372" r:id="rId10"/>
    <p:sldId id="351" r:id="rId11"/>
    <p:sldId id="352" r:id="rId12"/>
    <p:sldId id="353" r:id="rId13"/>
    <p:sldId id="355" r:id="rId14"/>
    <p:sldId id="356" r:id="rId15"/>
    <p:sldId id="358" r:id="rId16"/>
    <p:sldId id="357" r:id="rId17"/>
    <p:sldId id="363" r:id="rId18"/>
    <p:sldId id="359" r:id="rId19"/>
    <p:sldId id="361" r:id="rId20"/>
    <p:sldId id="365" r:id="rId21"/>
    <p:sldId id="366" r:id="rId22"/>
    <p:sldId id="367" r:id="rId23"/>
    <p:sldId id="368" r:id="rId24"/>
    <p:sldId id="369" r:id="rId25"/>
    <p:sldId id="373" r:id="rId26"/>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Arial"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Arial"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Arial"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Arial" charset="0"/>
        <a:sym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1A036"/>
    <a:srgbClr val="D1CA5E"/>
    <a:srgbClr val="009242"/>
    <a:srgbClr val="1E42F6"/>
    <a:srgbClr val="1B637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autoAdjust="0"/>
    <p:restoredTop sz="94674"/>
  </p:normalViewPr>
  <p:slideViewPr>
    <p:cSldViewPr snapToGrid="0" snapToObjects="1">
      <p:cViewPr varScale="1">
        <p:scale>
          <a:sx n="73" d="100"/>
          <a:sy n="73" d="100"/>
        </p:scale>
        <p:origin x="-1328"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34"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A3FE4964-BD98-D648-9DD7-E9DE114F1555}" type="datetimeFigureOut">
              <a:rPr lang="en-US"/>
              <a:pPr/>
              <a:t>4/20/18</a:t>
            </a:fld>
            <a:endParaRPr lang="en-US"/>
          </a:p>
        </p:txBody>
      </p:sp>
      <p:sp>
        <p:nvSpPr>
          <p:cNvPr id="46084"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5"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E5FFDB85-8CE4-9544-9427-D2162F13002A}" type="slidenum">
              <a:rPr lang="en-US"/>
              <a:pPr/>
              <a:t>‹#›</a:t>
            </a:fld>
            <a:endParaRPr lang="en-US"/>
          </a:p>
        </p:txBody>
      </p:sp>
    </p:spTree>
    <p:extLst>
      <p:ext uri="{BB962C8B-B14F-4D97-AF65-F5344CB8AC3E}">
        <p14:creationId xmlns:p14="http://schemas.microsoft.com/office/powerpoint/2010/main" val="1198980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Shape 3"/>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644454542"/>
      </p:ext>
    </p:extLst>
  </p:cSld>
  <p:clrMap bg1="lt1" tx1="dk1" bg2="dk2" tx2="lt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742950" indent="-285750" algn="l" defTabSz="457200" rtl="0" fontAlgn="base">
      <a:spcBef>
        <a:spcPct val="30000"/>
      </a:spcBef>
      <a:spcAft>
        <a:spcPct val="0"/>
      </a:spcAft>
      <a:defRPr sz="1200" kern="1200">
        <a:solidFill>
          <a:schemeClr val="tx1"/>
        </a:solidFill>
        <a:latin typeface="+mn-lt"/>
        <a:ea typeface="ＭＳ Ｐゴシック" charset="0"/>
        <a:cs typeface="+mn-cs"/>
      </a:defRPr>
    </a:lvl2pPr>
    <a:lvl3pPr marL="1143000" indent="-2286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600200" indent="-228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2057400" indent="-2286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95"/>
          <p:cNvSpPr>
            <a:spLocks noGrp="1" noRot="1" noChangeAspect="1" noTextEdit="1"/>
          </p:cNvSpPr>
          <p:nvPr>
            <p:ph type="sldImg" idx="2"/>
          </p:nvPr>
        </p:nvSpPr>
        <p:spPr>
          <a:xfrm>
            <a:off x="1143000" y="685800"/>
            <a:ext cx="4572000" cy="3429000"/>
          </a:xfrm>
          <a:noFill/>
          <a:ln>
            <a:headEnd/>
            <a:tailEnd/>
          </a:ln>
        </p:spPr>
      </p:sp>
      <p:sp>
        <p:nvSpPr>
          <p:cNvPr id="33794" name="Shape 9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272572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8687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09"/>
          <p:cNvSpPr>
            <a:spLocks noGrp="1" noRot="1" noChangeAspect="1" noTextEdit="1"/>
          </p:cNvSpPr>
          <p:nvPr>
            <p:ph type="sldImg" idx="2"/>
          </p:nvPr>
        </p:nvSpPr>
        <p:spPr>
          <a:xfrm>
            <a:off x="1143000" y="685800"/>
            <a:ext cx="4572000" cy="3429000"/>
          </a:xfrm>
          <a:noFill/>
          <a:ln>
            <a:headEnd/>
            <a:tailEnd/>
          </a:ln>
        </p:spPr>
      </p:sp>
      <p:sp>
        <p:nvSpPr>
          <p:cNvPr id="34818" name="Shape 11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395099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5717117"/>
            <a:ext cx="9144000" cy="330200"/>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 name="Shape 1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11"/>
          <p:cNvSpPr>
            <a:spLocks noChangeArrowheads="1"/>
          </p:cNvSpPr>
          <p:nvPr/>
        </p:nvSpPr>
        <p:spPr bwMode="auto">
          <a:xfrm>
            <a:off x="0" y="666752"/>
            <a:ext cx="9144000" cy="5099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12"/>
          <p:cNvSpPr>
            <a:spLocks noChangeArrowheads="1"/>
          </p:cNvSpPr>
          <p:nvPr/>
        </p:nvSpPr>
        <p:spPr bwMode="auto">
          <a:xfrm>
            <a:off x="0" y="5992285"/>
            <a:ext cx="9144000" cy="156633"/>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13"/>
          <p:cNvSpPr>
            <a:spLocks noChangeArrowheads="1"/>
          </p:cNvSpPr>
          <p:nvPr/>
        </p:nvSpPr>
        <p:spPr bwMode="auto">
          <a:xfrm>
            <a:off x="0" y="6112933"/>
            <a:ext cx="9144000" cy="745067"/>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 name="Shape 14"/>
          <p:cNvSpPr txBox="1">
            <a:spLocks noGrp="1"/>
          </p:cNvSpPr>
          <p:nvPr>
            <p:ph type="ctrTitle"/>
          </p:nvPr>
        </p:nvSpPr>
        <p:spPr>
          <a:xfrm>
            <a:off x="685800" y="3468567"/>
            <a:ext cx="5810400" cy="1546399"/>
          </a:xfrm>
          <a:prstGeom prst="rect">
            <a:avLst/>
          </a:prstGeom>
        </p:spPr>
        <p:txBody>
          <a:bodyPr anchor="b"/>
          <a:lstStyle>
            <a:lvl1pPr lvl="0">
              <a:spcBef>
                <a:spcPts val="0"/>
              </a:spcBef>
              <a:buSzPct val="100000"/>
              <a:defRPr sz="4800">
                <a:solidFill>
                  <a:schemeClr val="accent5"/>
                </a:solidFill>
                <a:latin typeface="Rockwell"/>
                <a:cs typeface="Rockwell"/>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dirty="0"/>
              <a:t>Click to edit Master title style</a:t>
            </a:r>
            <a:endParaRPr dirty="0"/>
          </a:p>
        </p:txBody>
      </p:sp>
    </p:spTree>
    <p:extLst>
      <p:ext uri="{BB962C8B-B14F-4D97-AF65-F5344CB8AC3E}">
        <p14:creationId xmlns:p14="http://schemas.microsoft.com/office/powerpoint/2010/main" val="164506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88BDA-D505-462D-BA31-C56E625B3F4F}" type="datetimeFigureOut">
              <a:rPr lang="en-US" smtClean="0"/>
              <a:t>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DCE4F-51A4-4A4D-BD05-F646D612E608}" type="slidenum">
              <a:rPr lang="en-US" smtClean="0"/>
              <a:t>‹#›</a:t>
            </a:fld>
            <a:endParaRPr lang="en-US"/>
          </a:p>
        </p:txBody>
      </p:sp>
    </p:spTree>
    <p:extLst>
      <p:ext uri="{BB962C8B-B14F-4D97-AF65-F5344CB8AC3E}">
        <p14:creationId xmlns:p14="http://schemas.microsoft.com/office/powerpoint/2010/main" val="38206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688BDA-D505-462D-BA31-C56E625B3F4F}" type="datetimeFigureOut">
              <a:rPr lang="en-US" smtClean="0"/>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DCE4F-51A4-4A4D-BD05-F646D612E608}" type="slidenum">
              <a:rPr lang="en-US" smtClean="0"/>
              <a:t>‹#›</a:t>
            </a:fld>
            <a:endParaRPr lang="en-US"/>
          </a:p>
        </p:txBody>
      </p:sp>
    </p:spTree>
    <p:extLst>
      <p:ext uri="{BB962C8B-B14F-4D97-AF65-F5344CB8AC3E}">
        <p14:creationId xmlns:p14="http://schemas.microsoft.com/office/powerpoint/2010/main" val="2653264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688BDA-D505-462D-BA31-C56E625B3F4F}" type="datetimeFigureOut">
              <a:rPr lang="en-US" smtClean="0"/>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DCE4F-51A4-4A4D-BD05-F646D612E608}" type="slidenum">
              <a:rPr lang="en-US" smtClean="0"/>
              <a:t>‹#›</a:t>
            </a:fld>
            <a:endParaRPr lang="en-US"/>
          </a:p>
        </p:txBody>
      </p:sp>
    </p:spTree>
    <p:extLst>
      <p:ext uri="{BB962C8B-B14F-4D97-AF65-F5344CB8AC3E}">
        <p14:creationId xmlns:p14="http://schemas.microsoft.com/office/powerpoint/2010/main" val="2030364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88BDA-D505-462D-BA31-C56E625B3F4F}"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DCE4F-51A4-4A4D-BD05-F646D612E608}" type="slidenum">
              <a:rPr lang="en-US" smtClean="0"/>
              <a:t>‹#›</a:t>
            </a:fld>
            <a:endParaRPr lang="en-US"/>
          </a:p>
        </p:txBody>
      </p:sp>
    </p:spTree>
    <p:extLst>
      <p:ext uri="{BB962C8B-B14F-4D97-AF65-F5344CB8AC3E}">
        <p14:creationId xmlns:p14="http://schemas.microsoft.com/office/powerpoint/2010/main" val="307154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88BDA-D505-462D-BA31-C56E625B3F4F}"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DCE4F-51A4-4A4D-BD05-F646D612E608}" type="slidenum">
              <a:rPr lang="en-US" smtClean="0"/>
              <a:t>‹#›</a:t>
            </a:fld>
            <a:endParaRPr lang="en-US"/>
          </a:p>
        </p:txBody>
      </p:sp>
    </p:spTree>
    <p:extLst>
      <p:ext uri="{BB962C8B-B14F-4D97-AF65-F5344CB8AC3E}">
        <p14:creationId xmlns:p14="http://schemas.microsoft.com/office/powerpoint/2010/main" val="258038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3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3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3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 name="Shape 3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9" name="Shape 3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0" name="TextBox 11"/>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72D0DF7B-9070-4648-807C-1090074EFBD6}"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
        <p:nvSpPr>
          <p:cNvPr id="38" name="Shape 3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39" name="Shape 39"/>
          <p:cNvSpPr txBox="1">
            <a:spLocks noGrp="1"/>
          </p:cNvSpPr>
          <p:nvPr>
            <p:ph type="body" idx="1"/>
          </p:nvPr>
        </p:nvSpPr>
        <p:spPr>
          <a:xfrm>
            <a:off x="1146025" y="2356367"/>
            <a:ext cx="7540800" cy="4211599"/>
          </a:xfrm>
          <a:prstGeom prst="rect">
            <a:avLst/>
          </a:prstGeom>
        </p:spPr>
        <p:txBody>
          <a:bodyPr/>
          <a:lstStyle>
            <a:lvl1pPr lvl="0">
              <a:spcBef>
                <a:spcPts val="0"/>
              </a:spcBef>
              <a:buSzPct val="100000"/>
              <a:defRPr sz="2800">
                <a:latin typeface="Gill Sans MT"/>
                <a:cs typeface="Gill Sans MT"/>
              </a:defRPr>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pPr lvl="0"/>
            <a:r>
              <a:rPr lang="en-US" dirty="0"/>
              <a:t>Click to edit Master text styles</a:t>
            </a:r>
          </a:p>
        </p:txBody>
      </p:sp>
    </p:spTree>
    <p:extLst>
      <p:ext uri="{BB962C8B-B14F-4D97-AF65-F5344CB8AC3E}">
        <p14:creationId xmlns:p14="http://schemas.microsoft.com/office/powerpoint/2010/main" val="390343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3" name="Shape 6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4" name="Shape 6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Shape 6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6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6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8" name="Shape 6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9" name="TextBox 11"/>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043195B7-B6CA-BB42-A317-75664CCE6FB7}"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
        <p:nvSpPr>
          <p:cNvPr id="68" name="Shape 6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147544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688BDA-D505-462D-BA31-C56E625B3F4F}"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DCE4F-51A4-4A4D-BD05-F646D612E608}" type="slidenum">
              <a:rPr lang="en-US" smtClean="0"/>
              <a:t>‹#›</a:t>
            </a:fld>
            <a:endParaRPr lang="en-US"/>
          </a:p>
        </p:txBody>
      </p:sp>
    </p:spTree>
    <p:extLst>
      <p:ext uri="{BB962C8B-B14F-4D97-AF65-F5344CB8AC3E}">
        <p14:creationId xmlns:p14="http://schemas.microsoft.com/office/powerpoint/2010/main" val="49303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88BDA-D505-462D-BA31-C56E625B3F4F}"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DCE4F-51A4-4A4D-BD05-F646D612E608}" type="slidenum">
              <a:rPr lang="en-US" smtClean="0"/>
              <a:t>‹#›</a:t>
            </a:fld>
            <a:endParaRPr lang="en-US"/>
          </a:p>
        </p:txBody>
      </p:sp>
    </p:spTree>
    <p:extLst>
      <p:ext uri="{BB962C8B-B14F-4D97-AF65-F5344CB8AC3E}">
        <p14:creationId xmlns:p14="http://schemas.microsoft.com/office/powerpoint/2010/main" val="304645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688BDA-D505-462D-BA31-C56E625B3F4F}"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DCE4F-51A4-4A4D-BD05-F646D612E608}" type="slidenum">
              <a:rPr lang="en-US" smtClean="0"/>
              <a:t>‹#›</a:t>
            </a:fld>
            <a:endParaRPr lang="en-US"/>
          </a:p>
        </p:txBody>
      </p:sp>
    </p:spTree>
    <p:extLst>
      <p:ext uri="{BB962C8B-B14F-4D97-AF65-F5344CB8AC3E}">
        <p14:creationId xmlns:p14="http://schemas.microsoft.com/office/powerpoint/2010/main" val="142588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688BDA-D505-462D-BA31-C56E625B3F4F}" type="datetimeFigureOut">
              <a:rPr lang="en-US" smtClean="0"/>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DCE4F-51A4-4A4D-BD05-F646D612E608}" type="slidenum">
              <a:rPr lang="en-US" smtClean="0"/>
              <a:t>‹#›</a:t>
            </a:fld>
            <a:endParaRPr lang="en-US"/>
          </a:p>
        </p:txBody>
      </p:sp>
    </p:spTree>
    <p:extLst>
      <p:ext uri="{BB962C8B-B14F-4D97-AF65-F5344CB8AC3E}">
        <p14:creationId xmlns:p14="http://schemas.microsoft.com/office/powerpoint/2010/main" val="56674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688BDA-D505-462D-BA31-C56E625B3F4F}" type="datetimeFigureOut">
              <a:rPr lang="en-US" smtClean="0"/>
              <a:t>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DCE4F-51A4-4A4D-BD05-F646D612E608}" type="slidenum">
              <a:rPr lang="en-US" smtClean="0"/>
              <a:t>‹#›</a:t>
            </a:fld>
            <a:endParaRPr lang="en-US"/>
          </a:p>
        </p:txBody>
      </p:sp>
    </p:spTree>
    <p:extLst>
      <p:ext uri="{BB962C8B-B14F-4D97-AF65-F5344CB8AC3E}">
        <p14:creationId xmlns:p14="http://schemas.microsoft.com/office/powerpoint/2010/main" val="244455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688BDA-D505-462D-BA31-C56E625B3F4F}" type="datetimeFigureOut">
              <a:rPr lang="en-US" smtClean="0"/>
              <a:t>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DCE4F-51A4-4A4D-BD05-F646D612E608}" type="slidenum">
              <a:rPr lang="en-US" smtClean="0"/>
              <a:t>‹#›</a:t>
            </a:fld>
            <a:endParaRPr lang="en-US"/>
          </a:p>
        </p:txBody>
      </p:sp>
    </p:spTree>
    <p:extLst>
      <p:ext uri="{BB962C8B-B14F-4D97-AF65-F5344CB8AC3E}">
        <p14:creationId xmlns:p14="http://schemas.microsoft.com/office/powerpoint/2010/main" val="34877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1146175" y="706967"/>
            <a:ext cx="3208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ctr" anchorCtr="0" compatLnSpc="1">
            <a:prstTxWarp prst="textNoShape">
              <a:avLst/>
            </a:prstTxWarp>
          </a:bodyPr>
          <a:lstStyle/>
          <a:p>
            <a:pPr lvl="0"/>
            <a:endParaRPr lang="en-US" dirty="0">
              <a:sym typeface="Arial" charset="0"/>
            </a:endParaRPr>
          </a:p>
        </p:txBody>
      </p:sp>
      <p:sp>
        <p:nvSpPr>
          <p:cNvPr id="1027" name="Shape 7"/>
          <p:cNvSpPr txBox="1">
            <a:spLocks noGrp="1"/>
          </p:cNvSpPr>
          <p:nvPr>
            <p:ph type="body" idx="1"/>
          </p:nvPr>
        </p:nvSpPr>
        <p:spPr bwMode="auto">
          <a:xfrm>
            <a:off x="1146176" y="2355851"/>
            <a:ext cx="7540625" cy="42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t" anchorCtr="0" compatLnSpc="1">
            <a:prstTxWarp prst="textNoShape">
              <a:avLst/>
            </a:prstTxWarp>
          </a:bodyPr>
          <a:lstStyle/>
          <a:p>
            <a:pPr lvl="0"/>
            <a:endParaRPr lang="en-US" dirty="0">
              <a:sym typeface="Arial" charset="0"/>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70" r:id="rId3"/>
  </p:sldLayoutIdLst>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ＭＳ Ｐゴシック" charset="0"/>
          <a:cs typeface="Arial"/>
          <a:sym typeface="Arial" charset="0"/>
        </a:defRPr>
      </a:lvl1pPr>
      <a:lvl2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2pPr>
      <a:lvl3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Gill Sans MT"/>
          <a:ea typeface="Arial"/>
          <a:cs typeface="Gill Sans MT"/>
          <a:sym typeface="Arial" charset="0"/>
        </a:defRPr>
      </a:lvl1pPr>
      <a:lvl2pPr marL="742950" lvl="1"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lvl="2"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lvl="3"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lvl="4"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88BDA-D505-462D-BA31-C56E625B3F4F}" type="datetimeFigureOut">
              <a:rPr lang="en-US" smtClean="0"/>
              <a:t>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DCE4F-51A4-4A4D-BD05-F646D612E608}" type="slidenum">
              <a:rPr lang="en-US" smtClean="0"/>
              <a:t>‹#›</a:t>
            </a:fld>
            <a:endParaRPr lang="en-US"/>
          </a:p>
        </p:txBody>
      </p:sp>
    </p:spTree>
    <p:extLst>
      <p:ext uri="{BB962C8B-B14F-4D97-AF65-F5344CB8AC3E}">
        <p14:creationId xmlns:p14="http://schemas.microsoft.com/office/powerpoint/2010/main" val="434838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ata1.cde.ca.gov/dataquest/" TargetMode="Externa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0" y="224366"/>
            <a:ext cx="9144000" cy="55181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kern="0">
              <a:sym typeface="Arial"/>
            </a:endParaRPr>
          </a:p>
        </p:txBody>
      </p:sp>
      <p:sp>
        <p:nvSpPr>
          <p:cNvPr id="99" name="Shape 99"/>
          <p:cNvSpPr txBox="1">
            <a:spLocks noGrp="1"/>
          </p:cNvSpPr>
          <p:nvPr>
            <p:ph type="ctrTitle"/>
          </p:nvPr>
        </p:nvSpPr>
        <p:spPr>
          <a:xfrm>
            <a:off x="605955" y="1721613"/>
            <a:ext cx="8394700" cy="856464"/>
          </a:xfrm>
        </p:spPr>
        <p:txBody>
          <a:bodyPr>
            <a:noAutofit/>
          </a:bodyPr>
          <a:lstStyle/>
          <a:p>
            <a:pPr algn="ctr" eaLnBrk="1" fontAlgn="auto" hangingPunct="1">
              <a:spcAft>
                <a:spcPts val="0"/>
              </a:spcAft>
              <a:buClr>
                <a:schemeClr val="dk1"/>
              </a:buClr>
              <a:buSzPct val="25000"/>
              <a:buFont typeface="Arial"/>
              <a:buNone/>
              <a:defRPr/>
            </a:pPr>
            <a:r>
              <a:rPr lang="en-US" sz="3600" b="1" dirty="0">
                <a:ea typeface="Roboto Slab"/>
                <a:sym typeface="Roboto Slab"/>
              </a:rPr>
              <a:t>Using </a:t>
            </a:r>
            <a:r>
              <a:rPr lang="en-US" sz="3600" b="1" dirty="0" err="1">
                <a:ea typeface="Roboto Slab"/>
                <a:sym typeface="Roboto Slab"/>
              </a:rPr>
              <a:t>DataQuest</a:t>
            </a:r>
            <a:r>
              <a:rPr lang="en-US" sz="3600" b="1" dirty="0">
                <a:ea typeface="Roboto Slab"/>
                <a:sym typeface="Roboto Slab"/>
              </a:rPr>
              <a:t> to Inform Action</a:t>
            </a:r>
            <a:endParaRPr sz="4400" b="1" dirty="0">
              <a:ea typeface="Roboto Slab"/>
              <a:sym typeface="Roboto Slab"/>
            </a:endParaRPr>
          </a:p>
        </p:txBody>
      </p:sp>
      <p:pic>
        <p:nvPicPr>
          <p:cNvPr id="8195" name="Shape 1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6" y="366184"/>
            <a:ext cx="2617630" cy="12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245593" y="6352118"/>
            <a:ext cx="8755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dirty="0" smtClean="0">
                <a:solidFill>
                  <a:schemeClr val="accent1"/>
                </a:solidFill>
                <a:latin typeface="Gill Sans MT"/>
                <a:cs typeface="Gill Sans MT"/>
              </a:rPr>
              <a:t>			</a:t>
            </a:r>
            <a:r>
              <a:rPr lang="en-US" dirty="0">
                <a:solidFill>
                  <a:schemeClr val="accent1"/>
                </a:solidFill>
                <a:latin typeface="Gill Sans MT"/>
                <a:cs typeface="Gill Sans MT"/>
              </a:rPr>
              <a:t>			                      www.attendanceworks.org</a:t>
            </a:r>
          </a:p>
        </p:txBody>
      </p:sp>
      <p:sp>
        <p:nvSpPr>
          <p:cNvPr id="3" name="Rectangle 2"/>
          <p:cNvSpPr/>
          <p:nvPr/>
        </p:nvSpPr>
        <p:spPr>
          <a:xfrm>
            <a:off x="764705" y="2421877"/>
            <a:ext cx="8077200" cy="492443"/>
          </a:xfrm>
          <a:prstGeom prst="rect">
            <a:avLst/>
          </a:prstGeom>
        </p:spPr>
        <p:txBody>
          <a:bodyPr>
            <a:spAutoFit/>
          </a:bodyPr>
          <a:lstStyle/>
          <a:p>
            <a:pPr algn="r" fontAlgn="auto">
              <a:spcBef>
                <a:spcPts val="0"/>
              </a:spcBef>
              <a:spcAft>
                <a:spcPts val="0"/>
              </a:spcAft>
              <a:defRPr/>
            </a:pPr>
            <a:r>
              <a:rPr lang="en-US" sz="2600" b="1" kern="0" dirty="0">
                <a:solidFill>
                  <a:schemeClr val="accent3"/>
                </a:solidFill>
                <a:latin typeface="Rockwell"/>
                <a:ea typeface="Arial"/>
                <a:cs typeface="Rockwell"/>
                <a:sym typeface="Roboto Slab"/>
              </a:rPr>
              <a:t>Accessing and Unpacking Chronic Absence Data</a:t>
            </a:r>
            <a:endParaRPr lang="en-US" sz="2600" b="1" kern="0" dirty="0">
              <a:solidFill>
                <a:schemeClr val="accent3"/>
              </a:solidFill>
              <a:latin typeface="Rockwell"/>
              <a:ea typeface="Arial"/>
              <a:cs typeface="Rockwell"/>
              <a:sym typeface="Arial"/>
            </a:endParaRPr>
          </a:p>
        </p:txBody>
      </p:sp>
      <p:pic>
        <p:nvPicPr>
          <p:cNvPr id="2" name="Picture 1" descr="kidswithgradcap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21" y="3347862"/>
            <a:ext cx="4504519" cy="19428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B7F769-4FB2-4F53-A78B-9C91A64E7556}"/>
              </a:ext>
            </a:extLst>
          </p:cNvPr>
          <p:cNvSpPr>
            <a:spLocks noGrp="1"/>
          </p:cNvSpPr>
          <p:nvPr>
            <p:ph type="title"/>
          </p:nvPr>
        </p:nvSpPr>
        <p:spPr/>
        <p:txBody>
          <a:bodyPr/>
          <a:lstStyle/>
          <a:p>
            <a:r>
              <a:rPr lang="en-US" dirty="0"/>
              <a:t>Select Level from Dropdown Menu</a:t>
            </a:r>
            <a:br>
              <a:rPr lang="en-US" dirty="0"/>
            </a:br>
            <a:r>
              <a:rPr lang="en-US" sz="1600" i="1" dirty="0"/>
              <a:t>(State, County District, School)</a:t>
            </a:r>
            <a:endParaRPr lang="en-US" i="1" dirty="0"/>
          </a:p>
        </p:txBody>
      </p:sp>
      <p:sp>
        <p:nvSpPr>
          <p:cNvPr id="3" name="Text Placeholder 2">
            <a:extLst>
              <a:ext uri="{FF2B5EF4-FFF2-40B4-BE49-F238E27FC236}">
                <a16:creationId xmlns="" xmlns:a16="http://schemas.microsoft.com/office/drawing/2014/main" id="{0A16FB4D-FC61-48B1-BCC8-664E9196B463}"/>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C4341830-F857-49B7-B2A2-7D349E63DCFE}"/>
              </a:ext>
            </a:extLst>
          </p:cNvPr>
          <p:cNvPicPr>
            <a:picLocks noChangeAspect="1"/>
          </p:cNvPicPr>
          <p:nvPr/>
        </p:nvPicPr>
        <p:blipFill rotWithShape="1">
          <a:blip r:embed="rId2"/>
          <a:srcRect l="25478" t="10283" r="25223" b="40233"/>
          <a:stretch/>
        </p:blipFill>
        <p:spPr>
          <a:xfrm>
            <a:off x="846750" y="2270701"/>
            <a:ext cx="7450500" cy="4206551"/>
          </a:xfrm>
          <a:prstGeom prst="rect">
            <a:avLst/>
          </a:prstGeom>
        </p:spPr>
      </p:pic>
      <p:sp>
        <p:nvSpPr>
          <p:cNvPr id="5" name="Rectangle 4">
            <a:extLst>
              <a:ext uri="{FF2B5EF4-FFF2-40B4-BE49-F238E27FC236}">
                <a16:creationId xmlns="" xmlns:a16="http://schemas.microsoft.com/office/drawing/2014/main" id="{E774B50C-D3E4-4889-BD9D-9EE158133886}"/>
              </a:ext>
            </a:extLst>
          </p:cNvPr>
          <p:cNvSpPr/>
          <p:nvPr/>
        </p:nvSpPr>
        <p:spPr>
          <a:xfrm>
            <a:off x="3762437" y="3319796"/>
            <a:ext cx="4426394" cy="10774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 xmlns:a16="http://schemas.microsoft.com/office/drawing/2014/main" id="{B779F3C7-0741-4EDB-BB11-E40D1428A1B6}"/>
              </a:ext>
            </a:extLst>
          </p:cNvPr>
          <p:cNvSpPr/>
          <p:nvPr/>
        </p:nvSpPr>
        <p:spPr>
          <a:xfrm rot="8181450">
            <a:off x="5570639" y="3905131"/>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01DAB0CE-B0A7-43BC-81B3-75899A45C019}"/>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2a</a:t>
            </a:r>
          </a:p>
        </p:txBody>
      </p:sp>
    </p:spTree>
    <p:extLst>
      <p:ext uri="{BB962C8B-B14F-4D97-AF65-F5344CB8AC3E}">
        <p14:creationId xmlns:p14="http://schemas.microsoft.com/office/powerpoint/2010/main" val="226969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B7F769-4FB2-4F53-A78B-9C91A64E7556}"/>
              </a:ext>
            </a:extLst>
          </p:cNvPr>
          <p:cNvSpPr>
            <a:spLocks noGrp="1"/>
          </p:cNvSpPr>
          <p:nvPr>
            <p:ph type="title"/>
          </p:nvPr>
        </p:nvSpPr>
        <p:spPr/>
        <p:txBody>
          <a:bodyPr/>
          <a:lstStyle/>
          <a:p>
            <a:r>
              <a:rPr lang="en-US" dirty="0"/>
              <a:t>Select “Absenteeism” from Dropdown Menu of Subjects</a:t>
            </a:r>
          </a:p>
        </p:txBody>
      </p:sp>
      <p:sp>
        <p:nvSpPr>
          <p:cNvPr id="3" name="Text Placeholder 2">
            <a:extLst>
              <a:ext uri="{FF2B5EF4-FFF2-40B4-BE49-F238E27FC236}">
                <a16:creationId xmlns="" xmlns:a16="http://schemas.microsoft.com/office/drawing/2014/main" id="{0A16FB4D-FC61-48B1-BCC8-664E9196B463}"/>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C4341830-F857-49B7-B2A2-7D349E63DCFE}"/>
              </a:ext>
            </a:extLst>
          </p:cNvPr>
          <p:cNvPicPr>
            <a:picLocks noChangeAspect="1"/>
          </p:cNvPicPr>
          <p:nvPr/>
        </p:nvPicPr>
        <p:blipFill rotWithShape="1">
          <a:blip r:embed="rId2"/>
          <a:srcRect l="25478" t="10283" r="25223" b="40233"/>
          <a:stretch/>
        </p:blipFill>
        <p:spPr>
          <a:xfrm>
            <a:off x="846750" y="2270701"/>
            <a:ext cx="7450500" cy="4206551"/>
          </a:xfrm>
          <a:prstGeom prst="rect">
            <a:avLst/>
          </a:prstGeom>
        </p:spPr>
      </p:pic>
      <p:sp>
        <p:nvSpPr>
          <p:cNvPr id="5" name="Rectangle 4">
            <a:extLst>
              <a:ext uri="{FF2B5EF4-FFF2-40B4-BE49-F238E27FC236}">
                <a16:creationId xmlns="" xmlns:a16="http://schemas.microsoft.com/office/drawing/2014/main" id="{E774B50C-D3E4-4889-BD9D-9EE158133886}"/>
              </a:ext>
            </a:extLst>
          </p:cNvPr>
          <p:cNvSpPr/>
          <p:nvPr/>
        </p:nvSpPr>
        <p:spPr>
          <a:xfrm>
            <a:off x="3768688" y="4158482"/>
            <a:ext cx="4426394" cy="10774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 xmlns:a16="http://schemas.microsoft.com/office/drawing/2014/main" id="{B779F3C7-0741-4EDB-BB11-E40D1428A1B6}"/>
              </a:ext>
            </a:extLst>
          </p:cNvPr>
          <p:cNvSpPr/>
          <p:nvPr/>
        </p:nvSpPr>
        <p:spPr>
          <a:xfrm rot="8181450">
            <a:off x="7160648" y="4716402"/>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14CC0955-D89A-4ADF-B339-1A1020C1C918}"/>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2b</a:t>
            </a:r>
          </a:p>
        </p:txBody>
      </p:sp>
    </p:spTree>
    <p:extLst>
      <p:ext uri="{BB962C8B-B14F-4D97-AF65-F5344CB8AC3E}">
        <p14:creationId xmlns:p14="http://schemas.microsoft.com/office/powerpoint/2010/main" val="150064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B7F769-4FB2-4F53-A78B-9C91A64E7556}"/>
              </a:ext>
            </a:extLst>
          </p:cNvPr>
          <p:cNvSpPr>
            <a:spLocks noGrp="1"/>
          </p:cNvSpPr>
          <p:nvPr>
            <p:ph type="title"/>
          </p:nvPr>
        </p:nvSpPr>
        <p:spPr/>
        <p:txBody>
          <a:bodyPr/>
          <a:lstStyle/>
          <a:p>
            <a:r>
              <a:rPr lang="en-US" dirty="0"/>
              <a:t>Click the “Submit” Button</a:t>
            </a:r>
          </a:p>
        </p:txBody>
      </p:sp>
      <p:sp>
        <p:nvSpPr>
          <p:cNvPr id="3" name="Text Placeholder 2">
            <a:extLst>
              <a:ext uri="{FF2B5EF4-FFF2-40B4-BE49-F238E27FC236}">
                <a16:creationId xmlns="" xmlns:a16="http://schemas.microsoft.com/office/drawing/2014/main" id="{0A16FB4D-FC61-48B1-BCC8-664E9196B463}"/>
              </a:ext>
            </a:extLst>
          </p:cNvPr>
          <p:cNvSpPr>
            <a:spLocks noGrp="1"/>
          </p:cNvSpPr>
          <p:nvPr>
            <p:ph type="body" idx="1"/>
          </p:nvPr>
        </p:nvSpPr>
        <p:spPr/>
        <p:txBody>
          <a:bodyPr/>
          <a:lstStyle/>
          <a:p>
            <a:endParaRPr lang="en-US"/>
          </a:p>
        </p:txBody>
      </p:sp>
      <p:pic>
        <p:nvPicPr>
          <p:cNvPr id="4" name="Picture 3">
            <a:extLst>
              <a:ext uri="{FF2B5EF4-FFF2-40B4-BE49-F238E27FC236}">
                <a16:creationId xmlns="" xmlns:a16="http://schemas.microsoft.com/office/drawing/2014/main" id="{C4341830-F857-49B7-B2A2-7D349E63DCFE}"/>
              </a:ext>
            </a:extLst>
          </p:cNvPr>
          <p:cNvPicPr>
            <a:picLocks noChangeAspect="1"/>
          </p:cNvPicPr>
          <p:nvPr/>
        </p:nvPicPr>
        <p:blipFill rotWithShape="1">
          <a:blip r:embed="rId2"/>
          <a:srcRect l="25478" t="10283" r="25223" b="40233"/>
          <a:stretch/>
        </p:blipFill>
        <p:spPr>
          <a:xfrm>
            <a:off x="846750" y="2270701"/>
            <a:ext cx="7450500" cy="4206551"/>
          </a:xfrm>
          <a:prstGeom prst="rect">
            <a:avLst/>
          </a:prstGeom>
        </p:spPr>
      </p:pic>
      <p:sp>
        <p:nvSpPr>
          <p:cNvPr id="5" name="Rectangle 4">
            <a:extLst>
              <a:ext uri="{FF2B5EF4-FFF2-40B4-BE49-F238E27FC236}">
                <a16:creationId xmlns="" xmlns:a16="http://schemas.microsoft.com/office/drawing/2014/main" id="{E774B50C-D3E4-4889-BD9D-9EE158133886}"/>
              </a:ext>
            </a:extLst>
          </p:cNvPr>
          <p:cNvSpPr/>
          <p:nvPr/>
        </p:nvSpPr>
        <p:spPr>
          <a:xfrm>
            <a:off x="3768688" y="4939546"/>
            <a:ext cx="4426394" cy="10774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 xmlns:a16="http://schemas.microsoft.com/office/drawing/2014/main" id="{B779F3C7-0741-4EDB-BB11-E40D1428A1B6}"/>
              </a:ext>
            </a:extLst>
          </p:cNvPr>
          <p:cNvSpPr/>
          <p:nvPr/>
        </p:nvSpPr>
        <p:spPr>
          <a:xfrm rot="8441890">
            <a:off x="4571433" y="5610745"/>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39B3EE2E-9AF3-47FF-8E31-6BE489FBB2BD}"/>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2c</a:t>
            </a:r>
          </a:p>
        </p:txBody>
      </p:sp>
    </p:spTree>
    <p:extLst>
      <p:ext uri="{BB962C8B-B14F-4D97-AF65-F5344CB8AC3E}">
        <p14:creationId xmlns:p14="http://schemas.microsoft.com/office/powerpoint/2010/main" val="1368359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F90CDD-DDC1-44A0-AEB0-A2DF9B8187D4}"/>
              </a:ext>
            </a:extLst>
          </p:cNvPr>
          <p:cNvSpPr>
            <a:spLocks noGrp="1"/>
          </p:cNvSpPr>
          <p:nvPr>
            <p:ph type="title"/>
          </p:nvPr>
        </p:nvSpPr>
        <p:spPr>
          <a:xfrm>
            <a:off x="1146026" y="707633"/>
            <a:ext cx="3425974" cy="1371600"/>
          </a:xfrm>
        </p:spPr>
        <p:txBody>
          <a:bodyPr/>
          <a:lstStyle/>
          <a:p>
            <a:r>
              <a:rPr lang="en-US" dirty="0"/>
              <a:t>Type in District/County/ School Name; Click “Submit”</a:t>
            </a:r>
            <a:br>
              <a:rPr lang="en-US" dirty="0"/>
            </a:br>
            <a:r>
              <a:rPr lang="en-US" sz="1600" i="1" dirty="0"/>
              <a:t>(Depending on What Level You Selected in Previous Screen)</a:t>
            </a:r>
            <a:endParaRPr lang="en-US" i="1" dirty="0"/>
          </a:p>
        </p:txBody>
      </p:sp>
      <p:sp>
        <p:nvSpPr>
          <p:cNvPr id="3" name="Text Placeholder 2">
            <a:extLst>
              <a:ext uri="{FF2B5EF4-FFF2-40B4-BE49-F238E27FC236}">
                <a16:creationId xmlns="" xmlns:a16="http://schemas.microsoft.com/office/drawing/2014/main" id="{C1A7DFC2-C3E5-4F91-B05B-2D1639F40A8A}"/>
              </a:ext>
            </a:extLst>
          </p:cNvPr>
          <p:cNvSpPr>
            <a:spLocks noGrp="1"/>
          </p:cNvSpPr>
          <p:nvPr>
            <p:ph type="body" idx="1"/>
          </p:nvPr>
        </p:nvSpPr>
        <p:spPr/>
        <p:txBody>
          <a:bodyPr/>
          <a:lstStyle/>
          <a:p>
            <a:endParaRPr lang="en-US" dirty="0"/>
          </a:p>
        </p:txBody>
      </p:sp>
      <p:pic>
        <p:nvPicPr>
          <p:cNvPr id="4" name="Picture 3">
            <a:extLst>
              <a:ext uri="{FF2B5EF4-FFF2-40B4-BE49-F238E27FC236}">
                <a16:creationId xmlns="" xmlns:a16="http://schemas.microsoft.com/office/drawing/2014/main" id="{2AB4C3E7-59CC-448E-B19D-8578AAC1116B}"/>
              </a:ext>
            </a:extLst>
          </p:cNvPr>
          <p:cNvPicPr>
            <a:picLocks noChangeAspect="1"/>
          </p:cNvPicPr>
          <p:nvPr/>
        </p:nvPicPr>
        <p:blipFill rotWithShape="1">
          <a:blip r:embed="rId2"/>
          <a:srcRect l="25414" t="12504" r="24968" b="49675"/>
          <a:stretch/>
        </p:blipFill>
        <p:spPr>
          <a:xfrm>
            <a:off x="865668" y="2269004"/>
            <a:ext cx="7765802" cy="3329626"/>
          </a:xfrm>
          <a:prstGeom prst="rect">
            <a:avLst/>
          </a:prstGeom>
        </p:spPr>
      </p:pic>
      <p:sp>
        <p:nvSpPr>
          <p:cNvPr id="5" name="TextBox 4">
            <a:extLst>
              <a:ext uri="{FF2B5EF4-FFF2-40B4-BE49-F238E27FC236}">
                <a16:creationId xmlns="" xmlns:a16="http://schemas.microsoft.com/office/drawing/2014/main" id="{4C490560-8633-4462-9149-1252B0B6C33D}"/>
              </a:ext>
            </a:extLst>
          </p:cNvPr>
          <p:cNvSpPr txBox="1"/>
          <p:nvPr/>
        </p:nvSpPr>
        <p:spPr>
          <a:xfrm>
            <a:off x="5517064" y="3633724"/>
            <a:ext cx="2881438" cy="1938992"/>
          </a:xfrm>
          <a:prstGeom prst="rect">
            <a:avLst/>
          </a:prstGeom>
          <a:noFill/>
        </p:spPr>
        <p:txBody>
          <a:bodyPr wrap="square" rtlCol="0">
            <a:spAutoFit/>
          </a:bodyPr>
          <a:lstStyle/>
          <a:p>
            <a:r>
              <a:rPr lang="en-US" sz="2000" i="1" dirty="0">
                <a:latin typeface="Gill Sans MT" panose="020B0502020104020203" pitchFamily="34" charset="0"/>
              </a:rPr>
              <a:t>Currently, chronic absenteeism is only available for SY2016-17 as this is the first year CDE collected the data required to calculate this measure.</a:t>
            </a:r>
          </a:p>
        </p:txBody>
      </p:sp>
      <p:sp>
        <p:nvSpPr>
          <p:cNvPr id="6" name="Rectangle 5">
            <a:extLst>
              <a:ext uri="{FF2B5EF4-FFF2-40B4-BE49-F238E27FC236}">
                <a16:creationId xmlns="" xmlns:a16="http://schemas.microsoft.com/office/drawing/2014/main" id="{DBF0300A-164D-494F-AFD8-3E94AA7674BD}"/>
              </a:ext>
            </a:extLst>
          </p:cNvPr>
          <p:cNvSpPr/>
          <p:nvPr/>
        </p:nvSpPr>
        <p:spPr>
          <a:xfrm>
            <a:off x="810313" y="4450518"/>
            <a:ext cx="4426394" cy="10774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 xmlns:a16="http://schemas.microsoft.com/office/drawing/2014/main" id="{A05639F7-350E-4F6B-89D0-F6D7A2C05F56}"/>
              </a:ext>
            </a:extLst>
          </p:cNvPr>
          <p:cNvSpPr/>
          <p:nvPr/>
        </p:nvSpPr>
        <p:spPr>
          <a:xfrm rot="8181450">
            <a:off x="2600949" y="4774965"/>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 xmlns:a16="http://schemas.microsoft.com/office/drawing/2014/main" id="{C783EC98-682D-4D8E-9447-9CF87FA7DF7A}"/>
              </a:ext>
            </a:extLst>
          </p:cNvPr>
          <p:cNvSpPr/>
          <p:nvPr/>
        </p:nvSpPr>
        <p:spPr>
          <a:xfrm rot="8181450">
            <a:off x="1683854" y="5239649"/>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C876365C-B6AE-4D8C-9882-2A8DCFD0F019}"/>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3a</a:t>
            </a:r>
          </a:p>
        </p:txBody>
      </p:sp>
    </p:spTree>
    <p:extLst>
      <p:ext uri="{BB962C8B-B14F-4D97-AF65-F5344CB8AC3E}">
        <p14:creationId xmlns:p14="http://schemas.microsoft.com/office/powerpoint/2010/main" val="788803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39B7EC-0059-4573-88B6-B7BBC496E35B}"/>
              </a:ext>
            </a:extLst>
          </p:cNvPr>
          <p:cNvSpPr>
            <a:spLocks noGrp="1"/>
          </p:cNvSpPr>
          <p:nvPr>
            <p:ph type="title"/>
          </p:nvPr>
        </p:nvSpPr>
        <p:spPr/>
        <p:txBody>
          <a:bodyPr/>
          <a:lstStyle/>
          <a:p>
            <a:r>
              <a:rPr lang="en-US" dirty="0"/>
              <a:t>Select the Agency from the Dropdown Menu</a:t>
            </a:r>
          </a:p>
        </p:txBody>
      </p:sp>
      <p:sp>
        <p:nvSpPr>
          <p:cNvPr id="3" name="Text Placeholder 2">
            <a:extLst>
              <a:ext uri="{FF2B5EF4-FFF2-40B4-BE49-F238E27FC236}">
                <a16:creationId xmlns="" xmlns:a16="http://schemas.microsoft.com/office/drawing/2014/main" id="{98F7656C-AB97-43B4-8F0E-BCA34203B56C}"/>
              </a:ext>
            </a:extLst>
          </p:cNvPr>
          <p:cNvSpPr>
            <a:spLocks noGrp="1"/>
          </p:cNvSpPr>
          <p:nvPr>
            <p:ph type="body" idx="1"/>
          </p:nvPr>
        </p:nvSpPr>
        <p:spPr/>
        <p:txBody>
          <a:bodyPr/>
          <a:lstStyle/>
          <a:p>
            <a:endParaRPr lang="en-US" dirty="0"/>
          </a:p>
        </p:txBody>
      </p:sp>
      <p:pic>
        <p:nvPicPr>
          <p:cNvPr id="4" name="Picture 3">
            <a:extLst>
              <a:ext uri="{FF2B5EF4-FFF2-40B4-BE49-F238E27FC236}">
                <a16:creationId xmlns="" xmlns:a16="http://schemas.microsoft.com/office/drawing/2014/main" id="{B49D3648-2029-4756-A1AC-D702E5451F26}"/>
              </a:ext>
            </a:extLst>
          </p:cNvPr>
          <p:cNvPicPr>
            <a:picLocks noChangeAspect="1"/>
          </p:cNvPicPr>
          <p:nvPr/>
        </p:nvPicPr>
        <p:blipFill rotWithShape="1">
          <a:blip r:embed="rId2"/>
          <a:srcRect l="24522" t="13115" r="25669" b="5003"/>
          <a:stretch/>
        </p:blipFill>
        <p:spPr>
          <a:xfrm>
            <a:off x="1019235" y="2300561"/>
            <a:ext cx="4554528" cy="4211599"/>
          </a:xfrm>
          <a:prstGeom prst="rect">
            <a:avLst/>
          </a:prstGeom>
        </p:spPr>
      </p:pic>
      <p:sp>
        <p:nvSpPr>
          <p:cNvPr id="5" name="Arrow: Down 4">
            <a:extLst>
              <a:ext uri="{FF2B5EF4-FFF2-40B4-BE49-F238E27FC236}">
                <a16:creationId xmlns="" xmlns:a16="http://schemas.microsoft.com/office/drawing/2014/main" id="{A7B424A6-9125-4657-BD5F-E9A2583EEA0D}"/>
              </a:ext>
            </a:extLst>
          </p:cNvPr>
          <p:cNvSpPr/>
          <p:nvPr/>
        </p:nvSpPr>
        <p:spPr>
          <a:xfrm rot="8181450">
            <a:off x="4207772" y="4732171"/>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519FD35B-33F1-4968-A414-B4965EFA5848}"/>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3b</a:t>
            </a:r>
          </a:p>
        </p:txBody>
      </p:sp>
    </p:spTree>
    <p:extLst>
      <p:ext uri="{BB962C8B-B14F-4D97-AF65-F5344CB8AC3E}">
        <p14:creationId xmlns:p14="http://schemas.microsoft.com/office/powerpoint/2010/main" val="3670848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9EA76C-4153-4838-BAFA-638EE4529EBE}"/>
              </a:ext>
            </a:extLst>
          </p:cNvPr>
          <p:cNvSpPr>
            <a:spLocks noGrp="1"/>
          </p:cNvSpPr>
          <p:nvPr>
            <p:ph type="title"/>
          </p:nvPr>
        </p:nvSpPr>
        <p:spPr/>
        <p:txBody>
          <a:bodyPr/>
          <a:lstStyle/>
          <a:p>
            <a:r>
              <a:rPr lang="en-US" dirty="0" smtClean="0"/>
              <a:t>Click the </a:t>
            </a:r>
            <a:r>
              <a:rPr lang="en-US" dirty="0"/>
              <a:t>“Submit</a:t>
            </a:r>
            <a:r>
              <a:rPr lang="en-US" dirty="0" smtClean="0"/>
              <a:t>” Button</a:t>
            </a:r>
            <a:endParaRPr lang="en-US" dirty="0"/>
          </a:p>
        </p:txBody>
      </p:sp>
      <p:sp>
        <p:nvSpPr>
          <p:cNvPr id="3" name="Text Placeholder 2">
            <a:extLst>
              <a:ext uri="{FF2B5EF4-FFF2-40B4-BE49-F238E27FC236}">
                <a16:creationId xmlns="" xmlns:a16="http://schemas.microsoft.com/office/drawing/2014/main" id="{0978FB1F-ABEB-4933-B8FD-D420C2069C9A}"/>
              </a:ext>
            </a:extLst>
          </p:cNvPr>
          <p:cNvSpPr>
            <a:spLocks noGrp="1"/>
          </p:cNvSpPr>
          <p:nvPr>
            <p:ph type="body" idx="1"/>
          </p:nvPr>
        </p:nvSpPr>
        <p:spPr/>
        <p:txBody>
          <a:bodyPr/>
          <a:lstStyle/>
          <a:p>
            <a:endParaRPr lang="en-US" dirty="0"/>
          </a:p>
        </p:txBody>
      </p:sp>
      <p:pic>
        <p:nvPicPr>
          <p:cNvPr id="4" name="Picture 3">
            <a:extLst>
              <a:ext uri="{FF2B5EF4-FFF2-40B4-BE49-F238E27FC236}">
                <a16:creationId xmlns="" xmlns:a16="http://schemas.microsoft.com/office/drawing/2014/main" id="{BF44B71B-A21A-4FC5-854E-5989046A68C1}"/>
              </a:ext>
            </a:extLst>
          </p:cNvPr>
          <p:cNvPicPr>
            <a:picLocks noChangeAspect="1"/>
          </p:cNvPicPr>
          <p:nvPr/>
        </p:nvPicPr>
        <p:blipFill rotWithShape="1">
          <a:blip r:embed="rId2"/>
          <a:srcRect l="24714" t="12095" r="25924" b="51557"/>
          <a:stretch/>
        </p:blipFill>
        <p:spPr>
          <a:xfrm>
            <a:off x="867806" y="2236495"/>
            <a:ext cx="7705732" cy="3191663"/>
          </a:xfrm>
          <a:prstGeom prst="rect">
            <a:avLst/>
          </a:prstGeom>
        </p:spPr>
      </p:pic>
      <p:sp>
        <p:nvSpPr>
          <p:cNvPr id="5" name="Rectangle 4">
            <a:extLst>
              <a:ext uri="{FF2B5EF4-FFF2-40B4-BE49-F238E27FC236}">
                <a16:creationId xmlns="" xmlns:a16="http://schemas.microsoft.com/office/drawing/2014/main" id="{B39A52BC-2CD2-41CF-B221-33689E1FA37D}"/>
              </a:ext>
            </a:extLst>
          </p:cNvPr>
          <p:cNvSpPr/>
          <p:nvPr/>
        </p:nvSpPr>
        <p:spPr>
          <a:xfrm>
            <a:off x="1060006" y="3704193"/>
            <a:ext cx="4537053" cy="5474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 xmlns:a16="http://schemas.microsoft.com/office/drawing/2014/main" id="{4E9FD436-1A40-41E4-9BF0-7B85C4740EF5}"/>
              </a:ext>
            </a:extLst>
          </p:cNvPr>
          <p:cNvSpPr/>
          <p:nvPr/>
        </p:nvSpPr>
        <p:spPr>
          <a:xfrm rot="8181450">
            <a:off x="5174591" y="3998322"/>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 xmlns:a16="http://schemas.microsoft.com/office/drawing/2014/main" id="{E8C12D92-3A9A-432C-BD38-06FF4AFAEAE4}"/>
              </a:ext>
            </a:extLst>
          </p:cNvPr>
          <p:cNvSpPr/>
          <p:nvPr/>
        </p:nvSpPr>
        <p:spPr>
          <a:xfrm rot="8181450">
            <a:off x="1727633" y="4851062"/>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30FA70CF-BA95-4F3D-A63F-B842EC48A05D}"/>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3c</a:t>
            </a:r>
          </a:p>
        </p:txBody>
      </p:sp>
    </p:spTree>
    <p:extLst>
      <p:ext uri="{BB962C8B-B14F-4D97-AF65-F5344CB8AC3E}">
        <p14:creationId xmlns:p14="http://schemas.microsoft.com/office/powerpoint/2010/main" val="81178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015D89-0AC8-4DFC-9916-ADE479FD121E}"/>
              </a:ext>
            </a:extLst>
          </p:cNvPr>
          <p:cNvSpPr>
            <a:spLocks noGrp="1"/>
          </p:cNvSpPr>
          <p:nvPr>
            <p:ph type="title"/>
          </p:nvPr>
        </p:nvSpPr>
        <p:spPr/>
        <p:txBody>
          <a:bodyPr/>
          <a:lstStyle/>
          <a:p>
            <a:r>
              <a:rPr lang="en-US" dirty="0"/>
              <a:t>For </a:t>
            </a:r>
            <a:r>
              <a:rPr lang="en-US" u="sng" dirty="0"/>
              <a:t>State/District/County </a:t>
            </a:r>
            <a:r>
              <a:rPr lang="en-US" dirty="0"/>
              <a:t>Levels (not School), Select the Type of Report to View; </a:t>
            </a:r>
            <a:br>
              <a:rPr lang="en-US" dirty="0"/>
            </a:br>
            <a:r>
              <a:rPr lang="en-US" dirty="0"/>
              <a:t>Click “Submit”</a:t>
            </a:r>
          </a:p>
        </p:txBody>
      </p:sp>
      <p:sp>
        <p:nvSpPr>
          <p:cNvPr id="3" name="Text Placeholder 2">
            <a:extLst>
              <a:ext uri="{FF2B5EF4-FFF2-40B4-BE49-F238E27FC236}">
                <a16:creationId xmlns="" xmlns:a16="http://schemas.microsoft.com/office/drawing/2014/main" id="{F019DF41-7979-42F5-8595-64E931BF7159}"/>
              </a:ext>
            </a:extLst>
          </p:cNvPr>
          <p:cNvSpPr>
            <a:spLocks noGrp="1"/>
          </p:cNvSpPr>
          <p:nvPr>
            <p:ph type="body" idx="1"/>
          </p:nvPr>
        </p:nvSpPr>
        <p:spPr/>
        <p:txBody>
          <a:bodyPr/>
          <a:lstStyle/>
          <a:p>
            <a:endParaRPr lang="en-US" dirty="0"/>
          </a:p>
        </p:txBody>
      </p:sp>
      <p:pic>
        <p:nvPicPr>
          <p:cNvPr id="4" name="Picture 3">
            <a:extLst>
              <a:ext uri="{FF2B5EF4-FFF2-40B4-BE49-F238E27FC236}">
                <a16:creationId xmlns="" xmlns:a16="http://schemas.microsoft.com/office/drawing/2014/main" id="{ECD658DF-0CDE-4215-9350-B520607334C2}"/>
              </a:ext>
            </a:extLst>
          </p:cNvPr>
          <p:cNvPicPr>
            <a:picLocks noChangeAspect="1"/>
          </p:cNvPicPr>
          <p:nvPr/>
        </p:nvPicPr>
        <p:blipFill rotWithShape="1">
          <a:blip r:embed="rId2"/>
          <a:srcRect l="25541" t="12434" r="26115" b="55860"/>
          <a:stretch/>
        </p:blipFill>
        <p:spPr>
          <a:xfrm>
            <a:off x="1029764" y="2356367"/>
            <a:ext cx="7657061" cy="2824739"/>
          </a:xfrm>
          <a:prstGeom prst="rect">
            <a:avLst/>
          </a:prstGeom>
        </p:spPr>
      </p:pic>
      <p:sp>
        <p:nvSpPr>
          <p:cNvPr id="5" name="Rectangle 4">
            <a:extLst>
              <a:ext uri="{FF2B5EF4-FFF2-40B4-BE49-F238E27FC236}">
                <a16:creationId xmlns="" xmlns:a16="http://schemas.microsoft.com/office/drawing/2014/main" id="{D7C25FAF-2CAB-4627-B211-A7723ECC5889}"/>
              </a:ext>
            </a:extLst>
          </p:cNvPr>
          <p:cNvSpPr/>
          <p:nvPr/>
        </p:nvSpPr>
        <p:spPr>
          <a:xfrm>
            <a:off x="1146025" y="4175729"/>
            <a:ext cx="3688064" cy="6238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 xmlns:a16="http://schemas.microsoft.com/office/drawing/2014/main" id="{3A90C4DE-F513-47E7-A2D9-7E7DF1229D18}"/>
              </a:ext>
            </a:extLst>
          </p:cNvPr>
          <p:cNvSpPr/>
          <p:nvPr/>
        </p:nvSpPr>
        <p:spPr>
          <a:xfrm rot="8181450">
            <a:off x="4219420" y="4431016"/>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 xmlns:a16="http://schemas.microsoft.com/office/drawing/2014/main" id="{1B7E5003-7500-4817-8A1F-745A7A6D9D57}"/>
              </a:ext>
            </a:extLst>
          </p:cNvPr>
          <p:cNvSpPr/>
          <p:nvPr/>
        </p:nvSpPr>
        <p:spPr>
          <a:xfrm rot="8181450">
            <a:off x="1744138" y="4961241"/>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7A09B0CF-5A83-498B-8628-D31010CAE779}"/>
              </a:ext>
            </a:extLst>
          </p:cNvPr>
          <p:cNvSpPr txBox="1"/>
          <p:nvPr/>
        </p:nvSpPr>
        <p:spPr>
          <a:xfrm>
            <a:off x="5120942" y="3429000"/>
            <a:ext cx="3500347" cy="2862322"/>
          </a:xfrm>
          <a:prstGeom prst="rect">
            <a:avLst/>
          </a:prstGeom>
          <a:noFill/>
        </p:spPr>
        <p:txBody>
          <a:bodyPr wrap="square" rtlCol="0">
            <a:spAutoFit/>
          </a:bodyPr>
          <a:lstStyle/>
          <a:p>
            <a:r>
              <a:rPr lang="en-US" sz="1800" dirty="0">
                <a:latin typeface="Gill Sans MT" panose="020B0502020104020203" pitchFamily="34" charset="0"/>
              </a:rPr>
              <a:t>The first </a:t>
            </a:r>
            <a:r>
              <a:rPr lang="en-US" sz="1800" i="1" dirty="0">
                <a:latin typeface="Gill Sans MT" panose="020B0502020104020203" pitchFamily="34" charset="0"/>
              </a:rPr>
              <a:t>Chronic Absenteeism Rate </a:t>
            </a:r>
            <a:r>
              <a:rPr lang="en-US" sz="1800" dirty="0">
                <a:latin typeface="Gill Sans MT" panose="020B0502020104020203" pitchFamily="34" charset="0"/>
              </a:rPr>
              <a:t>report generates the agency’s data disaggregated by Race/Ethnicity.</a:t>
            </a:r>
          </a:p>
          <a:p>
            <a:endParaRPr lang="en-US" sz="1800" dirty="0">
              <a:latin typeface="Gill Sans MT" panose="020B0502020104020203" pitchFamily="34" charset="0"/>
            </a:endParaRPr>
          </a:p>
          <a:p>
            <a:r>
              <a:rPr lang="en-US" sz="1800" dirty="0">
                <a:latin typeface="Gill Sans MT" panose="020B0502020104020203" pitchFamily="34" charset="0"/>
              </a:rPr>
              <a:t>The second report </a:t>
            </a:r>
            <a:r>
              <a:rPr lang="en-US" sz="1800" i="1" dirty="0">
                <a:latin typeface="Gill Sans MT" panose="020B0502020104020203" pitchFamily="34" charset="0"/>
              </a:rPr>
              <a:t>(with District Data)</a:t>
            </a:r>
            <a:r>
              <a:rPr lang="en-US" sz="1800" dirty="0">
                <a:latin typeface="Gill Sans MT" panose="020B0502020104020203" pitchFamily="34" charset="0"/>
              </a:rPr>
              <a:t> generates the agency’s data and sub-units within that agency (e.g., the districts within a selected county, the schools within a selected district).</a:t>
            </a:r>
          </a:p>
        </p:txBody>
      </p:sp>
      <p:sp>
        <p:nvSpPr>
          <p:cNvPr id="9" name="TextBox 8">
            <a:extLst>
              <a:ext uri="{FF2B5EF4-FFF2-40B4-BE49-F238E27FC236}">
                <a16:creationId xmlns="" xmlns:a16="http://schemas.microsoft.com/office/drawing/2014/main" id="{BE5289F2-1F47-4743-BE5B-77D2DAC57CEB}"/>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3d</a:t>
            </a:r>
          </a:p>
        </p:txBody>
      </p:sp>
    </p:spTree>
    <p:extLst>
      <p:ext uri="{BB962C8B-B14F-4D97-AF65-F5344CB8AC3E}">
        <p14:creationId xmlns:p14="http://schemas.microsoft.com/office/powerpoint/2010/main" val="418694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55A1B6-443C-4720-8924-C8575D8294B6}"/>
              </a:ext>
            </a:extLst>
          </p:cNvPr>
          <p:cNvSpPr>
            <a:spLocks noGrp="1"/>
          </p:cNvSpPr>
          <p:nvPr>
            <p:ph type="title"/>
          </p:nvPr>
        </p:nvSpPr>
        <p:spPr/>
        <p:txBody>
          <a:bodyPr/>
          <a:lstStyle/>
          <a:p>
            <a:r>
              <a:rPr lang="en-US" dirty="0"/>
              <a:t>Interpret the </a:t>
            </a:r>
            <a:r>
              <a:rPr lang="en-US" i="1" dirty="0"/>
              <a:t>Chronic Absenteeism Rate</a:t>
            </a:r>
            <a:r>
              <a:rPr lang="en-US" dirty="0"/>
              <a:t> Report</a:t>
            </a:r>
          </a:p>
        </p:txBody>
      </p:sp>
      <p:pic>
        <p:nvPicPr>
          <p:cNvPr id="6" name="Picture 5">
            <a:extLst>
              <a:ext uri="{FF2B5EF4-FFF2-40B4-BE49-F238E27FC236}">
                <a16:creationId xmlns="" xmlns:a16="http://schemas.microsoft.com/office/drawing/2014/main" id="{66EA1E1E-1485-4603-AC77-5389DB983211}"/>
              </a:ext>
            </a:extLst>
          </p:cNvPr>
          <p:cNvPicPr>
            <a:picLocks noChangeAspect="1"/>
          </p:cNvPicPr>
          <p:nvPr/>
        </p:nvPicPr>
        <p:blipFill rotWithShape="1">
          <a:blip r:embed="rId2"/>
          <a:srcRect t="10170" r="69731" b="5696"/>
          <a:stretch/>
        </p:blipFill>
        <p:spPr>
          <a:xfrm>
            <a:off x="4789176" y="629006"/>
            <a:ext cx="3551083" cy="5551944"/>
          </a:xfrm>
          <a:prstGeom prst="rect">
            <a:avLst/>
          </a:prstGeom>
        </p:spPr>
      </p:pic>
      <p:sp>
        <p:nvSpPr>
          <p:cNvPr id="8" name="TextBox 7">
            <a:extLst>
              <a:ext uri="{FF2B5EF4-FFF2-40B4-BE49-F238E27FC236}">
                <a16:creationId xmlns="" xmlns:a16="http://schemas.microsoft.com/office/drawing/2014/main" id="{2DA9FD9B-1F5A-43DC-82F3-9A2C637C09AE}"/>
              </a:ext>
            </a:extLst>
          </p:cNvPr>
          <p:cNvSpPr txBox="1"/>
          <p:nvPr/>
        </p:nvSpPr>
        <p:spPr>
          <a:xfrm>
            <a:off x="948003" y="2356367"/>
            <a:ext cx="3465401" cy="3785652"/>
          </a:xfrm>
          <a:prstGeom prst="rect">
            <a:avLst/>
          </a:prstGeom>
          <a:noFill/>
        </p:spPr>
        <p:txBody>
          <a:bodyPr wrap="square" rtlCol="0">
            <a:spAutoFit/>
          </a:bodyPr>
          <a:lstStyle/>
          <a:p>
            <a:r>
              <a:rPr lang="en-US" sz="2000" dirty="0">
                <a:latin typeface="Gill Sans MT" panose="020B0502020104020203" pitchFamily="34" charset="0"/>
              </a:rPr>
              <a:t>The standard </a:t>
            </a:r>
            <a:r>
              <a:rPr lang="en-US" sz="2000" i="1" dirty="0">
                <a:latin typeface="Gill Sans MT" panose="020B0502020104020203" pitchFamily="34" charset="0"/>
              </a:rPr>
              <a:t>Chronic Absenteeism Rate </a:t>
            </a:r>
            <a:r>
              <a:rPr lang="en-US" sz="2000" dirty="0">
                <a:latin typeface="Gill Sans MT" panose="020B0502020104020203" pitchFamily="34" charset="0"/>
              </a:rPr>
              <a:t>report includes chronic absenteeism rates disaggregated by Race/Ethnicity.</a:t>
            </a:r>
          </a:p>
          <a:p>
            <a:endParaRPr lang="en-US" sz="2000" dirty="0">
              <a:latin typeface="Gill Sans MT" panose="020B0502020104020203" pitchFamily="34" charset="0"/>
            </a:endParaRPr>
          </a:p>
          <a:p>
            <a:r>
              <a:rPr lang="en-US" sz="2000" dirty="0">
                <a:latin typeface="Gill Sans MT" panose="020B0502020104020203" pitchFamily="34" charset="0"/>
              </a:rPr>
              <a:t>It also displays rates for the agency/level you selected and </a:t>
            </a:r>
            <a:r>
              <a:rPr lang="en-US" sz="2000" i="1" dirty="0">
                <a:latin typeface="Gill Sans MT" panose="020B0502020104020203" pitchFamily="34" charset="0"/>
              </a:rPr>
              <a:t>Report Totals </a:t>
            </a:r>
            <a:r>
              <a:rPr lang="en-US" sz="2000" dirty="0">
                <a:latin typeface="Gill Sans MT" panose="020B0502020104020203" pitchFamily="34" charset="0"/>
              </a:rPr>
              <a:t>for corresponding District, County, State levels, depending on the level you selected for analysis.</a:t>
            </a:r>
          </a:p>
        </p:txBody>
      </p:sp>
      <p:sp>
        <p:nvSpPr>
          <p:cNvPr id="7" name="TextBox 6">
            <a:extLst>
              <a:ext uri="{FF2B5EF4-FFF2-40B4-BE49-F238E27FC236}">
                <a16:creationId xmlns="" xmlns:a16="http://schemas.microsoft.com/office/drawing/2014/main" id="{FF7DFAA7-2F5D-4873-8CDF-035FF249A30D}"/>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4</a:t>
            </a:r>
          </a:p>
        </p:txBody>
      </p:sp>
      <p:sp>
        <p:nvSpPr>
          <p:cNvPr id="10" name="Arrow: Down 9">
            <a:extLst>
              <a:ext uri="{FF2B5EF4-FFF2-40B4-BE49-F238E27FC236}">
                <a16:creationId xmlns="" xmlns:a16="http://schemas.microsoft.com/office/drawing/2014/main" id="{75C8FFC9-F303-4B7C-8EDA-F2831DA9E545}"/>
              </a:ext>
            </a:extLst>
          </p:cNvPr>
          <p:cNvSpPr/>
          <p:nvPr/>
        </p:nvSpPr>
        <p:spPr>
          <a:xfrm rot="14489309">
            <a:off x="4512249" y="2705924"/>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 xmlns:a16="http://schemas.microsoft.com/office/drawing/2014/main" id="{B45C9D28-0FA0-45E6-AC0A-D74D9B79D64C}"/>
              </a:ext>
            </a:extLst>
          </p:cNvPr>
          <p:cNvSpPr/>
          <p:nvPr/>
        </p:nvSpPr>
        <p:spPr>
          <a:xfrm rot="14489309">
            <a:off x="4538400" y="4828562"/>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61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5387" y="2306871"/>
            <a:ext cx="5981944" cy="4551128"/>
          </a:xfrm>
          <a:prstGeom prst="rect">
            <a:avLst/>
          </a:prstGeom>
        </p:spPr>
      </p:pic>
      <p:sp>
        <p:nvSpPr>
          <p:cNvPr id="2" name="Title 1">
            <a:extLst>
              <a:ext uri="{FF2B5EF4-FFF2-40B4-BE49-F238E27FC236}">
                <a16:creationId xmlns="" xmlns:a16="http://schemas.microsoft.com/office/drawing/2014/main" id="{8EB21363-9B60-4EDD-B5D0-4339D3B850C8}"/>
              </a:ext>
            </a:extLst>
          </p:cNvPr>
          <p:cNvSpPr>
            <a:spLocks noGrp="1"/>
          </p:cNvSpPr>
          <p:nvPr>
            <p:ph type="title"/>
          </p:nvPr>
        </p:nvSpPr>
        <p:spPr/>
        <p:txBody>
          <a:bodyPr/>
          <a:lstStyle/>
          <a:p>
            <a:r>
              <a:rPr lang="en-US" dirty="0"/>
              <a:t>Optional: Select “Report Options and Filters”</a:t>
            </a:r>
          </a:p>
        </p:txBody>
      </p:sp>
      <p:sp>
        <p:nvSpPr>
          <p:cNvPr id="5" name="TextBox 4">
            <a:extLst>
              <a:ext uri="{FF2B5EF4-FFF2-40B4-BE49-F238E27FC236}">
                <a16:creationId xmlns="" xmlns:a16="http://schemas.microsoft.com/office/drawing/2014/main" id="{07203556-C586-41DE-B4D2-ABF8662266F9}"/>
              </a:ext>
            </a:extLst>
          </p:cNvPr>
          <p:cNvSpPr txBox="1"/>
          <p:nvPr/>
        </p:nvSpPr>
        <p:spPr>
          <a:xfrm>
            <a:off x="5595716" y="1601195"/>
            <a:ext cx="3425320" cy="3170099"/>
          </a:xfrm>
          <a:prstGeom prst="rect">
            <a:avLst/>
          </a:prstGeom>
          <a:noFill/>
        </p:spPr>
        <p:txBody>
          <a:bodyPr wrap="square" rtlCol="0">
            <a:spAutoFit/>
          </a:bodyPr>
          <a:lstStyle/>
          <a:p>
            <a:r>
              <a:rPr lang="en-US" sz="2000" dirty="0">
                <a:latin typeface="Gill Sans MT" panose="020B0502020104020203" pitchFamily="34" charset="0"/>
              </a:rPr>
              <a:t>If you want to dig deeper, </a:t>
            </a:r>
            <a:r>
              <a:rPr lang="en-US" sz="2000" i="1" dirty="0">
                <a:latin typeface="Gill Sans MT" panose="020B0502020104020203" pitchFamily="34" charset="0"/>
              </a:rPr>
              <a:t>Report Options and Filters </a:t>
            </a:r>
            <a:r>
              <a:rPr lang="en-US" sz="2000" dirty="0">
                <a:latin typeface="Gill Sans MT" panose="020B0502020104020203" pitchFamily="34" charset="0"/>
              </a:rPr>
              <a:t>allow for additional analyses, including school type</a:t>
            </a:r>
            <a:r>
              <a:rPr lang="en-US" sz="2000" dirty="0" smtClean="0">
                <a:latin typeface="Gill Sans MT" panose="020B0502020104020203" pitchFamily="34" charset="0"/>
              </a:rPr>
              <a:t>,  ASAM,  </a:t>
            </a:r>
            <a:r>
              <a:rPr lang="en-US" sz="2000" dirty="0">
                <a:latin typeface="Gill Sans MT" panose="020B0502020104020203" pitchFamily="34" charset="0"/>
              </a:rPr>
              <a:t>grade span, </a:t>
            </a:r>
            <a:r>
              <a:rPr lang="en-US" sz="2000" dirty="0" smtClean="0">
                <a:latin typeface="Gill Sans MT" panose="020B0502020104020203" pitchFamily="34" charset="0"/>
              </a:rPr>
              <a:t>gender, </a:t>
            </a:r>
            <a:r>
              <a:rPr lang="en-US" sz="2000" dirty="0" smtClean="0">
                <a:latin typeface="Gill Sans MT" panose="020B0502020104020203" pitchFamily="34" charset="0"/>
              </a:rPr>
              <a:t>English Learners, students </a:t>
            </a:r>
            <a:r>
              <a:rPr lang="en-US" sz="2000" dirty="0">
                <a:latin typeface="Gill Sans MT" panose="020B0502020104020203" pitchFamily="34" charset="0"/>
              </a:rPr>
              <a:t>with disabilities, and </a:t>
            </a:r>
            <a:r>
              <a:rPr lang="en-US" sz="2000" dirty="0" smtClean="0">
                <a:latin typeface="Gill Sans MT" panose="020B0502020104020203" pitchFamily="34" charset="0"/>
              </a:rPr>
              <a:t>program subgroups (</a:t>
            </a:r>
            <a:r>
              <a:rPr lang="en-US" sz="2000" dirty="0" smtClean="0">
                <a:latin typeface="Gill Sans MT" panose="020B0502020104020203" pitchFamily="34" charset="0"/>
              </a:rPr>
              <a:t>socioeconomically disadvantaged, migrant, foster, homeless).</a:t>
            </a:r>
            <a:endParaRPr lang="en-US" sz="2000" dirty="0">
              <a:latin typeface="Gill Sans MT" panose="020B0502020104020203" pitchFamily="34" charset="0"/>
            </a:endParaRPr>
          </a:p>
        </p:txBody>
      </p:sp>
      <p:sp>
        <p:nvSpPr>
          <p:cNvPr id="6" name="TextBox 5">
            <a:extLst>
              <a:ext uri="{FF2B5EF4-FFF2-40B4-BE49-F238E27FC236}">
                <a16:creationId xmlns="" xmlns:a16="http://schemas.microsoft.com/office/drawing/2014/main" id="{CB69AB91-FA5B-4BB8-AF24-9653990C7A5B}"/>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5a</a:t>
            </a:r>
          </a:p>
        </p:txBody>
      </p:sp>
      <p:sp>
        <p:nvSpPr>
          <p:cNvPr id="7" name="Rectangle 6">
            <a:extLst>
              <a:ext uri="{FF2B5EF4-FFF2-40B4-BE49-F238E27FC236}">
                <a16:creationId xmlns="" xmlns:a16="http://schemas.microsoft.com/office/drawing/2014/main" id="{2997F561-290B-48B4-82D8-1D24569CE5A9}"/>
              </a:ext>
            </a:extLst>
          </p:cNvPr>
          <p:cNvSpPr/>
          <p:nvPr/>
        </p:nvSpPr>
        <p:spPr>
          <a:xfrm>
            <a:off x="780614" y="2152539"/>
            <a:ext cx="2684788" cy="4625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 xmlns:a16="http://schemas.microsoft.com/office/drawing/2014/main" id="{45ABF9B4-AEF4-4438-8BB5-FA77FACE37CB}"/>
              </a:ext>
            </a:extLst>
          </p:cNvPr>
          <p:cNvSpPr/>
          <p:nvPr/>
        </p:nvSpPr>
        <p:spPr>
          <a:xfrm rot="14062532">
            <a:off x="547474" y="2341156"/>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344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92584" y="2373614"/>
            <a:ext cx="5580981" cy="4362598"/>
          </a:xfrm>
          <a:prstGeom prst="rect">
            <a:avLst/>
          </a:prstGeom>
        </p:spPr>
      </p:pic>
      <p:sp>
        <p:nvSpPr>
          <p:cNvPr id="2" name="Title 1">
            <a:extLst>
              <a:ext uri="{FF2B5EF4-FFF2-40B4-BE49-F238E27FC236}">
                <a16:creationId xmlns="" xmlns:a16="http://schemas.microsoft.com/office/drawing/2014/main" id="{8EB21363-9B60-4EDD-B5D0-4339D3B850C8}"/>
              </a:ext>
            </a:extLst>
          </p:cNvPr>
          <p:cNvSpPr>
            <a:spLocks noGrp="1"/>
          </p:cNvSpPr>
          <p:nvPr>
            <p:ph type="title"/>
          </p:nvPr>
        </p:nvSpPr>
        <p:spPr>
          <a:xfrm>
            <a:off x="1146026" y="707633"/>
            <a:ext cx="3519161" cy="1371600"/>
          </a:xfrm>
        </p:spPr>
        <p:txBody>
          <a:bodyPr/>
          <a:lstStyle/>
          <a:p>
            <a:r>
              <a:rPr lang="en-US" dirty="0"/>
              <a:t>Select “Program Subgroups” to View by LCFF Subgroups</a:t>
            </a:r>
          </a:p>
        </p:txBody>
      </p:sp>
      <p:sp>
        <p:nvSpPr>
          <p:cNvPr id="8" name="Rectangle 7">
            <a:extLst>
              <a:ext uri="{FF2B5EF4-FFF2-40B4-BE49-F238E27FC236}">
                <a16:creationId xmlns="" xmlns:a16="http://schemas.microsoft.com/office/drawing/2014/main" id="{C934B2CA-05CD-46BA-8C1C-90CD97C47AC5}"/>
              </a:ext>
            </a:extLst>
          </p:cNvPr>
          <p:cNvSpPr/>
          <p:nvPr/>
        </p:nvSpPr>
        <p:spPr>
          <a:xfrm>
            <a:off x="692584" y="2373614"/>
            <a:ext cx="3688064" cy="6238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2692ADF3-7888-48A0-8F67-73D66BBE8F24}"/>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5b</a:t>
            </a:r>
          </a:p>
        </p:txBody>
      </p:sp>
      <p:sp>
        <p:nvSpPr>
          <p:cNvPr id="10" name="Arrow: Down 9">
            <a:extLst>
              <a:ext uri="{FF2B5EF4-FFF2-40B4-BE49-F238E27FC236}">
                <a16:creationId xmlns="" xmlns:a16="http://schemas.microsoft.com/office/drawing/2014/main" id="{9B06A4E7-87A2-489B-9454-E4DE027755D6}"/>
              </a:ext>
            </a:extLst>
          </p:cNvPr>
          <p:cNvSpPr/>
          <p:nvPr/>
        </p:nvSpPr>
        <p:spPr>
          <a:xfrm rot="8181450">
            <a:off x="1935883" y="2586899"/>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07203556-C586-41DE-B4D2-ABF8662266F9}"/>
              </a:ext>
            </a:extLst>
          </p:cNvPr>
          <p:cNvSpPr txBox="1"/>
          <p:nvPr/>
        </p:nvSpPr>
        <p:spPr>
          <a:xfrm>
            <a:off x="4940520" y="2234208"/>
            <a:ext cx="3568895" cy="1323439"/>
          </a:xfrm>
          <a:prstGeom prst="rect">
            <a:avLst/>
          </a:prstGeom>
          <a:noFill/>
        </p:spPr>
        <p:txBody>
          <a:bodyPr wrap="square" rtlCol="0">
            <a:spAutoFit/>
          </a:bodyPr>
          <a:lstStyle/>
          <a:p>
            <a:r>
              <a:rPr lang="en-US" sz="2000" dirty="0">
                <a:latin typeface="Gill Sans MT" panose="020B0502020104020203" pitchFamily="34" charset="0"/>
              </a:rPr>
              <a:t>Under </a:t>
            </a:r>
            <a:r>
              <a:rPr lang="en-US" sz="2000" i="1" dirty="0">
                <a:latin typeface="Gill Sans MT" panose="020B0502020104020203" pitchFamily="34" charset="0"/>
              </a:rPr>
              <a:t>Data Type Options, you </a:t>
            </a:r>
            <a:r>
              <a:rPr lang="en-US" sz="2000" dirty="0">
                <a:latin typeface="Gill Sans MT" panose="020B0502020104020203" pitchFamily="34" charset="0"/>
              </a:rPr>
              <a:t>can view your agency’s data disaggregated by Race/Ethnicity or by </a:t>
            </a:r>
            <a:r>
              <a:rPr lang="en-US" sz="2000" dirty="0">
                <a:latin typeface="Gill Sans MT" panose="020B0502020104020203" pitchFamily="34" charset="0"/>
              </a:rPr>
              <a:t>P</a:t>
            </a:r>
            <a:r>
              <a:rPr lang="en-US" sz="2000" dirty="0" smtClean="0">
                <a:latin typeface="Gill Sans MT" panose="020B0502020104020203" pitchFamily="34" charset="0"/>
              </a:rPr>
              <a:t>rogram </a:t>
            </a:r>
            <a:r>
              <a:rPr lang="en-US" sz="2000" dirty="0">
                <a:latin typeface="Gill Sans MT" panose="020B0502020104020203" pitchFamily="34" charset="0"/>
              </a:rPr>
              <a:t>Subgroup.</a:t>
            </a:r>
          </a:p>
        </p:txBody>
      </p:sp>
      <p:sp>
        <p:nvSpPr>
          <p:cNvPr id="11" name="Rectangle 10">
            <a:extLst>
              <a:ext uri="{FF2B5EF4-FFF2-40B4-BE49-F238E27FC236}">
                <a16:creationId xmlns="" xmlns:a16="http://schemas.microsoft.com/office/drawing/2014/main" id="{87E1D011-62BD-4657-834F-6F508D9AC787}"/>
              </a:ext>
            </a:extLst>
          </p:cNvPr>
          <p:cNvSpPr/>
          <p:nvPr/>
        </p:nvSpPr>
        <p:spPr>
          <a:xfrm>
            <a:off x="692584" y="4992380"/>
            <a:ext cx="3972603" cy="4284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062363" y="4667981"/>
            <a:ext cx="3447052" cy="2068231"/>
          </a:xfrm>
          <a:prstGeom prst="rect">
            <a:avLst/>
          </a:prstGeom>
        </p:spPr>
      </p:pic>
      <p:sp>
        <p:nvSpPr>
          <p:cNvPr id="13" name="Rectangle 12">
            <a:extLst>
              <a:ext uri="{FF2B5EF4-FFF2-40B4-BE49-F238E27FC236}">
                <a16:creationId xmlns="" xmlns:a16="http://schemas.microsoft.com/office/drawing/2014/main" id="{87E1D011-62BD-4657-834F-6F508D9AC787}"/>
              </a:ext>
            </a:extLst>
          </p:cNvPr>
          <p:cNvSpPr/>
          <p:nvPr/>
        </p:nvSpPr>
        <p:spPr>
          <a:xfrm>
            <a:off x="5041714" y="4667981"/>
            <a:ext cx="3467702" cy="4284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9">
            <a:extLst>
              <a:ext uri="{FF2B5EF4-FFF2-40B4-BE49-F238E27FC236}">
                <a16:creationId xmlns="" xmlns:a16="http://schemas.microsoft.com/office/drawing/2014/main" id="{9B06A4E7-87A2-489B-9454-E4DE027755D6}"/>
              </a:ext>
            </a:extLst>
          </p:cNvPr>
          <p:cNvSpPr/>
          <p:nvPr/>
        </p:nvSpPr>
        <p:spPr>
          <a:xfrm rot="7650759" flipV="1">
            <a:off x="724477" y="4442204"/>
            <a:ext cx="453148" cy="91415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9">
            <a:extLst>
              <a:ext uri="{FF2B5EF4-FFF2-40B4-BE49-F238E27FC236}">
                <a16:creationId xmlns="" xmlns:a16="http://schemas.microsoft.com/office/drawing/2014/main" id="{9B06A4E7-87A2-489B-9454-E4DE027755D6}"/>
              </a:ext>
            </a:extLst>
          </p:cNvPr>
          <p:cNvSpPr/>
          <p:nvPr/>
        </p:nvSpPr>
        <p:spPr>
          <a:xfrm rot="13259966" flipV="1">
            <a:off x="6373558" y="3984150"/>
            <a:ext cx="453148" cy="91415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52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txBox="1">
            <a:spLocks noGrp="1"/>
          </p:cNvSpPr>
          <p:nvPr>
            <p:ph type="title"/>
          </p:nvPr>
        </p:nvSpPr>
        <p:spPr/>
        <p:txBody>
          <a:bodyPr/>
          <a:lstStyle/>
          <a:p>
            <a:r>
              <a:rPr lang="en-US">
                <a:sym typeface="Roboto Slab" charset="0"/>
              </a:rPr>
              <a:t>About Us</a:t>
            </a:r>
          </a:p>
        </p:txBody>
      </p:sp>
      <p:sp>
        <p:nvSpPr>
          <p:cNvPr id="4" name="TextBox 3"/>
          <p:cNvSpPr txBox="1"/>
          <p:nvPr/>
        </p:nvSpPr>
        <p:spPr>
          <a:xfrm>
            <a:off x="684566" y="2553031"/>
            <a:ext cx="8064500" cy="3470181"/>
          </a:xfrm>
          <a:prstGeom prst="rect">
            <a:avLst/>
          </a:prstGeom>
          <a:noFill/>
        </p:spPr>
        <p:txBody>
          <a:bodyPr>
            <a:spAutoFit/>
          </a:bodyPr>
          <a:lstStyle/>
          <a:p>
            <a:pPr algn="just" defTabSz="342900">
              <a:defRPr/>
            </a:pPr>
            <a:r>
              <a:rPr lang="en-US" sz="2000" b="1" kern="0" dirty="0">
                <a:solidFill>
                  <a:schemeClr val="bg2"/>
                </a:solidFill>
                <a:latin typeface="Gill Sans MT"/>
                <a:ea typeface="Arial"/>
                <a:cs typeface="Gill Sans MT"/>
                <a:sym typeface="Arial"/>
              </a:rPr>
              <a:t>Attendance Works </a:t>
            </a:r>
            <a:r>
              <a:rPr lang="en-US" sz="2000" kern="0" dirty="0">
                <a:solidFill>
                  <a:schemeClr val="accent1"/>
                </a:solidFill>
                <a:latin typeface="Gill Sans MT"/>
                <a:ea typeface="Arial"/>
                <a:cs typeface="Gill Sans MT"/>
                <a:sym typeface="Arial"/>
              </a:rPr>
              <a:t>is a national and state initiative that promotes awareness of the important role that school attendance plays in achieving academic success starting with school entry. We are an implementation partner for attendance with the Campaign for Grade Level Reading. </a:t>
            </a:r>
          </a:p>
          <a:p>
            <a:pPr defTabSz="342900">
              <a:defRPr/>
            </a:pPr>
            <a:endParaRPr lang="en-US" sz="2000" kern="0" dirty="0">
              <a:solidFill>
                <a:schemeClr val="accent1"/>
              </a:solidFill>
              <a:latin typeface="Gill Sans MT"/>
              <a:ea typeface="Arial"/>
              <a:cs typeface="Gill Sans MT"/>
              <a:sym typeface="Arial"/>
            </a:endParaRPr>
          </a:p>
          <a:p>
            <a:pPr defTabSz="342900">
              <a:spcAft>
                <a:spcPts val="600"/>
              </a:spcAft>
              <a:defRPr/>
            </a:pPr>
            <a:r>
              <a:rPr lang="en-US" sz="2000" b="1" kern="0" dirty="0">
                <a:solidFill>
                  <a:srgbClr val="1B637A"/>
                </a:solidFill>
                <a:latin typeface="Gill Sans MT"/>
                <a:ea typeface="Arial"/>
                <a:cs typeface="Gill Sans MT"/>
                <a:sym typeface="Arial"/>
              </a:rPr>
              <a:t>Our three focus areas to improve student attendance are:</a:t>
            </a:r>
          </a:p>
          <a:p>
            <a:pPr marL="713232" lvl="7" indent="-342900" defTabSz="342900" fontAlgn="base">
              <a:spcBef>
                <a:spcPct val="0"/>
              </a:spcBef>
              <a:spcAft>
                <a:spcPts val="600"/>
              </a:spcAft>
              <a:buClr>
                <a:schemeClr val="accent4"/>
              </a:buClr>
              <a:buFont typeface="Wingdings" charset="2"/>
              <a:buChar char="ü"/>
              <a:defRPr/>
            </a:pPr>
            <a:r>
              <a:rPr lang="en-US" sz="2000" kern="0" dirty="0">
                <a:solidFill>
                  <a:schemeClr val="accent1"/>
                </a:solidFill>
                <a:latin typeface="Gill Sans MT"/>
                <a:ea typeface="Arial"/>
                <a:cs typeface="Gill Sans MT"/>
                <a:sym typeface="Arial"/>
              </a:rPr>
              <a:t>Build public awareness and political will </a:t>
            </a:r>
          </a:p>
          <a:p>
            <a:pPr marL="713232" lvl="3" indent="-342900" defTabSz="342900">
              <a:spcAft>
                <a:spcPts val="600"/>
              </a:spcAft>
              <a:buClr>
                <a:schemeClr val="accent4"/>
              </a:buClr>
              <a:buFont typeface="Wingdings" charset="2"/>
              <a:buChar char="ü"/>
              <a:defRPr/>
            </a:pPr>
            <a:r>
              <a:rPr lang="en-US" sz="2000" kern="0" dirty="0">
                <a:solidFill>
                  <a:schemeClr val="accent1"/>
                </a:solidFill>
                <a:latin typeface="Gill Sans MT"/>
                <a:ea typeface="Arial"/>
                <a:cs typeface="Gill Sans MT"/>
                <a:sym typeface="Arial"/>
              </a:rPr>
              <a:t>Foster state campaigns </a:t>
            </a:r>
          </a:p>
          <a:p>
            <a:pPr marL="713232" lvl="3" indent="-342900" defTabSz="342900">
              <a:spcAft>
                <a:spcPts val="600"/>
              </a:spcAft>
              <a:buClr>
                <a:schemeClr val="accent4"/>
              </a:buClr>
              <a:buFont typeface="Wingdings" charset="2"/>
              <a:buChar char="ü"/>
              <a:defRPr/>
            </a:pPr>
            <a:r>
              <a:rPr lang="en-US" sz="2000" kern="0" dirty="0">
                <a:solidFill>
                  <a:schemeClr val="accent1"/>
                </a:solidFill>
                <a:latin typeface="Gill Sans MT"/>
                <a:ea typeface="Arial"/>
                <a:cs typeface="Gill Sans MT"/>
                <a:sym typeface="Arial"/>
              </a:rPr>
              <a:t>Encourage local practice</a:t>
            </a:r>
          </a:p>
          <a:p>
            <a:pPr defTabSz="342900">
              <a:defRPr/>
            </a:pPr>
            <a:endParaRPr lang="en-US" sz="1950" kern="0" dirty="0">
              <a:solidFill>
                <a:prstClr val="black"/>
              </a:solidFill>
              <a:latin typeface="Gill Sans MT"/>
              <a:ea typeface="Arial"/>
              <a:cs typeface="Gill Sans MT"/>
              <a:sym typeface="Arial"/>
            </a:endParaRPr>
          </a:p>
        </p:txBody>
      </p:sp>
      <p:pic>
        <p:nvPicPr>
          <p:cNvPr id="9219" name="Picture 4" descr="AW LOGO white stem.png"/>
          <p:cNvPicPr>
            <a:picLocks noChangeAspect="1"/>
          </p:cNvPicPr>
          <p:nvPr/>
        </p:nvPicPr>
        <p:blipFill>
          <a:blip r:embed="rId3">
            <a:extLst>
              <a:ext uri="{28A0092B-C50C-407E-A947-70E740481C1C}">
                <a14:useLocalDpi xmlns:a14="http://schemas.microsoft.com/office/drawing/2010/main" val="0"/>
              </a:ext>
            </a:extLst>
          </a:blip>
          <a:srcRect r="69096"/>
          <a:stretch>
            <a:fillRect/>
          </a:stretch>
        </p:blipFill>
        <p:spPr bwMode="auto">
          <a:xfrm>
            <a:off x="265387" y="978766"/>
            <a:ext cx="623144" cy="82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5"/>
          <p:cNvSpPr txBox="1">
            <a:spLocks noChangeArrowheads="1"/>
          </p:cNvSpPr>
          <p:nvPr/>
        </p:nvSpPr>
        <p:spPr bwMode="auto">
          <a:xfrm>
            <a:off x="-381000" y="6284385"/>
            <a:ext cx="454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600" dirty="0" err="1">
                <a:solidFill>
                  <a:srgbClr val="449157"/>
                </a:solidFill>
                <a:latin typeface="Gill Sans MT"/>
                <a:cs typeface="Gill Sans MT"/>
              </a:rPr>
              <a:t>www.attendanceworks.org</a:t>
            </a:r>
            <a:endParaRPr lang="en-US" sz="1600" dirty="0">
              <a:solidFill>
                <a:srgbClr val="449157"/>
              </a:solidFill>
              <a:latin typeface="Gill Sans MT"/>
              <a:cs typeface="Gill Sans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BB3047-6F56-4E15-A11B-18A79033A451}"/>
              </a:ext>
            </a:extLst>
          </p:cNvPr>
          <p:cNvSpPr>
            <a:spLocks noGrp="1"/>
          </p:cNvSpPr>
          <p:nvPr>
            <p:ph type="title"/>
          </p:nvPr>
        </p:nvSpPr>
        <p:spPr/>
        <p:txBody>
          <a:bodyPr/>
          <a:lstStyle/>
          <a:p>
            <a:r>
              <a:rPr lang="en-US" dirty="0"/>
              <a:t>View by Grade Span</a:t>
            </a:r>
          </a:p>
        </p:txBody>
      </p:sp>
      <p:sp>
        <p:nvSpPr>
          <p:cNvPr id="4" name="TextBox 3">
            <a:extLst>
              <a:ext uri="{FF2B5EF4-FFF2-40B4-BE49-F238E27FC236}">
                <a16:creationId xmlns="" xmlns:a16="http://schemas.microsoft.com/office/drawing/2014/main" id="{16CE3340-E328-4671-882F-A907CEF58E2B}"/>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5c</a:t>
            </a:r>
          </a:p>
        </p:txBody>
      </p:sp>
      <p:grpSp>
        <p:nvGrpSpPr>
          <p:cNvPr id="6" name="Group 5"/>
          <p:cNvGrpSpPr/>
          <p:nvPr/>
        </p:nvGrpSpPr>
        <p:grpSpPr>
          <a:xfrm>
            <a:off x="460112" y="2250391"/>
            <a:ext cx="8241248" cy="4464746"/>
            <a:chOff x="460112" y="2374074"/>
            <a:chExt cx="8241248" cy="4464746"/>
          </a:xfrm>
        </p:grpSpPr>
        <p:pic>
          <p:nvPicPr>
            <p:cNvPr id="5" name="Picture 4"/>
            <p:cNvPicPr>
              <a:picLocks noChangeAspect="1"/>
            </p:cNvPicPr>
            <p:nvPr/>
          </p:nvPicPr>
          <p:blipFill>
            <a:blip r:embed="rId2"/>
            <a:stretch>
              <a:fillRect/>
            </a:stretch>
          </p:blipFill>
          <p:spPr>
            <a:xfrm>
              <a:off x="679561" y="2404914"/>
              <a:ext cx="7350528" cy="1711767"/>
            </a:xfrm>
            <a:prstGeom prst="rect">
              <a:avLst/>
            </a:prstGeom>
          </p:spPr>
        </p:pic>
        <p:pic>
          <p:nvPicPr>
            <p:cNvPr id="11" name="Picture 10">
              <a:extLst>
                <a:ext uri="{FF2B5EF4-FFF2-40B4-BE49-F238E27FC236}">
                  <a16:creationId xmlns="" xmlns:a16="http://schemas.microsoft.com/office/drawing/2014/main" id="{F2D1C3F1-AD4B-4C41-85CC-24F7ABBB0BEF}"/>
                </a:ext>
              </a:extLst>
            </p:cNvPr>
            <p:cNvPicPr>
              <a:picLocks noChangeAspect="1"/>
            </p:cNvPicPr>
            <p:nvPr/>
          </p:nvPicPr>
          <p:blipFill rotWithShape="1">
            <a:blip r:embed="rId3"/>
            <a:srcRect t="76368" r="54650" b="5186"/>
            <a:stretch/>
          </p:blipFill>
          <p:spPr>
            <a:xfrm>
              <a:off x="460112" y="4872584"/>
              <a:ext cx="8241248" cy="1885517"/>
            </a:xfrm>
            <a:prstGeom prst="rect">
              <a:avLst/>
            </a:prstGeom>
          </p:spPr>
        </p:pic>
        <p:pic>
          <p:nvPicPr>
            <p:cNvPr id="12" name="Picture 11">
              <a:extLst>
                <a:ext uri="{FF2B5EF4-FFF2-40B4-BE49-F238E27FC236}">
                  <a16:creationId xmlns="" xmlns:a16="http://schemas.microsoft.com/office/drawing/2014/main" id="{7B803A04-DE2A-41FD-9FE8-746025D2BD63}"/>
                </a:ext>
              </a:extLst>
            </p:cNvPr>
            <p:cNvPicPr>
              <a:picLocks noChangeAspect="1"/>
            </p:cNvPicPr>
            <p:nvPr/>
          </p:nvPicPr>
          <p:blipFill rotWithShape="1">
            <a:blip r:embed="rId3"/>
            <a:srcRect t="40550" r="72092" b="53054"/>
            <a:stretch/>
          </p:blipFill>
          <p:spPr>
            <a:xfrm>
              <a:off x="879455" y="4259666"/>
              <a:ext cx="5201014" cy="670459"/>
            </a:xfrm>
            <a:prstGeom prst="rect">
              <a:avLst/>
            </a:prstGeom>
          </p:spPr>
        </p:pic>
        <p:sp>
          <p:nvSpPr>
            <p:cNvPr id="13" name="Rectangle 12">
              <a:extLst>
                <a:ext uri="{FF2B5EF4-FFF2-40B4-BE49-F238E27FC236}">
                  <a16:creationId xmlns="" xmlns:a16="http://schemas.microsoft.com/office/drawing/2014/main" id="{DF23CFDE-73DD-43D8-A0A7-FCD802A16F33}"/>
                </a:ext>
              </a:extLst>
            </p:cNvPr>
            <p:cNvSpPr/>
            <p:nvPr/>
          </p:nvSpPr>
          <p:spPr>
            <a:xfrm>
              <a:off x="679561" y="2374074"/>
              <a:ext cx="6051244" cy="3211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 xmlns:a16="http://schemas.microsoft.com/office/drawing/2014/main" id="{CC22C0C7-DAC7-4FB6-8142-393532F78A6C}"/>
                </a:ext>
              </a:extLst>
            </p:cNvPr>
            <p:cNvSpPr/>
            <p:nvPr/>
          </p:nvSpPr>
          <p:spPr>
            <a:xfrm rot="8181450">
              <a:off x="2057755" y="2424095"/>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FB7EAAA-DD79-421F-BD4D-706BEC2FC9B1}"/>
                </a:ext>
              </a:extLst>
            </p:cNvPr>
            <p:cNvSpPr/>
            <p:nvPr/>
          </p:nvSpPr>
          <p:spPr>
            <a:xfrm>
              <a:off x="1019236" y="4191649"/>
              <a:ext cx="1653188" cy="53249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 xmlns:a16="http://schemas.microsoft.com/office/drawing/2014/main" id="{474AC2F6-892E-40F8-9E23-EBE1DA98092A}"/>
                </a:ext>
              </a:extLst>
            </p:cNvPr>
            <p:cNvSpPr/>
            <p:nvPr/>
          </p:nvSpPr>
          <p:spPr>
            <a:xfrm rot="8181450">
              <a:off x="5563608" y="6017607"/>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 xmlns:a16="http://schemas.microsoft.com/office/drawing/2014/main" id="{E3A7DF32-C96D-45CA-B4E8-B1E634A68708}"/>
              </a:ext>
            </a:extLst>
          </p:cNvPr>
          <p:cNvSpPr txBox="1"/>
          <p:nvPr/>
        </p:nvSpPr>
        <p:spPr>
          <a:xfrm>
            <a:off x="5762224" y="2858710"/>
            <a:ext cx="3001659" cy="2554545"/>
          </a:xfrm>
          <a:prstGeom prst="rect">
            <a:avLst/>
          </a:prstGeom>
          <a:solidFill>
            <a:schemeClr val="bg1">
              <a:alpha val="91000"/>
            </a:schemeClr>
          </a:solidFill>
        </p:spPr>
        <p:txBody>
          <a:bodyPr wrap="square" rtlCol="0">
            <a:spAutoFit/>
          </a:bodyPr>
          <a:lstStyle/>
          <a:p>
            <a:r>
              <a:rPr lang="en-US" sz="2000" dirty="0">
                <a:latin typeface="Gill Sans MT" panose="020B0502020104020203" pitchFamily="34" charset="0"/>
              </a:rPr>
              <a:t>Variation in chronic absence levels often occurs across grades. As you select each grade span, note the chronic absence rate at each grade span band so you can compare across all grades.</a:t>
            </a:r>
          </a:p>
        </p:txBody>
      </p:sp>
    </p:spTree>
    <p:extLst>
      <p:ext uri="{BB962C8B-B14F-4D97-AF65-F5344CB8AC3E}">
        <p14:creationId xmlns:p14="http://schemas.microsoft.com/office/powerpoint/2010/main" val="1143126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BB3047-6F56-4E15-A11B-18A79033A451}"/>
              </a:ext>
            </a:extLst>
          </p:cNvPr>
          <p:cNvSpPr>
            <a:spLocks noGrp="1"/>
          </p:cNvSpPr>
          <p:nvPr>
            <p:ph type="title"/>
          </p:nvPr>
        </p:nvSpPr>
        <p:spPr/>
        <p:txBody>
          <a:bodyPr/>
          <a:lstStyle/>
          <a:p>
            <a:r>
              <a:rPr lang="en-US" dirty="0"/>
              <a:t>Using Multiple Filters Examines Even More Targeted Subgroups</a:t>
            </a:r>
          </a:p>
        </p:txBody>
      </p:sp>
      <p:sp>
        <p:nvSpPr>
          <p:cNvPr id="4" name="TextBox 3">
            <a:extLst>
              <a:ext uri="{FF2B5EF4-FFF2-40B4-BE49-F238E27FC236}">
                <a16:creationId xmlns="" xmlns:a16="http://schemas.microsoft.com/office/drawing/2014/main" id="{449A5DED-758E-4159-8998-448711AA78C2}"/>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5d</a:t>
            </a:r>
          </a:p>
        </p:txBody>
      </p:sp>
      <p:pic>
        <p:nvPicPr>
          <p:cNvPr id="5" name="Picture 4">
            <a:extLst>
              <a:ext uri="{FF2B5EF4-FFF2-40B4-BE49-F238E27FC236}">
                <a16:creationId xmlns="" xmlns:a16="http://schemas.microsoft.com/office/drawing/2014/main" id="{3CB2184C-A040-4CE9-859D-818D4DF159B3}"/>
              </a:ext>
            </a:extLst>
          </p:cNvPr>
          <p:cNvPicPr>
            <a:picLocks noChangeAspect="1"/>
          </p:cNvPicPr>
          <p:nvPr/>
        </p:nvPicPr>
        <p:blipFill rotWithShape="1">
          <a:blip r:embed="rId2"/>
          <a:srcRect t="40550" r="72092" b="53054"/>
          <a:stretch/>
        </p:blipFill>
        <p:spPr>
          <a:xfrm>
            <a:off x="765858" y="2250316"/>
            <a:ext cx="5201014" cy="670459"/>
          </a:xfrm>
          <a:prstGeom prst="rect">
            <a:avLst/>
          </a:prstGeom>
        </p:spPr>
      </p:pic>
      <p:sp>
        <p:nvSpPr>
          <p:cNvPr id="7" name="Rectangle 6">
            <a:extLst>
              <a:ext uri="{FF2B5EF4-FFF2-40B4-BE49-F238E27FC236}">
                <a16:creationId xmlns="" xmlns:a16="http://schemas.microsoft.com/office/drawing/2014/main" id="{81606642-5025-4549-92A9-463D0420F7EB}"/>
              </a:ext>
            </a:extLst>
          </p:cNvPr>
          <p:cNvSpPr/>
          <p:nvPr/>
        </p:nvSpPr>
        <p:spPr>
          <a:xfrm>
            <a:off x="905639" y="2475054"/>
            <a:ext cx="1756022" cy="5182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 xmlns:a16="http://schemas.microsoft.com/office/drawing/2014/main" id="{AB0C1FBB-154B-4A2F-9155-FBC91BE2FEDA}"/>
              </a:ext>
            </a:extLst>
          </p:cNvPr>
          <p:cNvSpPr/>
          <p:nvPr/>
        </p:nvSpPr>
        <p:spPr>
          <a:xfrm rot="8181450">
            <a:off x="1881177" y="2681251"/>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AFF7EC86-3931-4EC6-87BC-78CCDC5DAEA3}"/>
              </a:ext>
            </a:extLst>
          </p:cNvPr>
          <p:cNvPicPr>
            <a:picLocks noChangeAspect="1"/>
          </p:cNvPicPr>
          <p:nvPr/>
        </p:nvPicPr>
        <p:blipFill rotWithShape="1">
          <a:blip r:embed="rId3"/>
          <a:srcRect l="1141" t="47221" r="54864" b="17954"/>
          <a:stretch/>
        </p:blipFill>
        <p:spPr>
          <a:xfrm>
            <a:off x="815389" y="3429000"/>
            <a:ext cx="6467834" cy="2879771"/>
          </a:xfrm>
          <a:prstGeom prst="rect">
            <a:avLst/>
          </a:prstGeom>
        </p:spPr>
      </p:pic>
      <p:sp>
        <p:nvSpPr>
          <p:cNvPr id="10" name="Rectangle 9">
            <a:extLst>
              <a:ext uri="{FF2B5EF4-FFF2-40B4-BE49-F238E27FC236}">
                <a16:creationId xmlns="" xmlns:a16="http://schemas.microsoft.com/office/drawing/2014/main" id="{7D1B978F-885F-4AD1-8627-FE2CAD36854F}"/>
              </a:ext>
            </a:extLst>
          </p:cNvPr>
          <p:cNvSpPr/>
          <p:nvPr/>
        </p:nvSpPr>
        <p:spPr>
          <a:xfrm>
            <a:off x="5966870" y="4600750"/>
            <a:ext cx="701841" cy="5182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ECFE988A-A885-4203-89FB-B819B917A4A1}"/>
              </a:ext>
            </a:extLst>
          </p:cNvPr>
          <p:cNvSpPr/>
          <p:nvPr/>
        </p:nvSpPr>
        <p:spPr>
          <a:xfrm>
            <a:off x="3171295" y="5790481"/>
            <a:ext cx="1756022" cy="5182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 xmlns:a16="http://schemas.microsoft.com/office/drawing/2014/main" id="{B8A353DA-A1D5-40DC-AD66-EDB3E2B3C2F3}"/>
              </a:ext>
            </a:extLst>
          </p:cNvPr>
          <p:cNvSpPr/>
          <p:nvPr/>
        </p:nvSpPr>
        <p:spPr>
          <a:xfrm rot="8181450">
            <a:off x="6476512" y="4844491"/>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 xmlns:a16="http://schemas.microsoft.com/office/drawing/2014/main" id="{EBB436B3-A010-4231-8688-4511FB3D5B71}"/>
              </a:ext>
            </a:extLst>
          </p:cNvPr>
          <p:cNvSpPr/>
          <p:nvPr/>
        </p:nvSpPr>
        <p:spPr>
          <a:xfrm rot="8181450">
            <a:off x="3996835" y="5976602"/>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106B529D-C4AC-496D-B0F4-2EFB95B42244}"/>
              </a:ext>
            </a:extLst>
          </p:cNvPr>
          <p:cNvSpPr txBox="1"/>
          <p:nvPr/>
        </p:nvSpPr>
        <p:spPr>
          <a:xfrm>
            <a:off x="4997208" y="2334767"/>
            <a:ext cx="3727449" cy="1754326"/>
          </a:xfrm>
          <a:prstGeom prst="rect">
            <a:avLst/>
          </a:prstGeom>
          <a:noFill/>
        </p:spPr>
        <p:txBody>
          <a:bodyPr wrap="square" rtlCol="0">
            <a:spAutoFit/>
          </a:bodyPr>
          <a:lstStyle/>
          <a:p>
            <a:r>
              <a:rPr lang="en-US" sz="1800" dirty="0">
                <a:latin typeface="Gill Sans MT" panose="020B0502020104020203" pitchFamily="34" charset="0"/>
              </a:rPr>
              <a:t>First, be sure to click on “Reset Filters” to clear all selections. In this example, we will view Row Data by Ethnicity.  We made selections to filter first by Grade Span (9-12) and then by the Program Subgroup (Foster).</a:t>
            </a:r>
          </a:p>
        </p:txBody>
      </p:sp>
    </p:spTree>
    <p:extLst>
      <p:ext uri="{BB962C8B-B14F-4D97-AF65-F5344CB8AC3E}">
        <p14:creationId xmlns:p14="http://schemas.microsoft.com/office/powerpoint/2010/main" val="1561669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93B1FD-B958-492F-8562-07C882D8BCAB}"/>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18AB24BE-1975-489F-A3F0-EC2472059842}"/>
              </a:ext>
            </a:extLst>
          </p:cNvPr>
          <p:cNvSpPr>
            <a:spLocks noGrp="1"/>
          </p:cNvSpPr>
          <p:nvPr>
            <p:ph type="body" idx="1"/>
          </p:nvPr>
        </p:nvSpPr>
        <p:spPr/>
        <p:txBody>
          <a:bodyPr/>
          <a:lstStyle/>
          <a:p>
            <a:endParaRPr lang="en-US" dirty="0"/>
          </a:p>
        </p:txBody>
      </p:sp>
      <p:sp>
        <p:nvSpPr>
          <p:cNvPr id="5" name="Rectangle 4">
            <a:extLst>
              <a:ext uri="{FF2B5EF4-FFF2-40B4-BE49-F238E27FC236}">
                <a16:creationId xmlns="" xmlns:a16="http://schemas.microsoft.com/office/drawing/2014/main" id="{F3A1A9E1-6A2E-42F3-9CBA-3F200403FF39}"/>
              </a:ext>
            </a:extLst>
          </p:cNvPr>
          <p:cNvSpPr/>
          <p:nvPr/>
        </p:nvSpPr>
        <p:spPr>
          <a:xfrm>
            <a:off x="250441" y="599893"/>
            <a:ext cx="4430484" cy="1601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E93A14A2-BC20-4732-BD41-0590823A6A83}"/>
              </a:ext>
            </a:extLst>
          </p:cNvPr>
          <p:cNvPicPr>
            <a:picLocks noChangeAspect="1"/>
          </p:cNvPicPr>
          <p:nvPr/>
        </p:nvPicPr>
        <p:blipFill rotWithShape="1">
          <a:blip r:embed="rId2"/>
          <a:srcRect t="31345" r="66879" b="9773"/>
          <a:stretch/>
        </p:blipFill>
        <p:spPr>
          <a:xfrm>
            <a:off x="457175" y="614462"/>
            <a:ext cx="5460183" cy="5460183"/>
          </a:xfrm>
          <a:prstGeom prst="rect">
            <a:avLst/>
          </a:prstGeom>
        </p:spPr>
      </p:pic>
      <p:sp>
        <p:nvSpPr>
          <p:cNvPr id="8" name="Rectangle 7">
            <a:extLst>
              <a:ext uri="{FF2B5EF4-FFF2-40B4-BE49-F238E27FC236}">
                <a16:creationId xmlns="" xmlns:a16="http://schemas.microsoft.com/office/drawing/2014/main" id="{9A982F06-DB04-4993-92F8-8F9A1BEB6E71}"/>
              </a:ext>
            </a:extLst>
          </p:cNvPr>
          <p:cNvSpPr/>
          <p:nvPr/>
        </p:nvSpPr>
        <p:spPr>
          <a:xfrm>
            <a:off x="457175" y="599892"/>
            <a:ext cx="1756022" cy="594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 xmlns:a16="http://schemas.microsoft.com/office/drawing/2014/main" id="{9E5FBC3F-EF4C-40DB-90AA-F64E73F343EA}"/>
              </a:ext>
            </a:extLst>
          </p:cNvPr>
          <p:cNvSpPr/>
          <p:nvPr/>
        </p:nvSpPr>
        <p:spPr>
          <a:xfrm rot="8181450">
            <a:off x="1688979" y="802535"/>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EF83DE32-7857-49DD-A1A2-23008874BBB4}"/>
              </a:ext>
            </a:extLst>
          </p:cNvPr>
          <p:cNvSpPr txBox="1"/>
          <p:nvPr/>
        </p:nvSpPr>
        <p:spPr>
          <a:xfrm>
            <a:off x="5564054" y="1265301"/>
            <a:ext cx="3200425" cy="4708981"/>
          </a:xfrm>
          <a:prstGeom prst="rect">
            <a:avLst/>
          </a:prstGeom>
          <a:noFill/>
        </p:spPr>
        <p:txBody>
          <a:bodyPr wrap="square" rtlCol="0">
            <a:spAutoFit/>
          </a:bodyPr>
          <a:lstStyle/>
          <a:p>
            <a:r>
              <a:rPr lang="en-US" sz="2000" dirty="0">
                <a:latin typeface="Gill Sans MT" panose="020B0502020104020203" pitchFamily="34" charset="0"/>
              </a:rPr>
              <a:t>The report is displayed below the filters you just selected. Check that the “Filters Enabled” show the student characteristics you meant to select.</a:t>
            </a:r>
          </a:p>
          <a:p>
            <a:endParaRPr lang="en-US" sz="2000" dirty="0">
              <a:latin typeface="Gill Sans MT" panose="020B0502020104020203" pitchFamily="34" charset="0"/>
            </a:endParaRPr>
          </a:p>
          <a:p>
            <a:r>
              <a:rPr lang="en-US" sz="2000" dirty="0">
                <a:latin typeface="Gill Sans MT" panose="020B0502020104020203" pitchFamily="34" charset="0"/>
              </a:rPr>
              <a:t>Under </a:t>
            </a:r>
            <a:r>
              <a:rPr lang="en-US" sz="2000" i="1" dirty="0">
                <a:latin typeface="Gill Sans MT" panose="020B0502020104020203" pitchFamily="34" charset="0"/>
              </a:rPr>
              <a:t>Report Totals</a:t>
            </a:r>
            <a:r>
              <a:rPr lang="en-US" sz="2000" dirty="0">
                <a:latin typeface="Gill Sans MT" panose="020B0502020104020203" pitchFamily="34" charset="0"/>
              </a:rPr>
              <a:t>, the number (and percentage) of foster students in grades 9-12 for the selected agency (Sacramento City Unified) who were chronically absent in SY2016-17 are now displayed.</a:t>
            </a:r>
          </a:p>
        </p:txBody>
      </p:sp>
      <p:sp>
        <p:nvSpPr>
          <p:cNvPr id="11" name="Rectangle 10">
            <a:extLst>
              <a:ext uri="{FF2B5EF4-FFF2-40B4-BE49-F238E27FC236}">
                <a16:creationId xmlns="" xmlns:a16="http://schemas.microsoft.com/office/drawing/2014/main" id="{FD10B555-A6A3-42C9-83E4-32CBB592C9B9}"/>
              </a:ext>
            </a:extLst>
          </p:cNvPr>
          <p:cNvSpPr/>
          <p:nvPr/>
        </p:nvSpPr>
        <p:spPr>
          <a:xfrm>
            <a:off x="3634303" y="4379801"/>
            <a:ext cx="1701666" cy="97361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596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93B1FD-B958-492F-8562-07C882D8BCAB}"/>
              </a:ext>
            </a:extLst>
          </p:cNvPr>
          <p:cNvSpPr>
            <a:spLocks noGrp="1"/>
          </p:cNvSpPr>
          <p:nvPr>
            <p:ph type="title"/>
          </p:nvPr>
        </p:nvSpPr>
        <p:spPr/>
        <p:txBody>
          <a:bodyPr/>
          <a:lstStyle/>
          <a:p>
            <a:endParaRPr lang="en-US"/>
          </a:p>
        </p:txBody>
      </p:sp>
      <p:sp>
        <p:nvSpPr>
          <p:cNvPr id="5" name="Rectangle 4">
            <a:extLst>
              <a:ext uri="{FF2B5EF4-FFF2-40B4-BE49-F238E27FC236}">
                <a16:creationId xmlns="" xmlns:a16="http://schemas.microsoft.com/office/drawing/2014/main" id="{F3A1A9E1-6A2E-42F3-9CBA-3F200403FF39}"/>
              </a:ext>
            </a:extLst>
          </p:cNvPr>
          <p:cNvSpPr/>
          <p:nvPr/>
        </p:nvSpPr>
        <p:spPr>
          <a:xfrm>
            <a:off x="250441" y="599893"/>
            <a:ext cx="4430484" cy="1601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EF83DE32-7857-49DD-A1A2-23008874BBB4}"/>
              </a:ext>
            </a:extLst>
          </p:cNvPr>
          <p:cNvSpPr txBox="1"/>
          <p:nvPr/>
        </p:nvSpPr>
        <p:spPr>
          <a:xfrm>
            <a:off x="5545395" y="290034"/>
            <a:ext cx="3200425" cy="5940088"/>
          </a:xfrm>
          <a:prstGeom prst="rect">
            <a:avLst/>
          </a:prstGeom>
          <a:noFill/>
        </p:spPr>
        <p:txBody>
          <a:bodyPr wrap="square" rtlCol="0">
            <a:spAutoFit/>
          </a:bodyPr>
          <a:lstStyle/>
          <a:p>
            <a:r>
              <a:rPr lang="en-US" sz="2000" dirty="0">
                <a:latin typeface="Gill Sans MT" panose="020B0502020104020203" pitchFamily="34" charset="0"/>
              </a:rPr>
              <a:t>How does this compare with students in the same grade span, more broadly?</a:t>
            </a:r>
          </a:p>
          <a:p>
            <a:endParaRPr lang="en-US" sz="2000" dirty="0">
              <a:latin typeface="Gill Sans MT" panose="020B0502020104020203" pitchFamily="34" charset="0"/>
            </a:endParaRPr>
          </a:p>
          <a:p>
            <a:r>
              <a:rPr lang="en-US" sz="2000" dirty="0">
                <a:latin typeface="Gill Sans MT" panose="020B0502020104020203" pitchFamily="34" charset="0"/>
              </a:rPr>
              <a:t>To find out, we clicked on Reset Filters and selected only the Grade Span for Grades 9-12 above this table.</a:t>
            </a:r>
          </a:p>
          <a:p>
            <a:endParaRPr lang="en-US" sz="2000" dirty="0">
              <a:latin typeface="Gill Sans MT" panose="020B0502020104020203" pitchFamily="34" charset="0"/>
            </a:endParaRPr>
          </a:p>
          <a:p>
            <a:r>
              <a:rPr lang="en-US" sz="2000" dirty="0">
                <a:latin typeface="Gill Sans MT" panose="020B0502020104020203" pitchFamily="34" charset="0"/>
              </a:rPr>
              <a:t>In this example, we now see that the chronic absence rate for high school students in Sacramento City Unified who are foster youth is over twice the rate as the general high school student population. Unfortunately, this disparity occurs in many communities.</a:t>
            </a:r>
          </a:p>
        </p:txBody>
      </p:sp>
      <p:pic>
        <p:nvPicPr>
          <p:cNvPr id="6" name="Picture 5">
            <a:extLst>
              <a:ext uri="{FF2B5EF4-FFF2-40B4-BE49-F238E27FC236}">
                <a16:creationId xmlns="" xmlns:a16="http://schemas.microsoft.com/office/drawing/2014/main" id="{2F4B6E9D-372A-44FD-8F52-12254611E4C4}"/>
              </a:ext>
            </a:extLst>
          </p:cNvPr>
          <p:cNvPicPr>
            <a:picLocks noChangeAspect="1"/>
          </p:cNvPicPr>
          <p:nvPr/>
        </p:nvPicPr>
        <p:blipFill rotWithShape="1">
          <a:blip r:embed="rId2"/>
          <a:srcRect t="18118" r="69682" b="23758"/>
          <a:stretch/>
        </p:blipFill>
        <p:spPr>
          <a:xfrm>
            <a:off x="486424" y="430992"/>
            <a:ext cx="5028218" cy="5422334"/>
          </a:xfrm>
          <a:prstGeom prst="rect">
            <a:avLst/>
          </a:prstGeom>
        </p:spPr>
      </p:pic>
      <p:sp>
        <p:nvSpPr>
          <p:cNvPr id="11" name="Rectangle 10">
            <a:extLst>
              <a:ext uri="{FF2B5EF4-FFF2-40B4-BE49-F238E27FC236}">
                <a16:creationId xmlns="" xmlns:a16="http://schemas.microsoft.com/office/drawing/2014/main" id="{38F0B482-3BC4-4DC1-AC30-062003D9CECB}"/>
              </a:ext>
            </a:extLst>
          </p:cNvPr>
          <p:cNvSpPr/>
          <p:nvPr/>
        </p:nvSpPr>
        <p:spPr>
          <a:xfrm>
            <a:off x="580697" y="486319"/>
            <a:ext cx="1756022" cy="594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 xmlns:a16="http://schemas.microsoft.com/office/drawing/2014/main" id="{0F9A9290-A116-4026-B17B-63A9FC59E29E}"/>
              </a:ext>
            </a:extLst>
          </p:cNvPr>
          <p:cNvSpPr/>
          <p:nvPr/>
        </p:nvSpPr>
        <p:spPr>
          <a:xfrm rot="8181450">
            <a:off x="1812501" y="688962"/>
            <a:ext cx="384398" cy="8212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9C6C841D-C7C4-445A-B956-46463B2FF51E}"/>
              </a:ext>
            </a:extLst>
          </p:cNvPr>
          <p:cNvSpPr/>
          <p:nvPr/>
        </p:nvSpPr>
        <p:spPr>
          <a:xfrm>
            <a:off x="3694985" y="4187602"/>
            <a:ext cx="1701666" cy="97361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61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333BFE-4A9A-49CC-A0B0-57EEED1188CE}"/>
              </a:ext>
            </a:extLst>
          </p:cNvPr>
          <p:cNvSpPr>
            <a:spLocks noGrp="1"/>
          </p:cNvSpPr>
          <p:nvPr>
            <p:ph type="title"/>
          </p:nvPr>
        </p:nvSpPr>
        <p:spPr/>
        <p:txBody>
          <a:bodyPr/>
          <a:lstStyle/>
          <a:p>
            <a:r>
              <a:rPr lang="en-US" dirty="0"/>
              <a:t>Connecting Data to Action</a:t>
            </a:r>
          </a:p>
        </p:txBody>
      </p:sp>
      <p:sp>
        <p:nvSpPr>
          <p:cNvPr id="3" name="Text Placeholder 2">
            <a:extLst>
              <a:ext uri="{FF2B5EF4-FFF2-40B4-BE49-F238E27FC236}">
                <a16:creationId xmlns="" xmlns:a16="http://schemas.microsoft.com/office/drawing/2014/main" id="{4C44976D-1420-46DC-B672-8FC0D18B291A}"/>
              </a:ext>
            </a:extLst>
          </p:cNvPr>
          <p:cNvSpPr>
            <a:spLocks noGrp="1"/>
          </p:cNvSpPr>
          <p:nvPr>
            <p:ph type="body" idx="1"/>
          </p:nvPr>
        </p:nvSpPr>
        <p:spPr/>
        <p:txBody>
          <a:bodyPr/>
          <a:lstStyle/>
          <a:p>
            <a:pPr>
              <a:spcBef>
                <a:spcPts val="1200"/>
              </a:spcBef>
              <a:buFont typeface="Arial" panose="020B0604020202020204" pitchFamily="34" charset="0"/>
              <a:buChar char="•"/>
            </a:pPr>
            <a:r>
              <a:rPr lang="en-US" dirty="0"/>
              <a:t>What might explain these data trends? </a:t>
            </a:r>
          </a:p>
          <a:p>
            <a:pPr>
              <a:spcBef>
                <a:spcPts val="1200"/>
              </a:spcBef>
              <a:buFont typeface="Arial" panose="020B0604020202020204" pitchFamily="34" charset="0"/>
              <a:buChar char="•"/>
            </a:pPr>
            <a:r>
              <a:rPr lang="en-US" dirty="0"/>
              <a:t>What additional information do you need to identify barriers or effective strategies currently in place?</a:t>
            </a:r>
          </a:p>
          <a:p>
            <a:pPr>
              <a:spcBef>
                <a:spcPts val="1200"/>
              </a:spcBef>
              <a:buFont typeface="Arial" panose="020B0604020202020204" pitchFamily="34" charset="0"/>
              <a:buChar char="•"/>
            </a:pPr>
            <a:r>
              <a:rPr lang="en-US" dirty="0"/>
              <a:t>How does the level of need (reflected in chronic absence rates) compare to the availability of attendance supports in your school and district?</a:t>
            </a:r>
          </a:p>
          <a:p>
            <a:endParaRPr lang="en-US" dirty="0"/>
          </a:p>
        </p:txBody>
      </p:sp>
      <p:grpSp>
        <p:nvGrpSpPr>
          <p:cNvPr id="4" name="Shape 475">
            <a:extLst>
              <a:ext uri="{FF2B5EF4-FFF2-40B4-BE49-F238E27FC236}">
                <a16:creationId xmlns="" xmlns:a16="http://schemas.microsoft.com/office/drawing/2014/main" id="{AF405A4E-DF07-4A83-B6D4-ECE5FDCDBB1D}"/>
              </a:ext>
            </a:extLst>
          </p:cNvPr>
          <p:cNvGrpSpPr/>
          <p:nvPr/>
        </p:nvGrpSpPr>
        <p:grpSpPr>
          <a:xfrm>
            <a:off x="419656" y="1189292"/>
            <a:ext cx="384505" cy="408281"/>
            <a:chOff x="576250" y="4319400"/>
            <a:chExt cx="442075" cy="442050"/>
          </a:xfrm>
        </p:grpSpPr>
        <p:sp>
          <p:nvSpPr>
            <p:cNvPr id="5" name="Shape 476">
              <a:extLst>
                <a:ext uri="{FF2B5EF4-FFF2-40B4-BE49-F238E27FC236}">
                  <a16:creationId xmlns="" xmlns:a16="http://schemas.microsoft.com/office/drawing/2014/main" id="{AE0C2D6F-4F5D-4CA1-BC7F-D031AED7C61A}"/>
                </a:ext>
              </a:extLst>
            </p:cNvPr>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477">
              <a:extLst>
                <a:ext uri="{FF2B5EF4-FFF2-40B4-BE49-F238E27FC236}">
                  <a16:creationId xmlns="" xmlns:a16="http://schemas.microsoft.com/office/drawing/2014/main" id="{77995C93-5C91-4460-9318-79B3C7DAF7B2}"/>
                </a:ext>
              </a:extLst>
            </p:cNvPr>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478">
              <a:extLst>
                <a:ext uri="{FF2B5EF4-FFF2-40B4-BE49-F238E27FC236}">
                  <a16:creationId xmlns="" xmlns:a16="http://schemas.microsoft.com/office/drawing/2014/main" id="{F18138E2-3496-46F2-BBE0-A6F60FCFA672}"/>
                </a:ext>
              </a:extLst>
            </p:cNvPr>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479">
              <a:extLst>
                <a:ext uri="{FF2B5EF4-FFF2-40B4-BE49-F238E27FC236}">
                  <a16:creationId xmlns="" xmlns:a16="http://schemas.microsoft.com/office/drawing/2014/main" id="{0517C225-B0D4-4AAE-AC74-D5D6F6E2F305}"/>
                </a:ext>
              </a:extLst>
            </p:cNvPr>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50146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112"/>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What is Chronic Absence?</a:t>
            </a:r>
          </a:p>
        </p:txBody>
      </p:sp>
      <p:sp>
        <p:nvSpPr>
          <p:cNvPr id="11266" name="Shape 114"/>
          <p:cNvSpPr>
            <a:spLocks noChangeArrowheads="1"/>
          </p:cNvSpPr>
          <p:nvPr/>
        </p:nvSpPr>
        <p:spPr bwMode="auto">
          <a:xfrm>
            <a:off x="2444751" y="3111928"/>
            <a:ext cx="1500187" cy="1504277"/>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100" b="1" dirty="0">
                <a:solidFill>
                  <a:srgbClr val="18637B"/>
                </a:solidFill>
                <a:latin typeface="Rockwell" charset="0"/>
                <a:ea typeface="Nixie One" charset="0"/>
                <a:sym typeface="Nixie One" charset="0"/>
              </a:rPr>
              <a:t>Unexcused absences</a:t>
            </a:r>
          </a:p>
        </p:txBody>
      </p:sp>
      <p:sp>
        <p:nvSpPr>
          <p:cNvPr id="116" name="Shape 116"/>
          <p:cNvSpPr/>
          <p:nvPr/>
        </p:nvSpPr>
        <p:spPr>
          <a:xfrm>
            <a:off x="6740525" y="2681695"/>
            <a:ext cx="2260600" cy="2275752"/>
          </a:xfrm>
          <a:prstGeom prst="ellipse">
            <a:avLst/>
          </a:prstGeom>
          <a:solidFill>
            <a:schemeClr val="bg2">
              <a:alpha val="20380"/>
            </a:schemeClr>
          </a:solidFill>
          <a:ln>
            <a:noFill/>
          </a:ln>
        </p:spPr>
        <p:txBody>
          <a:bodyPr lIns="91425" tIns="91425" rIns="91425" bIns="91425" anchor="ctr"/>
          <a:lstStyle/>
          <a:p>
            <a:pPr algn="ctr" fontAlgn="auto">
              <a:spcBef>
                <a:spcPts val="0"/>
              </a:spcBef>
              <a:spcAft>
                <a:spcPts val="0"/>
              </a:spcAft>
              <a:defRPr/>
            </a:pPr>
            <a:r>
              <a:rPr lang="en" sz="1800" b="1" kern="0" dirty="0">
                <a:solidFill>
                  <a:schemeClr val="tx2"/>
                </a:solidFill>
                <a:latin typeface="Rockwell"/>
                <a:ea typeface="Nixie One"/>
                <a:cs typeface="Rockwell"/>
                <a:sym typeface="Nixie One"/>
              </a:rPr>
              <a:t>Chronic</a:t>
            </a:r>
          </a:p>
          <a:p>
            <a:pPr algn="ctr" fontAlgn="auto">
              <a:spcBef>
                <a:spcPts val="0"/>
              </a:spcBef>
              <a:spcAft>
                <a:spcPts val="0"/>
              </a:spcAft>
              <a:defRPr/>
            </a:pPr>
            <a:r>
              <a:rPr lang="en" sz="1800" b="1" kern="0" dirty="0">
                <a:solidFill>
                  <a:schemeClr val="tx2"/>
                </a:solidFill>
                <a:latin typeface="Rockwell"/>
                <a:ea typeface="Nixie One"/>
                <a:cs typeface="Rockwell"/>
                <a:sym typeface="Nixie One"/>
              </a:rPr>
              <a:t>Absence</a:t>
            </a:r>
          </a:p>
        </p:txBody>
      </p:sp>
      <p:sp>
        <p:nvSpPr>
          <p:cNvPr id="11268" name="Shape 117"/>
          <p:cNvSpPr>
            <a:spLocks noChangeArrowheads="1"/>
          </p:cNvSpPr>
          <p:nvPr/>
        </p:nvSpPr>
        <p:spPr bwMode="auto">
          <a:xfrm>
            <a:off x="6221414" y="3688214"/>
            <a:ext cx="434975" cy="368300"/>
          </a:xfrm>
          <a:prstGeom prst="rightArrow">
            <a:avLst>
              <a:gd name="adj1" fmla="val 50000"/>
              <a:gd name="adj2" fmla="val 49990"/>
            </a:avLst>
          </a:prstGeom>
          <a:solidFill>
            <a:srgbClr val="18637B"/>
          </a:solidFill>
          <a:ln w="9525">
            <a:solidFill>
              <a:srgbClr val="4BAA42"/>
            </a:solidFill>
            <a:round/>
            <a:headEnd/>
            <a:tailEnd/>
          </a:ln>
        </p:spPr>
        <p:txBody>
          <a:bodyPr lIns="91425" tIns="91425" rIns="91425" bIns="91425" anchor="ctr"/>
          <a:lstStyle/>
          <a:p>
            <a:endParaRPr lang="en-US"/>
          </a:p>
        </p:txBody>
      </p:sp>
      <p:sp>
        <p:nvSpPr>
          <p:cNvPr id="118" name="Shape 118"/>
          <p:cNvSpPr txBox="1"/>
          <p:nvPr/>
        </p:nvSpPr>
        <p:spPr>
          <a:xfrm>
            <a:off x="747062" y="5468462"/>
            <a:ext cx="7726362" cy="806449"/>
          </a:xfrm>
          <a:prstGeom prst="rect">
            <a:avLst/>
          </a:prstGeom>
          <a:noFill/>
          <a:ln>
            <a:noFill/>
          </a:ln>
        </p:spPr>
        <p:txBody>
          <a:bodyPr lIns="91425" tIns="91425" rIns="91425" bIns="91425"/>
          <a:lstStyle/>
          <a:p>
            <a:pPr fontAlgn="auto">
              <a:lnSpc>
                <a:spcPct val="115000"/>
              </a:lnSpc>
              <a:spcBef>
                <a:spcPts val="0"/>
              </a:spcBef>
              <a:spcAft>
                <a:spcPts val="0"/>
              </a:spcAft>
              <a:buClr>
                <a:schemeClr val="dk1"/>
              </a:buClr>
              <a:buSzPct val="91666"/>
              <a:buFont typeface="Arial"/>
              <a:buNone/>
              <a:defRPr/>
            </a:pPr>
            <a:r>
              <a:rPr lang="en" sz="1600" kern="0" dirty="0">
                <a:solidFill>
                  <a:schemeClr val="accent1"/>
                </a:solidFill>
                <a:latin typeface="Rockwell"/>
                <a:ea typeface="Roboto Slab"/>
                <a:cs typeface="Rockwell"/>
                <a:sym typeface="Roboto Slab"/>
              </a:rPr>
              <a:t>Chronic absence is different from </a:t>
            </a:r>
            <a:r>
              <a:rPr lang="en" sz="1600" b="1" kern="0" dirty="0">
                <a:solidFill>
                  <a:schemeClr val="accent4"/>
                </a:solidFill>
                <a:latin typeface="Rockwell"/>
                <a:ea typeface="Roboto Slab"/>
                <a:cs typeface="Rockwell"/>
                <a:sym typeface="Roboto Slab"/>
              </a:rPr>
              <a:t>truancy</a:t>
            </a:r>
            <a:r>
              <a:rPr lang="en" sz="1600" kern="0" dirty="0">
                <a:solidFill>
                  <a:schemeClr val="accent1"/>
                </a:solidFill>
                <a:latin typeface="Rockwell"/>
                <a:ea typeface="Roboto Slab"/>
                <a:cs typeface="Rockwell"/>
                <a:sym typeface="Roboto Slab"/>
              </a:rPr>
              <a:t> (unexcused absences only) or </a:t>
            </a:r>
            <a:r>
              <a:rPr lang="en" sz="1600" b="1" kern="0" dirty="0">
                <a:solidFill>
                  <a:srgbClr val="378145"/>
                </a:solidFill>
                <a:latin typeface="Rockwell"/>
                <a:ea typeface="Roboto Slab"/>
                <a:cs typeface="Rockwell"/>
                <a:sym typeface="Roboto Slab"/>
              </a:rPr>
              <a:t>average daily attendance</a:t>
            </a:r>
            <a:r>
              <a:rPr lang="en" sz="1600" kern="0" dirty="0">
                <a:solidFill>
                  <a:schemeClr val="accent1"/>
                </a:solidFill>
                <a:latin typeface="Rockwell"/>
                <a:ea typeface="Roboto Slab"/>
                <a:cs typeface="Rockwell"/>
                <a:sym typeface="Roboto Slab"/>
              </a:rPr>
              <a:t> (how many students show up to school each day).</a:t>
            </a:r>
          </a:p>
          <a:p>
            <a:pPr fontAlgn="auto">
              <a:spcBef>
                <a:spcPts val="0"/>
              </a:spcBef>
              <a:spcAft>
                <a:spcPts val="0"/>
              </a:spcAft>
              <a:defRPr/>
            </a:pPr>
            <a:endParaRPr sz="1600" kern="0" dirty="0">
              <a:latin typeface="Arial"/>
              <a:ea typeface="Arial"/>
              <a:cs typeface="Arial"/>
              <a:sym typeface="Arial"/>
            </a:endParaRPr>
          </a:p>
        </p:txBody>
      </p:sp>
      <p:sp>
        <p:nvSpPr>
          <p:cNvPr id="11270" name="Shape 119"/>
          <p:cNvSpPr txBox="1">
            <a:spLocks noChangeArrowheads="1"/>
          </p:cNvSpPr>
          <p:nvPr/>
        </p:nvSpPr>
        <p:spPr bwMode="auto">
          <a:xfrm>
            <a:off x="4817660" y="662920"/>
            <a:ext cx="4107976" cy="16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115000"/>
              </a:lnSpc>
              <a:buClr>
                <a:srgbClr val="40404F"/>
              </a:buClr>
              <a:buSzPct val="92000"/>
              <a:buFont typeface="Arial" charset="0"/>
              <a:buNone/>
            </a:pPr>
            <a:r>
              <a:rPr lang="en-US" sz="1500" b="1" dirty="0">
                <a:solidFill>
                  <a:srgbClr val="144056"/>
                </a:solidFill>
                <a:latin typeface="Rockwell" charset="0"/>
                <a:ea typeface="Roboto Slab" charset="0"/>
                <a:sym typeface="Roboto Slab" charset="0"/>
              </a:rPr>
              <a:t>Chronic absence </a:t>
            </a:r>
            <a:r>
              <a:rPr lang="en-US" sz="1500" dirty="0">
                <a:solidFill>
                  <a:srgbClr val="144056"/>
                </a:solidFill>
                <a:latin typeface="Rockwell" charset="0"/>
                <a:ea typeface="Roboto Slab" charset="0"/>
                <a:sym typeface="Roboto Slab" charset="0"/>
              </a:rPr>
              <a:t>is missing so much school for any reason that a student is academically at risk.  Attendance Works recommends defining it as </a:t>
            </a:r>
            <a:r>
              <a:rPr lang="en-US" sz="1500" b="1" dirty="0">
                <a:solidFill>
                  <a:srgbClr val="C00000"/>
                </a:solidFill>
                <a:latin typeface="Rockwell" charset="0"/>
                <a:ea typeface="Roboto Slab" charset="0"/>
                <a:sym typeface="Roboto Slab" charset="0"/>
              </a:rPr>
              <a:t>missing 10% or more of school for any reason</a:t>
            </a:r>
            <a:r>
              <a:rPr lang="en-US" sz="1500" b="1" dirty="0">
                <a:solidFill>
                  <a:schemeClr val="bg2"/>
                </a:solidFill>
                <a:latin typeface="Rockwell" charset="0"/>
                <a:ea typeface="Roboto Slab" charset="0"/>
                <a:sym typeface="Roboto Slab" charset="0"/>
              </a:rPr>
              <a:t>.</a:t>
            </a:r>
          </a:p>
          <a:p>
            <a:pPr eaLnBrk="1" hangingPunct="1"/>
            <a:endParaRPr lang="en-US" dirty="0"/>
          </a:p>
        </p:txBody>
      </p:sp>
      <p:sp>
        <p:nvSpPr>
          <p:cNvPr id="11271" name="Shape 114"/>
          <p:cNvSpPr>
            <a:spLocks noChangeArrowheads="1"/>
          </p:cNvSpPr>
          <p:nvPr/>
        </p:nvSpPr>
        <p:spPr bwMode="auto">
          <a:xfrm>
            <a:off x="401639" y="3111929"/>
            <a:ext cx="1501775" cy="1504276"/>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200" b="1" dirty="0">
                <a:solidFill>
                  <a:srgbClr val="18637B"/>
                </a:solidFill>
                <a:latin typeface="Rockwell" charset="0"/>
                <a:ea typeface="Nixie One" charset="0"/>
                <a:sym typeface="Nixie One" charset="0"/>
              </a:rPr>
              <a:t>Excused</a:t>
            </a:r>
            <a:br>
              <a:rPr lang="en-US" sz="1200" b="1" dirty="0">
                <a:solidFill>
                  <a:srgbClr val="18637B"/>
                </a:solidFill>
                <a:latin typeface="Rockwell" charset="0"/>
                <a:ea typeface="Nixie One" charset="0"/>
                <a:sym typeface="Nixie One" charset="0"/>
              </a:rPr>
            </a:br>
            <a:r>
              <a:rPr lang="en-US" sz="1200" b="1" dirty="0">
                <a:solidFill>
                  <a:srgbClr val="18637B"/>
                </a:solidFill>
                <a:latin typeface="Rockwell" charset="0"/>
                <a:ea typeface="Nixie One" charset="0"/>
                <a:sym typeface="Nixie One" charset="0"/>
              </a:rPr>
              <a:t>absences</a:t>
            </a:r>
          </a:p>
        </p:txBody>
      </p:sp>
      <p:sp>
        <p:nvSpPr>
          <p:cNvPr id="4" name="Plus 3"/>
          <p:cNvSpPr/>
          <p:nvPr/>
        </p:nvSpPr>
        <p:spPr>
          <a:xfrm>
            <a:off x="2057401" y="3769015"/>
            <a:ext cx="250825" cy="332317"/>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kern="0">
              <a:sym typeface="Arial"/>
            </a:endParaRPr>
          </a:p>
        </p:txBody>
      </p:sp>
      <p:sp>
        <p:nvSpPr>
          <p:cNvPr id="32" name="Plus 31"/>
          <p:cNvSpPr/>
          <p:nvPr/>
        </p:nvSpPr>
        <p:spPr>
          <a:xfrm>
            <a:off x="4071939" y="3769015"/>
            <a:ext cx="250825" cy="332317"/>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kern="0">
              <a:sym typeface="Arial"/>
            </a:endParaRPr>
          </a:p>
        </p:txBody>
      </p:sp>
      <p:pic>
        <p:nvPicPr>
          <p:cNvPr id="11275" name="Picture 4" descr="student1-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497" y="916429"/>
            <a:ext cx="887412" cy="9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hape 114"/>
          <p:cNvSpPr>
            <a:spLocks noChangeArrowheads="1"/>
          </p:cNvSpPr>
          <p:nvPr/>
        </p:nvSpPr>
        <p:spPr bwMode="auto">
          <a:xfrm>
            <a:off x="4500563" y="3111929"/>
            <a:ext cx="1500187" cy="1504277"/>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100" b="1">
                <a:solidFill>
                  <a:srgbClr val="18637B"/>
                </a:solidFill>
                <a:latin typeface="Rockwell" charset="0"/>
                <a:ea typeface="Nixie One" charset="0"/>
                <a:sym typeface="Nixie One" charset="0"/>
              </a:rPr>
              <a:t>Suspensions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Measures of Attendance</a:t>
            </a:r>
          </a:p>
        </p:txBody>
      </p:sp>
      <p:sp>
        <p:nvSpPr>
          <p:cNvPr id="16" name="Shape 149"/>
          <p:cNvSpPr/>
          <p:nvPr/>
        </p:nvSpPr>
        <p:spPr>
          <a:xfrm>
            <a:off x="509484" y="2511249"/>
            <a:ext cx="590095" cy="4065434"/>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5" name="Shape 138"/>
          <p:cNvSpPr/>
          <p:nvPr/>
        </p:nvSpPr>
        <p:spPr>
          <a:xfrm>
            <a:off x="2491774" y="4588933"/>
            <a:ext cx="7322305" cy="1962349"/>
          </a:xfrm>
          <a:prstGeom prst="homePlate">
            <a:avLst>
              <a:gd name="adj" fmla="val 35440"/>
            </a:avLst>
          </a:prstGeom>
          <a:solidFill>
            <a:srgbClr val="3B8D6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 name="Shape 140"/>
          <p:cNvSpPr/>
          <p:nvPr/>
        </p:nvSpPr>
        <p:spPr>
          <a:xfrm>
            <a:off x="2491775" y="2412450"/>
            <a:ext cx="7124373" cy="1223618"/>
          </a:xfrm>
          <a:prstGeom prst="homePlate">
            <a:avLst>
              <a:gd name="adj" fmla="val 35440"/>
            </a:avLst>
          </a:prstGeom>
          <a:solidFill>
            <a:srgbClr val="94BF6E"/>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141"/>
          <p:cNvSpPr/>
          <p:nvPr/>
        </p:nvSpPr>
        <p:spPr>
          <a:xfrm>
            <a:off x="224025" y="2079233"/>
            <a:ext cx="2299128" cy="1575338"/>
          </a:xfrm>
          <a:custGeom>
            <a:avLst/>
            <a:gdLst/>
            <a:ahLst/>
            <a:cxnLst/>
            <a:rect l="0" t="0" r="0" b="0"/>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6" name="Shape 139"/>
          <p:cNvSpPr/>
          <p:nvPr/>
        </p:nvSpPr>
        <p:spPr>
          <a:xfrm>
            <a:off x="2491772" y="3605828"/>
            <a:ext cx="7124376" cy="1084206"/>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9" name="Shape 142"/>
          <p:cNvSpPr/>
          <p:nvPr/>
        </p:nvSpPr>
        <p:spPr>
          <a:xfrm>
            <a:off x="224026" y="3428991"/>
            <a:ext cx="2299280" cy="12590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143"/>
          <p:cNvSpPr/>
          <p:nvPr/>
        </p:nvSpPr>
        <p:spPr>
          <a:xfrm rot="10800000" flipH="1">
            <a:off x="224026" y="4688090"/>
            <a:ext cx="2299446" cy="2169909"/>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9" name="Shape 152"/>
          <p:cNvSpPr txBox="1"/>
          <p:nvPr/>
        </p:nvSpPr>
        <p:spPr>
          <a:xfrm>
            <a:off x="2696446" y="2777549"/>
            <a:ext cx="5915363" cy="800066"/>
          </a:xfrm>
          <a:prstGeom prst="rect">
            <a:avLst/>
          </a:prstGeom>
          <a:noFill/>
          <a:ln>
            <a:noFill/>
          </a:ln>
        </p:spPr>
        <p:txBody>
          <a:bodyPr lIns="91425" tIns="45700" rIns="91425" bIns="45700" anchor="ctr" anchorCtr="0">
            <a:noAutofit/>
          </a:bodyPr>
          <a:lstStyle/>
          <a:p>
            <a:pPr>
              <a:lnSpc>
                <a:spcPct val="83333"/>
              </a:lnSpc>
              <a:spcBef>
                <a:spcPts val="0"/>
              </a:spcBef>
              <a:buSzPct val="25000"/>
            </a:pPr>
            <a:r>
              <a:rPr lang="en-US" sz="1900" b="1" dirty="0">
                <a:solidFill>
                  <a:schemeClr val="bg1"/>
                </a:solidFill>
                <a:latin typeface="Gill Sans MT"/>
                <a:cs typeface="Gill Sans MT"/>
              </a:rPr>
              <a:t>How many students show up to school every day? </a:t>
            </a:r>
            <a:r>
              <a:rPr lang="en-US" sz="1900" dirty="0">
                <a:solidFill>
                  <a:schemeClr val="bg1"/>
                </a:solidFill>
                <a:latin typeface="Gill Sans MT"/>
                <a:cs typeface="Gill Sans MT"/>
              </a:rPr>
              <a:t>The percent of enrolled students who attend school each day.  It is used in some states for allocating funding.</a:t>
            </a:r>
          </a:p>
          <a:p>
            <a:pPr marL="0" marR="0" lvl="0" indent="0" algn="l" rtl="0">
              <a:lnSpc>
                <a:spcPct val="83333"/>
              </a:lnSpc>
              <a:spcBef>
                <a:spcPts val="0"/>
              </a:spcBef>
              <a:buSzPct val="25000"/>
              <a:buNone/>
            </a:pPr>
            <a:endParaRPr lang="en" sz="2000" i="0" u="none" strike="noStrike" cap="none" dirty="0">
              <a:solidFill>
                <a:schemeClr val="bg1"/>
              </a:solidFill>
              <a:latin typeface="Gill Sans MT"/>
              <a:ea typeface="Nixie One"/>
              <a:cs typeface="Gill Sans MT"/>
              <a:sym typeface="Nixie One"/>
            </a:endParaRPr>
          </a:p>
        </p:txBody>
      </p:sp>
      <p:sp>
        <p:nvSpPr>
          <p:cNvPr id="29" name="Shape 162"/>
          <p:cNvSpPr/>
          <p:nvPr/>
        </p:nvSpPr>
        <p:spPr>
          <a:xfrm flipH="1">
            <a:off x="2414211" y="2307130"/>
            <a:ext cx="109261" cy="4377914"/>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55" name="TextBox 54"/>
          <p:cNvSpPr txBox="1"/>
          <p:nvPr/>
        </p:nvSpPr>
        <p:spPr>
          <a:xfrm>
            <a:off x="509484" y="2340758"/>
            <a:ext cx="1700746" cy="1015663"/>
          </a:xfrm>
          <a:prstGeom prst="rect">
            <a:avLst/>
          </a:prstGeom>
          <a:noFill/>
        </p:spPr>
        <p:txBody>
          <a:bodyPr wrap="square" rtlCol="0">
            <a:spAutoFit/>
          </a:bodyPr>
          <a:lstStyle/>
          <a:p>
            <a:pPr algn="ctr"/>
            <a:r>
              <a:rPr lang="en-US" sz="2000" b="1" dirty="0">
                <a:solidFill>
                  <a:srgbClr val="FFFFFF"/>
                </a:solidFill>
                <a:latin typeface="Rockwell"/>
                <a:cs typeface="Rockwell"/>
              </a:rPr>
              <a:t>Average Daily Attendance</a:t>
            </a:r>
          </a:p>
        </p:txBody>
      </p:sp>
      <p:sp>
        <p:nvSpPr>
          <p:cNvPr id="56" name="TextBox 55"/>
          <p:cNvSpPr txBox="1"/>
          <p:nvPr/>
        </p:nvSpPr>
        <p:spPr>
          <a:xfrm>
            <a:off x="509484" y="3888023"/>
            <a:ext cx="1700746" cy="400110"/>
          </a:xfrm>
          <a:prstGeom prst="rect">
            <a:avLst/>
          </a:prstGeom>
          <a:noFill/>
        </p:spPr>
        <p:txBody>
          <a:bodyPr wrap="square" rtlCol="0">
            <a:spAutoFit/>
          </a:bodyPr>
          <a:lstStyle/>
          <a:p>
            <a:pPr algn="ctr"/>
            <a:r>
              <a:rPr lang="en-US" sz="2000" b="1" dirty="0">
                <a:solidFill>
                  <a:srgbClr val="FFFFFF"/>
                </a:solidFill>
                <a:latin typeface="Rockwell"/>
                <a:cs typeface="Rockwell"/>
              </a:rPr>
              <a:t>Truancy</a:t>
            </a:r>
          </a:p>
        </p:txBody>
      </p:sp>
      <p:sp>
        <p:nvSpPr>
          <p:cNvPr id="57" name="TextBox 56"/>
          <p:cNvSpPr txBox="1"/>
          <p:nvPr/>
        </p:nvSpPr>
        <p:spPr>
          <a:xfrm>
            <a:off x="509484" y="5258708"/>
            <a:ext cx="1700746" cy="707886"/>
          </a:xfrm>
          <a:prstGeom prst="rect">
            <a:avLst/>
          </a:prstGeom>
          <a:noFill/>
        </p:spPr>
        <p:txBody>
          <a:bodyPr wrap="square" rtlCol="0">
            <a:spAutoFit/>
          </a:bodyPr>
          <a:lstStyle/>
          <a:p>
            <a:pPr algn="ctr"/>
            <a:r>
              <a:rPr lang="en-US" sz="2000" b="1" dirty="0">
                <a:solidFill>
                  <a:srgbClr val="FFFFFF"/>
                </a:solidFill>
                <a:latin typeface="Rockwell"/>
                <a:cs typeface="Rockwell"/>
              </a:rPr>
              <a:t>Chronic</a:t>
            </a:r>
          </a:p>
          <a:p>
            <a:pPr algn="ctr"/>
            <a:r>
              <a:rPr lang="en-US" sz="2000" b="1" dirty="0">
                <a:solidFill>
                  <a:srgbClr val="FFFFFF"/>
                </a:solidFill>
                <a:latin typeface="Rockwell"/>
                <a:cs typeface="Rockwell"/>
              </a:rPr>
              <a:t>Absence</a:t>
            </a:r>
          </a:p>
        </p:txBody>
      </p:sp>
      <p:sp>
        <p:nvSpPr>
          <p:cNvPr id="58" name="Shape 152"/>
          <p:cNvSpPr txBox="1"/>
          <p:nvPr/>
        </p:nvSpPr>
        <p:spPr>
          <a:xfrm>
            <a:off x="2616605" y="3820287"/>
            <a:ext cx="6589739" cy="800066"/>
          </a:xfrm>
          <a:prstGeom prst="rect">
            <a:avLst/>
          </a:prstGeom>
          <a:noFill/>
          <a:ln>
            <a:noFill/>
          </a:ln>
        </p:spPr>
        <p:txBody>
          <a:bodyPr lIns="91425" tIns="45700" rIns="91425" bIns="45700" anchor="ctr" anchorCtr="0">
            <a:noAutofit/>
          </a:bodyPr>
          <a:lstStyle/>
          <a:p>
            <a:pPr lvl="0"/>
            <a:r>
              <a:rPr lang="en-US" sz="1900" b="1" dirty="0">
                <a:solidFill>
                  <a:srgbClr val="FFFFFF"/>
                </a:solidFill>
                <a:latin typeface="Gill Sans MT"/>
                <a:cs typeface="Gill Sans MT"/>
              </a:rPr>
              <a:t>Who is missing school without permission? </a:t>
            </a:r>
            <a:r>
              <a:rPr lang="en-US" sz="1900" dirty="0">
                <a:solidFill>
                  <a:srgbClr val="FFFFFF"/>
                </a:solidFill>
                <a:latin typeface="Gill Sans MT"/>
                <a:cs typeface="Gill Sans MT"/>
              </a:rPr>
              <a:t>Typically refers only to unexcused absences.  Each state has the authority to define truancy and when it triggers legal intervention. </a:t>
            </a:r>
          </a:p>
          <a:p>
            <a:pPr marL="0" marR="0" lvl="0" indent="0" algn="l" rtl="0">
              <a:lnSpc>
                <a:spcPct val="83333"/>
              </a:lnSpc>
              <a:spcBef>
                <a:spcPts val="0"/>
              </a:spcBef>
              <a:buSzPct val="25000"/>
              <a:buNone/>
            </a:pPr>
            <a:endParaRPr lang="en" sz="1900" i="0" u="none" strike="noStrike" cap="none" dirty="0">
              <a:solidFill>
                <a:srgbClr val="FFFFFF"/>
              </a:solidFill>
              <a:latin typeface="Gill Sans MT"/>
              <a:ea typeface="Nixie One"/>
              <a:cs typeface="Gill Sans MT"/>
              <a:sym typeface="Nixie One"/>
            </a:endParaRPr>
          </a:p>
        </p:txBody>
      </p:sp>
      <p:sp>
        <p:nvSpPr>
          <p:cNvPr id="59" name="TextBox 58"/>
          <p:cNvSpPr txBox="1"/>
          <p:nvPr/>
        </p:nvSpPr>
        <p:spPr>
          <a:xfrm>
            <a:off x="2616606" y="4731596"/>
            <a:ext cx="6721358" cy="2062103"/>
          </a:xfrm>
          <a:prstGeom prst="rect">
            <a:avLst/>
          </a:prstGeom>
          <a:noFill/>
        </p:spPr>
        <p:txBody>
          <a:bodyPr wrap="square" rtlCol="0">
            <a:spAutoFit/>
          </a:bodyPr>
          <a:lstStyle/>
          <a:p>
            <a:pPr lvl="0"/>
            <a:r>
              <a:rPr lang="en-US" sz="1900" b="1" dirty="0">
                <a:solidFill>
                  <a:srgbClr val="FFFFFF"/>
                </a:solidFill>
                <a:latin typeface="Gill Sans MT"/>
                <a:cs typeface="Gill Sans MT"/>
              </a:rPr>
              <a:t>Who is missing so much school they are academically at risk? </a:t>
            </a:r>
            <a:r>
              <a:rPr lang="en-US" sz="1900" dirty="0">
                <a:solidFill>
                  <a:srgbClr val="FFFFFF"/>
                </a:solidFill>
                <a:latin typeface="Gill Sans MT"/>
                <a:cs typeface="Gill Sans MT"/>
              </a:rPr>
              <a:t>Broadly means missing too much school for any reason— excused, unexcused, etc.  Many researchers and growing number of states define it as missing 10% of school.  OCR currently defines it as missing 15 days.  Chronic absence is a required reporting metric and an optional measure for school improvement in ESSA. </a:t>
            </a:r>
          </a:p>
          <a:p>
            <a:endParaRPr lang="en-US" dirty="0"/>
          </a:p>
        </p:txBody>
      </p:sp>
      <p:grpSp>
        <p:nvGrpSpPr>
          <p:cNvPr id="60" name="Shape 658"/>
          <p:cNvGrpSpPr/>
          <p:nvPr/>
        </p:nvGrpSpPr>
        <p:grpSpPr>
          <a:xfrm>
            <a:off x="317320" y="1221311"/>
            <a:ext cx="384328" cy="368673"/>
            <a:chOff x="5233525" y="4954450"/>
            <a:chExt cx="538275" cy="516350"/>
          </a:xfrm>
        </p:grpSpPr>
        <p:sp>
          <p:nvSpPr>
            <p:cNvPr id="61" name="Shape 65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6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6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6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6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6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6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6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6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6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49874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5CC21F-A517-4918-9A99-BCF681105E2B}"/>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 xmlns:a16="http://schemas.microsoft.com/office/drawing/2014/main" id="{015A633B-2783-4E4F-B86E-9441D48233ED}"/>
              </a:ext>
            </a:extLst>
          </p:cNvPr>
          <p:cNvSpPr>
            <a:spLocks noGrp="1"/>
          </p:cNvSpPr>
          <p:nvPr>
            <p:ph type="body" idx="1"/>
          </p:nvPr>
        </p:nvSpPr>
        <p:spPr>
          <a:xfrm>
            <a:off x="1146025" y="2368016"/>
            <a:ext cx="7540800" cy="4211599"/>
          </a:xfrm>
        </p:spPr>
        <p:txBody>
          <a:bodyPr/>
          <a:lstStyle/>
          <a:p>
            <a:pPr>
              <a:buFont typeface="Arial"/>
              <a:buChar char="•"/>
            </a:pPr>
            <a:r>
              <a:rPr lang="en-US" sz="2400" dirty="0"/>
              <a:t>In December 2017, statewide chronic absenteeism data became available for the first time in California, providing a new understanding of absenteeism rates and enabling schools to see which students are missing school and in danger of falling behind. </a:t>
            </a:r>
            <a:endParaRPr lang="en-US" sz="2400" dirty="0" smtClean="0"/>
          </a:p>
          <a:p>
            <a:pPr>
              <a:buFont typeface="Arial"/>
              <a:buChar char="•"/>
            </a:pPr>
            <a:r>
              <a:rPr lang="en-US" sz="2400" dirty="0" smtClean="0"/>
              <a:t>Through </a:t>
            </a:r>
            <a:r>
              <a:rPr lang="en-US" sz="2400" dirty="0"/>
              <a:t>an interactive channel, the public can access and analyze the data to identify which schools, districts, and populations are most affected and in need of prevention and early intervention</a:t>
            </a:r>
            <a:r>
              <a:rPr lang="en-US" sz="2400" dirty="0" smtClean="0"/>
              <a:t>.</a:t>
            </a:r>
            <a:endParaRPr lang="en-US" sz="2400" dirty="0"/>
          </a:p>
          <a:p>
            <a:pPr>
              <a:buFont typeface="Arial"/>
              <a:buChar char="•"/>
            </a:pPr>
            <a:r>
              <a:rPr lang="en-US" sz="2400" dirty="0"/>
              <a:t>The data is available to the public on </a:t>
            </a:r>
            <a:r>
              <a:rPr lang="en-US" sz="2400" i="1" dirty="0" err="1"/>
              <a:t>DataQuest</a:t>
            </a:r>
            <a:r>
              <a:rPr lang="en-US" sz="2400" i="1" dirty="0"/>
              <a:t>.</a:t>
            </a:r>
          </a:p>
        </p:txBody>
      </p:sp>
      <p:grpSp>
        <p:nvGrpSpPr>
          <p:cNvPr id="4" name="Shape 641">
            <a:extLst>
              <a:ext uri="{FF2B5EF4-FFF2-40B4-BE49-F238E27FC236}">
                <a16:creationId xmlns="" xmlns:a16="http://schemas.microsoft.com/office/drawing/2014/main" id="{00A3173C-B1D2-4BBF-A26A-A672D76F9300}"/>
              </a:ext>
            </a:extLst>
          </p:cNvPr>
          <p:cNvGrpSpPr/>
          <p:nvPr/>
        </p:nvGrpSpPr>
        <p:grpSpPr>
          <a:xfrm>
            <a:off x="487750" y="1128112"/>
            <a:ext cx="320424" cy="430794"/>
            <a:chOff x="2635450" y="4321225"/>
            <a:chExt cx="368400" cy="466425"/>
          </a:xfrm>
        </p:grpSpPr>
        <p:sp>
          <p:nvSpPr>
            <p:cNvPr id="5" name="Shape 642">
              <a:extLst>
                <a:ext uri="{FF2B5EF4-FFF2-40B4-BE49-F238E27FC236}">
                  <a16:creationId xmlns="" xmlns:a16="http://schemas.microsoft.com/office/drawing/2014/main" id="{24927EB8-47AB-4CD9-80AB-3DF18E85341D}"/>
                </a:ext>
              </a:extLst>
            </p:cNvPr>
            <p:cNvSpPr/>
            <p:nvPr/>
          </p:nvSpPr>
          <p:spPr>
            <a:xfrm>
              <a:off x="2635450" y="4653050"/>
              <a:ext cx="368400" cy="134600"/>
            </a:xfrm>
            <a:custGeom>
              <a:avLst/>
              <a:gdLst/>
              <a:ahLst/>
              <a:cxnLst/>
              <a:rect l="0" t="0" r="0" b="0"/>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643">
              <a:extLst>
                <a:ext uri="{FF2B5EF4-FFF2-40B4-BE49-F238E27FC236}">
                  <a16:creationId xmlns="" xmlns:a16="http://schemas.microsoft.com/office/drawing/2014/main" id="{9502CE98-86F2-4718-988D-4A25AA27EF98}"/>
                </a:ext>
              </a:extLst>
            </p:cNvPr>
            <p:cNvSpPr/>
            <p:nvPr/>
          </p:nvSpPr>
          <p:spPr>
            <a:xfrm>
              <a:off x="2819350" y="4321225"/>
              <a:ext cx="25" cy="347075"/>
            </a:xfrm>
            <a:custGeom>
              <a:avLst/>
              <a:gdLst/>
              <a:ahLst/>
              <a:cxnLst/>
              <a:rect l="0" t="0" r="0" b="0"/>
              <a:pathLst>
                <a:path w="1" h="13883" fill="none" extrusionOk="0">
                  <a:moveTo>
                    <a:pt x="0" y="13883"/>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44">
              <a:extLst>
                <a:ext uri="{FF2B5EF4-FFF2-40B4-BE49-F238E27FC236}">
                  <a16:creationId xmlns="" xmlns:a16="http://schemas.microsoft.com/office/drawing/2014/main" id="{24B712B6-1874-4E0B-A110-8D8337920E24}"/>
                </a:ext>
              </a:extLst>
            </p:cNvPr>
            <p:cNvSpPr/>
            <p:nvPr/>
          </p:nvSpPr>
          <p:spPr>
            <a:xfrm>
              <a:off x="2835175" y="4328525"/>
              <a:ext cx="114475" cy="114500"/>
            </a:xfrm>
            <a:custGeom>
              <a:avLst/>
              <a:gdLst/>
              <a:ahLst/>
              <a:cxnLst/>
              <a:rect l="0" t="0" r="0" b="0"/>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45">
              <a:extLst>
                <a:ext uri="{FF2B5EF4-FFF2-40B4-BE49-F238E27FC236}">
                  <a16:creationId xmlns="" xmlns:a16="http://schemas.microsoft.com/office/drawing/2014/main" id="{1CDCCCCE-3A9F-491E-A35B-E45689D8CA4E}"/>
                </a:ext>
              </a:extLst>
            </p:cNvPr>
            <p:cNvSpPr/>
            <p:nvPr/>
          </p:nvSpPr>
          <p:spPr>
            <a:xfrm>
              <a:off x="2850400" y="4372975"/>
              <a:ext cx="54825" cy="54825"/>
            </a:xfrm>
            <a:custGeom>
              <a:avLst/>
              <a:gdLst/>
              <a:ahLst/>
              <a:cxnLst/>
              <a:rect l="0" t="0" r="0" b="0"/>
              <a:pathLst>
                <a:path w="2193" h="2193" fill="none" extrusionOk="0">
                  <a:moveTo>
                    <a:pt x="2192" y="0"/>
                  </a:moveTo>
                  <a:lnTo>
                    <a:pt x="0" y="219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646">
              <a:extLst>
                <a:ext uri="{FF2B5EF4-FFF2-40B4-BE49-F238E27FC236}">
                  <a16:creationId xmlns="" xmlns:a16="http://schemas.microsoft.com/office/drawing/2014/main" id="{7C1DF30C-F97E-46EA-B9D8-8CC015BD99FF}"/>
                </a:ext>
              </a:extLst>
            </p:cNvPr>
            <p:cNvSpPr/>
            <p:nvPr/>
          </p:nvSpPr>
          <p:spPr>
            <a:xfrm>
              <a:off x="2646425" y="4429600"/>
              <a:ext cx="156500" cy="156500"/>
            </a:xfrm>
            <a:custGeom>
              <a:avLst/>
              <a:gdLst/>
              <a:ahLst/>
              <a:cxnLst/>
              <a:rect l="0" t="0" r="0" b="0"/>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47">
              <a:extLst>
                <a:ext uri="{FF2B5EF4-FFF2-40B4-BE49-F238E27FC236}">
                  <a16:creationId xmlns="" xmlns:a16="http://schemas.microsoft.com/office/drawing/2014/main" id="{693FC907-FC3E-4701-80F9-4FD2FA5F469C}"/>
                </a:ext>
              </a:extLst>
            </p:cNvPr>
            <p:cNvSpPr/>
            <p:nvPr/>
          </p:nvSpPr>
          <p:spPr>
            <a:xfrm>
              <a:off x="2696350" y="4479525"/>
              <a:ext cx="87100" cy="87100"/>
            </a:xfrm>
            <a:custGeom>
              <a:avLst/>
              <a:gdLst/>
              <a:ahLst/>
              <a:cxnLst/>
              <a:rect l="0" t="0" r="0" b="0"/>
              <a:pathLst>
                <a:path w="3484" h="3484" fill="none" extrusionOk="0">
                  <a:moveTo>
                    <a:pt x="0" y="1"/>
                  </a:moveTo>
                  <a:lnTo>
                    <a:pt x="3483" y="348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67800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5EBAC-E72C-4A31-8A48-4C5BE0B7D37A}"/>
              </a:ext>
            </a:extLst>
          </p:cNvPr>
          <p:cNvSpPr>
            <a:spLocks noGrp="1"/>
          </p:cNvSpPr>
          <p:nvPr>
            <p:ph type="title"/>
          </p:nvPr>
        </p:nvSpPr>
        <p:spPr/>
        <p:txBody>
          <a:bodyPr/>
          <a:lstStyle/>
          <a:p>
            <a:r>
              <a:rPr lang="en-US" dirty="0"/>
              <a:t>Why Does This Matter?</a:t>
            </a:r>
          </a:p>
        </p:txBody>
      </p:sp>
      <p:sp>
        <p:nvSpPr>
          <p:cNvPr id="3" name="Text Placeholder 2">
            <a:extLst>
              <a:ext uri="{FF2B5EF4-FFF2-40B4-BE49-F238E27FC236}">
                <a16:creationId xmlns="" xmlns:a16="http://schemas.microsoft.com/office/drawing/2014/main" id="{D24CFD9B-7232-4E66-ACF7-DF697463F35E}"/>
              </a:ext>
            </a:extLst>
          </p:cNvPr>
          <p:cNvSpPr>
            <a:spLocks noGrp="1"/>
          </p:cNvSpPr>
          <p:nvPr>
            <p:ph type="body" idx="1"/>
          </p:nvPr>
        </p:nvSpPr>
        <p:spPr>
          <a:xfrm>
            <a:off x="1037257" y="2411704"/>
            <a:ext cx="7540800" cy="4211599"/>
          </a:xfrm>
        </p:spPr>
        <p:txBody>
          <a:bodyPr/>
          <a:lstStyle/>
          <a:p>
            <a:pPr>
              <a:buFont typeface="Arial"/>
              <a:buChar char="•"/>
            </a:pPr>
            <a:r>
              <a:rPr lang="en-US" sz="2200" dirty="0" smtClean="0"/>
              <a:t> Chronic </a:t>
            </a:r>
            <a:r>
              <a:rPr lang="en-US" sz="2200" dirty="0"/>
              <a:t>absence can indicate barriers to learning</a:t>
            </a:r>
          </a:p>
          <a:p>
            <a:pPr marL="457200" indent="-457200">
              <a:buFont typeface="Arial" panose="020B0604020202020204" pitchFamily="34" charset="0"/>
              <a:buChar char="•"/>
            </a:pPr>
            <a:r>
              <a:rPr lang="en-US" sz="2200" dirty="0" smtClean="0"/>
              <a:t>The </a:t>
            </a:r>
            <a:r>
              <a:rPr lang="en-US" sz="2200" dirty="0"/>
              <a:t>data shows disparities across </a:t>
            </a:r>
            <a:r>
              <a:rPr lang="en-US" sz="2200" dirty="0" smtClean="0"/>
              <a:t>subgroups, meaning some groups of students experience higher rates of chronic absence than others</a:t>
            </a:r>
            <a:endParaRPr lang="en-US" sz="2200" dirty="0"/>
          </a:p>
          <a:p>
            <a:pPr marL="457200" indent="-457200">
              <a:buFont typeface="Arial" panose="020B0604020202020204" pitchFamily="34" charset="0"/>
              <a:buChar char="•"/>
            </a:pPr>
            <a:r>
              <a:rPr lang="en-US" sz="2200" dirty="0" smtClean="0"/>
              <a:t>Data </a:t>
            </a:r>
            <a:r>
              <a:rPr lang="en-US" sz="2200" dirty="0"/>
              <a:t>should inform </a:t>
            </a:r>
            <a:r>
              <a:rPr lang="en-US" sz="2200" dirty="0" smtClean="0"/>
              <a:t>decisions about how to allocate resources to address chronic absence in districts’ Local </a:t>
            </a:r>
            <a:r>
              <a:rPr lang="en-US" sz="2200" dirty="0"/>
              <a:t>Control </a:t>
            </a:r>
            <a:r>
              <a:rPr lang="en-US" sz="2200" dirty="0" smtClean="0"/>
              <a:t>and Accountability Plans, with a focus on LCFF subgroups (English Learners, homeless, and foster youth)</a:t>
            </a:r>
            <a:endParaRPr lang="en-US" sz="2200" dirty="0"/>
          </a:p>
          <a:p>
            <a:pPr marL="457200" indent="-457200">
              <a:buFont typeface="Arial" panose="020B0604020202020204" pitchFamily="34" charset="0"/>
              <a:buChar char="•"/>
            </a:pPr>
            <a:r>
              <a:rPr lang="en-US" sz="2200" dirty="0" smtClean="0"/>
              <a:t>Districts are now being held accountable for chronic absence through the federal (ESSA) and state plans (LCAP)</a:t>
            </a:r>
            <a:endParaRPr lang="en-US" sz="2200" dirty="0"/>
          </a:p>
        </p:txBody>
      </p:sp>
      <p:sp>
        <p:nvSpPr>
          <p:cNvPr id="4" name="Shape 277">
            <a:extLst>
              <a:ext uri="{FF2B5EF4-FFF2-40B4-BE49-F238E27FC236}">
                <a16:creationId xmlns="" xmlns:a16="http://schemas.microsoft.com/office/drawing/2014/main" id="{839A158A-3BC3-49FA-AA68-C8253F096C11}"/>
              </a:ext>
            </a:extLst>
          </p:cNvPr>
          <p:cNvSpPr/>
          <p:nvPr/>
        </p:nvSpPr>
        <p:spPr>
          <a:xfrm>
            <a:off x="613630" y="1210097"/>
            <a:ext cx="260562" cy="366672"/>
          </a:xfrm>
          <a:custGeom>
            <a:avLst/>
            <a:gdLst/>
            <a:ahLst/>
            <a:cxnLst/>
            <a:rect l="0" t="0" r="0" b="0"/>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7" name="Group 6"/>
          <p:cNvGrpSpPr/>
          <p:nvPr/>
        </p:nvGrpSpPr>
        <p:grpSpPr>
          <a:xfrm>
            <a:off x="4807657" y="798192"/>
            <a:ext cx="3989608" cy="1384995"/>
            <a:chOff x="4845509" y="517599"/>
            <a:chExt cx="3989608" cy="1384995"/>
          </a:xfrm>
        </p:grpSpPr>
        <p:sp>
          <p:nvSpPr>
            <p:cNvPr id="5" name="Rectangle 4">
              <a:extLst>
                <a:ext uri="{FF2B5EF4-FFF2-40B4-BE49-F238E27FC236}">
                  <a16:creationId xmlns="" xmlns:a16="http://schemas.microsoft.com/office/drawing/2014/main" id="{22FA0395-5425-428C-BB82-0E6E052AED0B}"/>
                </a:ext>
              </a:extLst>
            </p:cNvPr>
            <p:cNvSpPr/>
            <p:nvPr/>
          </p:nvSpPr>
          <p:spPr>
            <a:xfrm>
              <a:off x="4845509" y="517600"/>
              <a:ext cx="3989608" cy="1194312"/>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p:cNvSpPr txBox="1"/>
            <p:nvPr/>
          </p:nvSpPr>
          <p:spPr>
            <a:xfrm>
              <a:off x="5133706" y="517599"/>
              <a:ext cx="3366194" cy="1384995"/>
            </a:xfrm>
            <a:prstGeom prst="rect">
              <a:avLst/>
            </a:prstGeom>
            <a:noFill/>
          </p:spPr>
          <p:txBody>
            <a:bodyPr wrap="square" rtlCol="0">
              <a:spAutoFit/>
            </a:bodyPr>
            <a:lstStyle/>
            <a:p>
              <a:r>
                <a:rPr lang="en-US" b="1" i="1" dirty="0">
                  <a:solidFill>
                    <a:srgbClr val="FFFFFF"/>
                  </a:solidFill>
                </a:rPr>
                <a:t>In the 2016-17 school year, 694,030 students (or 10.8%) of all students in California were chronically absent, missing approximately one month of instruction or more.</a:t>
              </a:r>
            </a:p>
            <a:p>
              <a:endParaRPr lang="en-US" dirty="0"/>
            </a:p>
          </p:txBody>
        </p:sp>
      </p:grpSp>
    </p:spTree>
    <p:extLst>
      <p:ext uri="{BB962C8B-B14F-4D97-AF65-F5344CB8AC3E}">
        <p14:creationId xmlns:p14="http://schemas.microsoft.com/office/powerpoint/2010/main" val="196514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791AF4-7FD4-443A-A9E1-2835DD3036F5}"/>
              </a:ext>
            </a:extLst>
          </p:cNvPr>
          <p:cNvSpPr>
            <a:spLocks noGrp="1"/>
          </p:cNvSpPr>
          <p:nvPr>
            <p:ph type="title"/>
          </p:nvPr>
        </p:nvSpPr>
        <p:spPr/>
        <p:txBody>
          <a:bodyPr/>
          <a:lstStyle/>
          <a:p>
            <a:r>
              <a:rPr lang="en-US" dirty="0"/>
              <a:t>Key Questions Chronic Absence Data Can Answer</a:t>
            </a:r>
          </a:p>
        </p:txBody>
      </p:sp>
      <p:sp>
        <p:nvSpPr>
          <p:cNvPr id="3" name="Text Placeholder 2">
            <a:extLst>
              <a:ext uri="{FF2B5EF4-FFF2-40B4-BE49-F238E27FC236}">
                <a16:creationId xmlns="" xmlns:a16="http://schemas.microsoft.com/office/drawing/2014/main" id="{282F2105-CF95-47C9-A2B3-30D5CF9E7AB6}"/>
              </a:ext>
            </a:extLst>
          </p:cNvPr>
          <p:cNvSpPr>
            <a:spLocks noGrp="1"/>
          </p:cNvSpPr>
          <p:nvPr>
            <p:ph type="body" idx="1"/>
          </p:nvPr>
        </p:nvSpPr>
        <p:spPr>
          <a:xfrm>
            <a:off x="1006244" y="2239884"/>
            <a:ext cx="7735886" cy="4211599"/>
          </a:xfrm>
        </p:spPr>
        <p:txBody>
          <a:bodyPr/>
          <a:lstStyle/>
          <a:p>
            <a:pPr>
              <a:spcBef>
                <a:spcPts val="1200"/>
              </a:spcBef>
              <a:buFont typeface="Arial" panose="020B0604020202020204" pitchFamily="34" charset="0"/>
              <a:buChar char="•"/>
            </a:pPr>
            <a:r>
              <a:rPr lang="en-US" dirty="0"/>
              <a:t>Is chronic absence a problem in your community? </a:t>
            </a:r>
          </a:p>
          <a:p>
            <a:pPr>
              <a:spcBef>
                <a:spcPts val="1200"/>
              </a:spcBef>
              <a:buFont typeface="Arial" panose="020B0604020202020204" pitchFamily="34" charset="0"/>
              <a:buChar char="•"/>
            </a:pPr>
            <a:r>
              <a:rPr lang="en-US" dirty="0"/>
              <a:t>Do some student populations have higher or lower levels of chronic absence?</a:t>
            </a:r>
          </a:p>
          <a:p>
            <a:pPr>
              <a:spcBef>
                <a:spcPts val="1200"/>
              </a:spcBef>
              <a:buFont typeface="Arial" panose="020B0604020202020204" pitchFamily="34" charset="0"/>
              <a:buChar char="•"/>
            </a:pPr>
            <a:r>
              <a:rPr lang="en-US" dirty="0"/>
              <a:t>Is chronic absence higher or lower among particular grades?</a:t>
            </a:r>
          </a:p>
          <a:p>
            <a:pPr>
              <a:spcBef>
                <a:spcPts val="1200"/>
              </a:spcBef>
              <a:buFont typeface="Arial" panose="020B0604020202020204" pitchFamily="34" charset="0"/>
              <a:buChar char="•"/>
            </a:pPr>
            <a:r>
              <a:rPr lang="en-US" dirty="0"/>
              <a:t>Do the data look accurate to you? (For COEs, LEAs or school sites)</a:t>
            </a:r>
          </a:p>
          <a:p>
            <a:pPr>
              <a:buFont typeface="Arial" panose="020B0604020202020204" pitchFamily="34" charset="0"/>
              <a:buChar char="•"/>
            </a:pPr>
            <a:endParaRPr lang="en-US" sz="2000" dirty="0"/>
          </a:p>
        </p:txBody>
      </p:sp>
      <p:sp>
        <p:nvSpPr>
          <p:cNvPr id="4" name="TextBox 3">
            <a:extLst>
              <a:ext uri="{FF2B5EF4-FFF2-40B4-BE49-F238E27FC236}">
                <a16:creationId xmlns="" xmlns:a16="http://schemas.microsoft.com/office/drawing/2014/main" id="{796D3CFC-FD28-4B36-BDCF-D8C59AF14B2B}"/>
              </a:ext>
            </a:extLst>
          </p:cNvPr>
          <p:cNvSpPr txBox="1"/>
          <p:nvPr/>
        </p:nvSpPr>
        <p:spPr>
          <a:xfrm>
            <a:off x="3803206" y="6458245"/>
            <a:ext cx="5276728" cy="307777"/>
          </a:xfrm>
          <a:prstGeom prst="rect">
            <a:avLst/>
          </a:prstGeom>
          <a:noFill/>
        </p:spPr>
        <p:txBody>
          <a:bodyPr wrap="square" rtlCol="0">
            <a:spAutoFit/>
          </a:bodyPr>
          <a:lstStyle/>
          <a:p>
            <a:r>
              <a:rPr lang="en-US" i="1" dirty="0"/>
              <a:t>From the Leading Attendance in CA: Principal’s Toolkit</a:t>
            </a:r>
          </a:p>
        </p:txBody>
      </p:sp>
      <p:sp>
        <p:nvSpPr>
          <p:cNvPr id="5" name="Shape 331">
            <a:extLst>
              <a:ext uri="{FF2B5EF4-FFF2-40B4-BE49-F238E27FC236}">
                <a16:creationId xmlns="" xmlns:a16="http://schemas.microsoft.com/office/drawing/2014/main" id="{7F6B41D5-69A9-4AA4-8795-ECF38B941D66}"/>
              </a:ext>
            </a:extLst>
          </p:cNvPr>
          <p:cNvSpPr/>
          <p:nvPr/>
        </p:nvSpPr>
        <p:spPr>
          <a:xfrm>
            <a:off x="505603" y="1208400"/>
            <a:ext cx="348495" cy="370065"/>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42436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Chronic Absence Data:</a:t>
            </a:r>
            <a:br>
              <a:rPr lang="en-US" dirty="0" smtClean="0"/>
            </a:br>
            <a:r>
              <a:rPr lang="en-US" dirty="0" smtClean="0"/>
              <a:t>Step-by-step Overview</a:t>
            </a:r>
            <a:endParaRPr lang="en-US" dirty="0"/>
          </a:p>
        </p:txBody>
      </p:sp>
      <p:sp>
        <p:nvSpPr>
          <p:cNvPr id="3" name="Text Placeholder 2"/>
          <p:cNvSpPr>
            <a:spLocks noGrp="1"/>
          </p:cNvSpPr>
          <p:nvPr>
            <p:ph type="body" idx="1"/>
          </p:nvPr>
        </p:nvSpPr>
        <p:spPr>
          <a:xfrm>
            <a:off x="1025710" y="2346523"/>
            <a:ext cx="7540800" cy="4211599"/>
          </a:xfrm>
        </p:spPr>
        <p:txBody>
          <a:bodyPr/>
          <a:lstStyle/>
          <a:p>
            <a:r>
              <a:rPr lang="en-US" sz="1800" dirty="0" smtClean="0"/>
              <a:t>1: </a:t>
            </a:r>
            <a:r>
              <a:rPr lang="en-US" sz="1800" dirty="0"/>
              <a:t>Navigate to CDE </a:t>
            </a:r>
            <a:r>
              <a:rPr lang="en-US" sz="1800" dirty="0" err="1"/>
              <a:t>DataQuest</a:t>
            </a:r>
            <a:r>
              <a:rPr lang="en-US" sz="1800" dirty="0"/>
              <a:t> </a:t>
            </a:r>
            <a:r>
              <a:rPr lang="en-US" sz="1800" dirty="0" smtClean="0"/>
              <a:t>Website</a:t>
            </a:r>
          </a:p>
          <a:p>
            <a:r>
              <a:rPr lang="en-US" sz="1800" dirty="0" smtClean="0"/>
              <a:t>2a: Select Unit of Analysis </a:t>
            </a:r>
            <a:r>
              <a:rPr lang="en-US" sz="1800" dirty="0"/>
              <a:t>from </a:t>
            </a:r>
            <a:r>
              <a:rPr lang="en-US" sz="1800" dirty="0" smtClean="0"/>
              <a:t>Dropdown Menu</a:t>
            </a:r>
          </a:p>
          <a:p>
            <a:r>
              <a:rPr lang="en-US" sz="1800" dirty="0" smtClean="0"/>
              <a:t>2b: Select </a:t>
            </a:r>
            <a:r>
              <a:rPr lang="en-US" sz="1800" dirty="0"/>
              <a:t>“Absenteeism” from Dropdown Menu of </a:t>
            </a:r>
            <a:r>
              <a:rPr lang="en-US" sz="1800" dirty="0" smtClean="0"/>
              <a:t>Subjects</a:t>
            </a:r>
          </a:p>
          <a:p>
            <a:r>
              <a:rPr lang="en-US" sz="1800" dirty="0" smtClean="0"/>
              <a:t>2c: </a:t>
            </a:r>
            <a:r>
              <a:rPr lang="en-US" sz="1800" dirty="0"/>
              <a:t>Click the “Submit” </a:t>
            </a:r>
            <a:r>
              <a:rPr lang="en-US" sz="1800" dirty="0" smtClean="0"/>
              <a:t>Button</a:t>
            </a:r>
          </a:p>
          <a:p>
            <a:r>
              <a:rPr lang="en-US" sz="1800" dirty="0" smtClean="0"/>
              <a:t>3a: </a:t>
            </a:r>
            <a:r>
              <a:rPr lang="en-US" sz="1800" dirty="0"/>
              <a:t>Type in District/County/ School Name; Click “Submit</a:t>
            </a:r>
            <a:r>
              <a:rPr lang="en-US" sz="1800" dirty="0" smtClean="0"/>
              <a:t>”</a:t>
            </a:r>
          </a:p>
          <a:p>
            <a:r>
              <a:rPr lang="en-US" sz="1800" dirty="0" smtClean="0"/>
              <a:t>3b: </a:t>
            </a:r>
            <a:r>
              <a:rPr lang="en-US" sz="1800" dirty="0"/>
              <a:t>Select the Agency from the Dropdown </a:t>
            </a:r>
            <a:r>
              <a:rPr lang="en-US" sz="1800" dirty="0" smtClean="0"/>
              <a:t>Menu</a:t>
            </a:r>
          </a:p>
          <a:p>
            <a:r>
              <a:rPr lang="en-US" sz="1800" dirty="0" smtClean="0"/>
              <a:t>3c: </a:t>
            </a:r>
            <a:r>
              <a:rPr lang="en-US" sz="1800" dirty="0"/>
              <a:t>Click the “Submit” </a:t>
            </a:r>
            <a:r>
              <a:rPr lang="en-US" sz="1800" dirty="0" smtClean="0"/>
              <a:t>Button</a:t>
            </a:r>
          </a:p>
          <a:p>
            <a:r>
              <a:rPr lang="en-US" sz="1800" dirty="0" smtClean="0"/>
              <a:t>3d: For </a:t>
            </a:r>
            <a:r>
              <a:rPr lang="en-US" sz="1800" u="sng" dirty="0"/>
              <a:t>State/District/County </a:t>
            </a:r>
            <a:r>
              <a:rPr lang="en-US" sz="1800" dirty="0"/>
              <a:t>Levels (not School), Select the Type of Report to View; </a:t>
            </a:r>
            <a:r>
              <a:rPr lang="en-US" sz="1800" dirty="0" smtClean="0"/>
              <a:t>Click </a:t>
            </a:r>
            <a:r>
              <a:rPr lang="en-US" sz="1800" dirty="0"/>
              <a:t>“Submit</a:t>
            </a:r>
            <a:r>
              <a:rPr lang="en-US" sz="1800" dirty="0" smtClean="0"/>
              <a:t>”</a:t>
            </a:r>
          </a:p>
          <a:p>
            <a:r>
              <a:rPr lang="en-US" sz="1800" dirty="0" smtClean="0"/>
              <a:t>4: </a:t>
            </a:r>
            <a:r>
              <a:rPr lang="en-US" sz="1800" dirty="0"/>
              <a:t>Interpret the </a:t>
            </a:r>
            <a:r>
              <a:rPr lang="en-US" sz="1800" i="1" dirty="0"/>
              <a:t>Chronic Absenteeism Rate</a:t>
            </a:r>
            <a:r>
              <a:rPr lang="en-US" sz="1800" dirty="0"/>
              <a:t> </a:t>
            </a:r>
            <a:r>
              <a:rPr lang="en-US" sz="1800" dirty="0" smtClean="0"/>
              <a:t>Report</a:t>
            </a:r>
          </a:p>
          <a:p>
            <a:r>
              <a:rPr lang="en-US" sz="1800" dirty="0" smtClean="0"/>
              <a:t>5a: </a:t>
            </a:r>
            <a:r>
              <a:rPr lang="en-US" sz="1800" dirty="0"/>
              <a:t>Optional: Select “Report Options and Filters</a:t>
            </a:r>
            <a:r>
              <a:rPr lang="en-US" sz="1800" dirty="0" smtClean="0"/>
              <a:t>”</a:t>
            </a:r>
          </a:p>
          <a:p>
            <a:r>
              <a:rPr lang="en-US" sz="1800" dirty="0" smtClean="0"/>
              <a:t>5b: </a:t>
            </a:r>
            <a:r>
              <a:rPr lang="en-US" sz="1800" dirty="0"/>
              <a:t>Select “Program Subgroups” to View by LCFF </a:t>
            </a:r>
            <a:r>
              <a:rPr lang="en-US" sz="1800" dirty="0" smtClean="0"/>
              <a:t>Subgroups</a:t>
            </a:r>
          </a:p>
          <a:p>
            <a:r>
              <a:rPr lang="en-US" sz="1800" dirty="0" smtClean="0"/>
              <a:t>5c: </a:t>
            </a:r>
            <a:r>
              <a:rPr lang="en-US" sz="1800" dirty="0"/>
              <a:t>View by Grade </a:t>
            </a:r>
            <a:r>
              <a:rPr lang="en-US" sz="1800" dirty="0" smtClean="0"/>
              <a:t>Span</a:t>
            </a:r>
          </a:p>
          <a:p>
            <a:r>
              <a:rPr lang="en-US" sz="1800" dirty="0" smtClean="0"/>
              <a:t>5d: </a:t>
            </a:r>
            <a:r>
              <a:rPr lang="en-US" sz="1800" dirty="0"/>
              <a:t>Using Multiple Filters Examines Even More Targeted Subgroups</a:t>
            </a:r>
          </a:p>
        </p:txBody>
      </p:sp>
      <p:grpSp>
        <p:nvGrpSpPr>
          <p:cNvPr id="4" name="Shape 658"/>
          <p:cNvGrpSpPr/>
          <p:nvPr/>
        </p:nvGrpSpPr>
        <p:grpSpPr>
          <a:xfrm>
            <a:off x="317320" y="1221311"/>
            <a:ext cx="384328" cy="368673"/>
            <a:chOff x="5233525" y="4954450"/>
            <a:chExt cx="538275" cy="516350"/>
          </a:xfrm>
        </p:grpSpPr>
        <p:sp>
          <p:nvSpPr>
            <p:cNvPr id="5" name="Shape 65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66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6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6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66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6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66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66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6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6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6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65265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107676C-8413-4E21-86A9-E5328FDBF6A7}"/>
              </a:ext>
            </a:extLst>
          </p:cNvPr>
          <p:cNvSpPr>
            <a:spLocks noGrp="1"/>
          </p:cNvSpPr>
          <p:nvPr>
            <p:ph type="title"/>
          </p:nvPr>
        </p:nvSpPr>
        <p:spPr/>
        <p:txBody>
          <a:bodyPr/>
          <a:lstStyle/>
          <a:p>
            <a:r>
              <a:rPr lang="en-US" dirty="0"/>
              <a:t>Navigate to CDE </a:t>
            </a:r>
            <a:r>
              <a:rPr lang="en-US" dirty="0" err="1"/>
              <a:t>DataQuest</a:t>
            </a:r>
            <a:r>
              <a:rPr lang="en-US" dirty="0"/>
              <a:t> Website</a:t>
            </a:r>
          </a:p>
        </p:txBody>
      </p:sp>
      <p:sp>
        <p:nvSpPr>
          <p:cNvPr id="4" name="Text Placeholder 3">
            <a:extLst>
              <a:ext uri="{FF2B5EF4-FFF2-40B4-BE49-F238E27FC236}">
                <a16:creationId xmlns="" xmlns:a16="http://schemas.microsoft.com/office/drawing/2014/main" id="{B46ECA61-D31D-4720-BE6F-795FE633A289}"/>
              </a:ext>
            </a:extLst>
          </p:cNvPr>
          <p:cNvSpPr>
            <a:spLocks noGrp="1"/>
          </p:cNvSpPr>
          <p:nvPr>
            <p:ph type="body" idx="1"/>
          </p:nvPr>
        </p:nvSpPr>
        <p:spPr>
          <a:xfrm>
            <a:off x="1146025" y="2356367"/>
            <a:ext cx="7540800" cy="4211599"/>
          </a:xfrm>
        </p:spPr>
        <p:txBody>
          <a:bodyPr/>
          <a:lstStyle/>
          <a:p>
            <a:r>
              <a:rPr lang="en-US" sz="4000" dirty="0">
                <a:hlinkClick r:id="rId2"/>
              </a:rPr>
              <a:t>https://data1.cde.ca.gov/dataquest/</a:t>
            </a:r>
            <a:endParaRPr lang="en-US" sz="4000" dirty="0"/>
          </a:p>
          <a:p>
            <a:endParaRPr lang="en-US" sz="4000" dirty="0"/>
          </a:p>
          <a:p>
            <a:endParaRPr lang="en-US" sz="4000" dirty="0"/>
          </a:p>
        </p:txBody>
      </p:sp>
      <p:pic>
        <p:nvPicPr>
          <p:cNvPr id="5" name="Picture 4">
            <a:extLst>
              <a:ext uri="{FF2B5EF4-FFF2-40B4-BE49-F238E27FC236}">
                <a16:creationId xmlns="" xmlns:a16="http://schemas.microsoft.com/office/drawing/2014/main" id="{C35EC9AF-08A1-4C54-A2C9-B63BBC31BBF4}"/>
              </a:ext>
            </a:extLst>
          </p:cNvPr>
          <p:cNvPicPr>
            <a:picLocks noChangeAspect="1"/>
          </p:cNvPicPr>
          <p:nvPr/>
        </p:nvPicPr>
        <p:blipFill rotWithShape="1">
          <a:blip r:embed="rId3"/>
          <a:srcRect l="25478" t="10283" r="25223" b="40233"/>
          <a:stretch/>
        </p:blipFill>
        <p:spPr>
          <a:xfrm>
            <a:off x="1535063" y="3138657"/>
            <a:ext cx="6448310" cy="3640715"/>
          </a:xfrm>
          <a:prstGeom prst="rect">
            <a:avLst/>
          </a:prstGeom>
        </p:spPr>
      </p:pic>
      <p:sp>
        <p:nvSpPr>
          <p:cNvPr id="2" name="TextBox 1">
            <a:extLst>
              <a:ext uri="{FF2B5EF4-FFF2-40B4-BE49-F238E27FC236}">
                <a16:creationId xmlns="" xmlns:a16="http://schemas.microsoft.com/office/drawing/2014/main" id="{F2C090E8-5315-4147-9087-2BDB60447B84}"/>
              </a:ext>
            </a:extLst>
          </p:cNvPr>
          <p:cNvSpPr txBox="1"/>
          <p:nvPr/>
        </p:nvSpPr>
        <p:spPr>
          <a:xfrm>
            <a:off x="460112" y="1188138"/>
            <a:ext cx="559124" cy="400110"/>
          </a:xfrm>
          <a:prstGeom prst="rect">
            <a:avLst/>
          </a:prstGeom>
          <a:noFill/>
        </p:spPr>
        <p:txBody>
          <a:bodyPr wrap="square" rtlCol="0">
            <a:spAutoFit/>
          </a:bodyPr>
          <a:lstStyle/>
          <a:p>
            <a:pPr algn="ctr"/>
            <a:r>
              <a:rPr lang="en-US" sz="2000" b="1" dirty="0">
                <a:solidFill>
                  <a:srgbClr val="FFFFFF"/>
                </a:solidFill>
                <a:latin typeface="Rockwell" panose="02060603020205020403" pitchFamily="18" charset="0"/>
              </a:rPr>
              <a:t>1</a:t>
            </a:r>
          </a:p>
        </p:txBody>
      </p:sp>
    </p:spTree>
    <p:extLst>
      <p:ext uri="{BB962C8B-B14F-4D97-AF65-F5344CB8AC3E}">
        <p14:creationId xmlns:p14="http://schemas.microsoft.com/office/powerpoint/2010/main" val="1684231644"/>
      </p:ext>
    </p:extLst>
  </p:cSld>
  <p:clrMapOvr>
    <a:masterClrMapping/>
  </p:clrMapOvr>
</p:sld>
</file>

<file path=ppt/theme/theme1.xml><?xml version="1.0" encoding="utf-8"?>
<a:theme xmlns:a="http://schemas.openxmlformats.org/drawingml/2006/main" name="AW PP">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AW PP.pot</Template>
  <TotalTime>2836</TotalTime>
  <Words>1332</Words>
  <Application>Microsoft Macintosh PowerPoint</Application>
  <PresentationFormat>On-screen Show (4:3)</PresentationFormat>
  <Paragraphs>107</Paragraphs>
  <Slides>24</Slides>
  <Notes>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AW PP</vt:lpstr>
      <vt:lpstr>Custom Design</vt:lpstr>
      <vt:lpstr>Using DataQuest to Inform Action</vt:lpstr>
      <vt:lpstr>About Us</vt:lpstr>
      <vt:lpstr>What is Chronic Absence?</vt:lpstr>
      <vt:lpstr>Multiple Measures of Attendance</vt:lpstr>
      <vt:lpstr>Introduction</vt:lpstr>
      <vt:lpstr>Why Does This Matter?</vt:lpstr>
      <vt:lpstr>Key Questions Chronic Absence Data Can Answer</vt:lpstr>
      <vt:lpstr>Accessing Chronic Absence Data: Step-by-step Overview</vt:lpstr>
      <vt:lpstr>Navigate to CDE DataQuest Website</vt:lpstr>
      <vt:lpstr>Select Level from Dropdown Menu (State, County District, School)</vt:lpstr>
      <vt:lpstr>Select “Absenteeism” from Dropdown Menu of Subjects</vt:lpstr>
      <vt:lpstr>Click the “Submit” Button</vt:lpstr>
      <vt:lpstr>Type in District/County/ School Name; Click “Submit” (Depending on What Level You Selected in Previous Screen)</vt:lpstr>
      <vt:lpstr>Select the Agency from the Dropdown Menu</vt:lpstr>
      <vt:lpstr>Click the “Submit” Button</vt:lpstr>
      <vt:lpstr>For State/District/County Levels (not School), Select the Type of Report to View;  Click “Submit”</vt:lpstr>
      <vt:lpstr>Interpret the Chronic Absenteeism Rate Report</vt:lpstr>
      <vt:lpstr>Optional: Select “Report Options and Filters”</vt:lpstr>
      <vt:lpstr>Select “Program Subgroups” to View by LCFF Subgroups</vt:lpstr>
      <vt:lpstr>View by Grade Span</vt:lpstr>
      <vt:lpstr>Using Multiple Filters Examines Even More Targeted Subgroups</vt:lpstr>
      <vt:lpstr>PowerPoint Presentation</vt:lpstr>
      <vt:lpstr>PowerPoint Presentation</vt:lpstr>
      <vt:lpstr>Connecting Data to 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Chronic Absence Why Does It Matter? What Can We Do?</dc:title>
  <dc:creator>Hedy Chang</dc:creator>
  <cp:lastModifiedBy>Annie Reed</cp:lastModifiedBy>
  <cp:revision>212</cp:revision>
  <dcterms:modified xsi:type="dcterms:W3CDTF">2018-04-20T22:01:33Z</dcterms:modified>
</cp:coreProperties>
</file>