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0"/>
  </p:notesMasterIdLst>
  <p:handoutMasterIdLst>
    <p:handoutMasterId r:id="rId31"/>
  </p:handoutMasterIdLst>
  <p:sldIdLst>
    <p:sldId id="278" r:id="rId2"/>
    <p:sldId id="315" r:id="rId3"/>
    <p:sldId id="285" r:id="rId4"/>
    <p:sldId id="281" r:id="rId5"/>
    <p:sldId id="258" r:id="rId6"/>
    <p:sldId id="263" r:id="rId7"/>
    <p:sldId id="267" r:id="rId8"/>
    <p:sldId id="264" r:id="rId9"/>
    <p:sldId id="270" r:id="rId10"/>
    <p:sldId id="266" r:id="rId11"/>
    <p:sldId id="269" r:id="rId12"/>
    <p:sldId id="271" r:id="rId13"/>
    <p:sldId id="276" r:id="rId14"/>
    <p:sldId id="280" r:id="rId15"/>
    <p:sldId id="279" r:id="rId16"/>
    <p:sldId id="286" r:id="rId17"/>
    <p:sldId id="287" r:id="rId18"/>
    <p:sldId id="288" r:id="rId19"/>
    <p:sldId id="289" r:id="rId20"/>
    <p:sldId id="290" r:id="rId21"/>
    <p:sldId id="291" r:id="rId22"/>
    <p:sldId id="292" r:id="rId23"/>
    <p:sldId id="293" r:id="rId24"/>
    <p:sldId id="294" r:id="rId25"/>
    <p:sldId id="295" r:id="rId26"/>
    <p:sldId id="297" r:id="rId27"/>
    <p:sldId id="298" r:id="rId28"/>
    <p:sldId id="260"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dy Chang" initials="HC" lastIdx="2" clrIdx="0">
    <p:extLst/>
  </p:cmAuthor>
  <p:cmAuthor id="2" name="Lauren Gentil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96223849418517"/>
          <c:y val="0.0417590228271548"/>
          <c:w val="0.671802943947971"/>
          <c:h val="0.85426321742213"/>
        </c:manualLayout>
      </c:layout>
      <c:barChart>
        <c:barDir val="col"/>
        <c:grouping val="clustered"/>
        <c:varyColors val="0"/>
        <c:ser>
          <c:idx val="0"/>
          <c:order val="0"/>
          <c:tx>
            <c:strRef>
              <c:f>'Sheet1 (2)'!$D$3</c:f>
              <c:strCache>
                <c:ptCount val="1"/>
                <c:pt idx="0">
                  <c:v>Percent Chronic Absence</c:v>
                </c:pt>
              </c:strCache>
            </c:strRef>
          </c:tx>
          <c:spPr>
            <a:solidFill>
              <a:schemeClr val="accent3"/>
            </a:solidFill>
            <a:ln>
              <a:noFill/>
            </a:ln>
          </c:spPr>
          <c:invertIfNegative val="0"/>
          <c:val>
            <c:numRef>
              <c:f>'Sheet1 (2)'!$D$4:$D$10</c:f>
              <c:numCache>
                <c:formatCode>0%</c:formatCode>
                <c:ptCount val="7"/>
                <c:pt idx="0">
                  <c:v>0.411764705882354</c:v>
                </c:pt>
                <c:pt idx="1">
                  <c:v>0.368421052631579</c:v>
                </c:pt>
                <c:pt idx="2">
                  <c:v>0.473684210526316</c:v>
                </c:pt>
                <c:pt idx="3">
                  <c:v>0.352941176470588</c:v>
                </c:pt>
                <c:pt idx="4">
                  <c:v>0.750000000000002</c:v>
                </c:pt>
                <c:pt idx="5">
                  <c:v>0.529411764705882</c:v>
                </c:pt>
                <c:pt idx="6">
                  <c:v>0.611111111111111</c:v>
                </c:pt>
              </c:numCache>
            </c:numRef>
          </c:val>
          <c:extLst xmlns:c16r2="http://schemas.microsoft.com/office/drawing/2015/06/chart">
            <c:ext xmlns:c16="http://schemas.microsoft.com/office/drawing/2014/chart" uri="{C3380CC4-5D6E-409C-BE32-E72D297353CC}">
              <c16:uniqueId val="{00000000-919E-44CE-89F1-AACB944079DF}"/>
            </c:ext>
          </c:extLst>
        </c:ser>
        <c:dLbls>
          <c:showLegendKey val="0"/>
          <c:showVal val="0"/>
          <c:showCatName val="0"/>
          <c:showSerName val="0"/>
          <c:showPercent val="0"/>
          <c:showBubbleSize val="0"/>
        </c:dLbls>
        <c:gapWidth val="50"/>
        <c:axId val="2141671128"/>
        <c:axId val="2141675832"/>
      </c:barChart>
      <c:scatterChart>
        <c:scatterStyle val="lineMarker"/>
        <c:varyColors val="0"/>
        <c:ser>
          <c:idx val="1"/>
          <c:order val="1"/>
          <c:tx>
            <c:strRef>
              <c:f>'Sheet1 (2)'!$E$3</c:f>
              <c:strCache>
                <c:ptCount val="1"/>
                <c:pt idx="0">
                  <c:v>Classroom ADA</c:v>
                </c:pt>
              </c:strCache>
            </c:strRef>
          </c:tx>
          <c:spPr>
            <a:ln w="25400">
              <a:noFill/>
            </a:ln>
            <a:effectLst/>
          </c:spPr>
          <c:marker>
            <c:spPr>
              <a:solidFill>
                <a:schemeClr val="accent1"/>
              </a:solidFill>
              <a:ln>
                <a:noFill/>
              </a:ln>
              <a:effectLst/>
            </c:spPr>
          </c:marker>
          <c:yVal>
            <c:numRef>
              <c:f>'Sheet1 (2)'!$E$4:$E$10</c:f>
              <c:numCache>
                <c:formatCode>0.00%</c:formatCode>
                <c:ptCount val="7"/>
                <c:pt idx="0">
                  <c:v>0.875500000000001</c:v>
                </c:pt>
                <c:pt idx="1">
                  <c:v>0.849200000000001</c:v>
                </c:pt>
                <c:pt idx="2">
                  <c:v>0.848100000000001</c:v>
                </c:pt>
                <c:pt idx="3">
                  <c:v>0.839200000000001</c:v>
                </c:pt>
                <c:pt idx="4">
                  <c:v>0.820800000000001</c:v>
                </c:pt>
                <c:pt idx="5">
                  <c:v>0.8105</c:v>
                </c:pt>
                <c:pt idx="6">
                  <c:v>0.771900000000002</c:v>
                </c:pt>
              </c:numCache>
            </c:numRef>
          </c:yVal>
          <c:smooth val="0"/>
          <c:extLst xmlns:c16r2="http://schemas.microsoft.com/office/drawing/2015/06/chart">
            <c:ext xmlns:c16="http://schemas.microsoft.com/office/drawing/2014/chart" uri="{C3380CC4-5D6E-409C-BE32-E72D297353CC}">
              <c16:uniqueId val="{00000001-919E-44CE-89F1-AACB944079DF}"/>
            </c:ext>
          </c:extLst>
        </c:ser>
        <c:dLbls>
          <c:showLegendKey val="0"/>
          <c:showVal val="0"/>
          <c:showCatName val="0"/>
          <c:showSerName val="0"/>
          <c:showPercent val="0"/>
          <c:showBubbleSize val="0"/>
        </c:dLbls>
        <c:axId val="2141671128"/>
        <c:axId val="2141675832"/>
      </c:scatterChart>
      <c:catAx>
        <c:axId val="2141671128"/>
        <c:scaling>
          <c:orientation val="minMax"/>
        </c:scaling>
        <c:delete val="0"/>
        <c:axPos val="b"/>
        <c:majorTickMark val="out"/>
        <c:minorTickMark val="none"/>
        <c:tickLblPos val="nextTo"/>
        <c:crossAx val="2141675832"/>
        <c:crosses val="autoZero"/>
        <c:auto val="1"/>
        <c:lblAlgn val="ctr"/>
        <c:lblOffset val="100"/>
        <c:noMultiLvlLbl val="0"/>
      </c:catAx>
      <c:valAx>
        <c:axId val="2141675832"/>
        <c:scaling>
          <c:orientation val="minMax"/>
        </c:scaling>
        <c:delete val="0"/>
        <c:axPos val="l"/>
        <c:majorGridlines/>
        <c:numFmt formatCode="0%" sourceLinked="1"/>
        <c:majorTickMark val="out"/>
        <c:minorTickMark val="none"/>
        <c:tickLblPos val="nextTo"/>
        <c:crossAx val="2141671128"/>
        <c:crosses val="autoZero"/>
        <c:crossBetween val="between"/>
      </c:valAx>
    </c:plotArea>
    <c:legend>
      <c:legendPos val="r"/>
      <c:layout>
        <c:manualLayout>
          <c:xMode val="edge"/>
          <c:yMode val="edge"/>
          <c:x val="0.776983494623737"/>
          <c:y val="0.0929258783580355"/>
          <c:w val="0.223016448211872"/>
          <c:h val="0.593930859436037"/>
        </c:manualLayout>
      </c:layout>
      <c:overlay val="0"/>
      <c:txPr>
        <a:bodyPr/>
        <a:lstStyle/>
        <a:p>
          <a:pPr>
            <a:defRPr sz="1400">
              <a:solidFill>
                <a:schemeClr val="accent5"/>
              </a:solidFill>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57D54-FA48-4362-B336-A4119AA1D13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080B376-8446-4050-807F-F890B49944EE}">
      <dgm:prSet phldrT="[Text]" custT="1"/>
      <dgm:spPr>
        <a:xfrm>
          <a:off x="3775352" y="453038"/>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Attainment Over Time </a:t>
          </a:r>
        </a:p>
      </dgm:t>
    </dgm:pt>
    <dgm:pt modelId="{03EA0294-A3B0-4BD5-9123-735CB0018DA1}" type="parTrans" cxnId="{108B28F3-17CD-4D44-B456-C03E11EB4D54}">
      <dgm:prSet/>
      <dgm:spPr/>
      <dgm:t>
        <a:bodyPr/>
        <a:lstStyle/>
        <a:p>
          <a:endParaRPr lang="en-US"/>
        </a:p>
      </dgm:t>
    </dgm:pt>
    <dgm:pt modelId="{52025185-8A67-4C17-B11B-13FBFF9F3E84}" type="sibTrans" cxnId="{108B28F3-17CD-4D44-B456-C03E11EB4D54}">
      <dgm:prSet/>
      <dgm:spPr/>
      <dgm:t>
        <a:bodyPr/>
        <a:lstStyle/>
        <a:p>
          <a:endParaRPr lang="en-US"/>
        </a:p>
      </dgm:t>
    </dgm:pt>
    <dgm:pt modelId="{45A133F6-19EE-4A7D-AFA0-808E75D8D742}">
      <dgm:prSet phldrT="[Text]" custT="1"/>
      <dgm:spPr>
        <a:xfrm>
          <a:off x="3775352" y="1358009"/>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Achievement Every Yea</a:t>
          </a:r>
          <a:r>
            <a:rPr lang="en-US" sz="2000" b="1" dirty="0">
              <a:latin typeface="Calibri"/>
              <a:ea typeface="+mn-ea"/>
              <a:cs typeface="+mn-cs"/>
            </a:rPr>
            <a:t>r</a:t>
          </a:r>
        </a:p>
      </dgm:t>
    </dgm:pt>
    <dgm:pt modelId="{EE7F0232-B410-4D40-B82F-1000B2332726}" type="parTrans" cxnId="{D25AB1CE-9C89-42BD-919A-1825AD0D99CC}">
      <dgm:prSet/>
      <dgm:spPr/>
      <dgm:t>
        <a:bodyPr/>
        <a:lstStyle/>
        <a:p>
          <a:endParaRPr lang="en-US"/>
        </a:p>
      </dgm:t>
    </dgm:pt>
    <dgm:pt modelId="{AFB810D0-D4F6-4A18-B3FF-855C789D8546}" type="sibTrans" cxnId="{D25AB1CE-9C89-42BD-919A-1825AD0D99CC}">
      <dgm:prSet/>
      <dgm:spPr/>
      <dgm:t>
        <a:bodyPr/>
        <a:lstStyle/>
        <a:p>
          <a:endParaRPr lang="en-US"/>
        </a:p>
      </dgm:t>
    </dgm:pt>
    <dgm:pt modelId="{BB1C64F1-AD76-48EC-9BAB-DB6DC88905EA}">
      <dgm:prSet phldrT="[Text]" custT="1"/>
      <dgm:spPr>
        <a:xfrm>
          <a:off x="3775352" y="2262981"/>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Attendance Every Day</a:t>
          </a:r>
        </a:p>
      </dgm:t>
    </dgm:pt>
    <dgm:pt modelId="{FB9E7527-4E7C-433B-B79B-CE2A740BBE60}" type="parTrans" cxnId="{6856960E-A113-4315-B1DB-D1A402C5C8E3}">
      <dgm:prSet/>
      <dgm:spPr/>
      <dgm:t>
        <a:bodyPr/>
        <a:lstStyle/>
        <a:p>
          <a:endParaRPr lang="en-US"/>
        </a:p>
      </dgm:t>
    </dgm:pt>
    <dgm:pt modelId="{D844E69C-F13E-47B5-8D20-6AFE1BE63CC5}" type="sibTrans" cxnId="{6856960E-A113-4315-B1DB-D1A402C5C8E3}">
      <dgm:prSet/>
      <dgm:spPr/>
      <dgm:t>
        <a:bodyPr/>
        <a:lstStyle/>
        <a:p>
          <a:endParaRPr lang="en-US"/>
        </a:p>
      </dgm:t>
    </dgm:pt>
    <dgm:pt modelId="{F6CEC9FE-62D4-4529-9A96-AB48FC3DA78F}">
      <dgm:prSet custT="1"/>
      <dgm:spPr>
        <a:xfrm>
          <a:off x="3775352" y="3167953"/>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Advocacy For All</a:t>
          </a:r>
        </a:p>
      </dgm:t>
    </dgm:pt>
    <dgm:pt modelId="{20B47669-3D68-4DD4-A715-65561559A76E}" type="parTrans" cxnId="{31AD3BB9-866D-4852-8A00-CE7CC056F56E}">
      <dgm:prSet/>
      <dgm:spPr/>
      <dgm:t>
        <a:bodyPr/>
        <a:lstStyle/>
        <a:p>
          <a:endParaRPr lang="en-US"/>
        </a:p>
      </dgm:t>
    </dgm:pt>
    <dgm:pt modelId="{BBCEF157-B69D-432F-A5C4-01818EAF9A53}" type="sibTrans" cxnId="{31AD3BB9-866D-4852-8A00-CE7CC056F56E}">
      <dgm:prSet/>
      <dgm:spPr/>
      <dgm:t>
        <a:bodyPr/>
        <a:lstStyle/>
        <a:p>
          <a:endParaRPr lang="en-US"/>
        </a:p>
      </dgm:t>
    </dgm:pt>
    <dgm:pt modelId="{A0CE0532-87CE-4226-BE16-77566DD642BB}" type="pres">
      <dgm:prSet presAssocID="{AED57D54-FA48-4362-B336-A4119AA1D13B}" presName="compositeShape" presStyleCnt="0">
        <dgm:presLayoutVars>
          <dgm:dir/>
          <dgm:resizeHandles/>
        </dgm:presLayoutVars>
      </dgm:prSet>
      <dgm:spPr/>
      <dgm:t>
        <a:bodyPr/>
        <a:lstStyle/>
        <a:p>
          <a:endParaRPr lang="en-US"/>
        </a:p>
      </dgm:t>
    </dgm:pt>
    <dgm:pt modelId="{AAC2A8EA-1599-4EC3-BE00-AD2CAD4D474C}" type="pres">
      <dgm:prSet presAssocID="{AED57D54-FA48-4362-B336-A4119AA1D13B}" presName="pyramid" presStyleLbl="node1" presStyleIdx="0" presStyleCnt="1" custScaleX="146349"/>
      <dgm:spPr>
        <a:xfrm>
          <a:off x="1512371" y="0"/>
          <a:ext cx="4525963" cy="4525963"/>
        </a:xfrm>
        <a:prstGeom prst="triangle">
          <a:avLst/>
        </a:prstGeom>
        <a:solidFill>
          <a:schemeClr val="accent3"/>
        </a:solidFill>
      </dgm:spPr>
    </dgm:pt>
    <dgm:pt modelId="{70C1FAE6-6D2F-4416-81D6-B917B3663029}" type="pres">
      <dgm:prSet presAssocID="{AED57D54-FA48-4362-B336-A4119AA1D13B}" presName="theList" presStyleCnt="0"/>
      <dgm:spPr/>
    </dgm:pt>
    <dgm:pt modelId="{F535C4B0-8CFE-4723-AF12-20526CA3B495}" type="pres">
      <dgm:prSet presAssocID="{1080B376-8446-4050-807F-F890B49944EE}" presName="aNode" presStyleLbl="fgAcc1" presStyleIdx="0" presStyleCnt="4" custScaleX="173016" custLinFactNeighborX="44912" custLinFactNeighborY="67717">
        <dgm:presLayoutVars>
          <dgm:bulletEnabled val="1"/>
        </dgm:presLayoutVars>
      </dgm:prSet>
      <dgm:spPr>
        <a:prstGeom prst="roundRect">
          <a:avLst/>
        </a:prstGeom>
      </dgm:spPr>
      <dgm:t>
        <a:bodyPr/>
        <a:lstStyle/>
        <a:p>
          <a:endParaRPr lang="en-US"/>
        </a:p>
      </dgm:t>
    </dgm:pt>
    <dgm:pt modelId="{22F6614E-294B-4BA0-A7CC-0B276DE5D256}" type="pres">
      <dgm:prSet presAssocID="{1080B376-8446-4050-807F-F890B49944EE}" presName="aSpace" presStyleCnt="0"/>
      <dgm:spPr/>
    </dgm:pt>
    <dgm:pt modelId="{0BF85435-1914-4BBA-96BF-4E2E0C2BD49B}" type="pres">
      <dgm:prSet presAssocID="{45A133F6-19EE-4A7D-AFA0-808E75D8D742}" presName="aNode" presStyleLbl="fgAcc1" presStyleIdx="1" presStyleCnt="4" custScaleX="175000" custLinFactNeighborX="45523" custLinFactNeighborY="76656">
        <dgm:presLayoutVars>
          <dgm:bulletEnabled val="1"/>
        </dgm:presLayoutVars>
      </dgm:prSet>
      <dgm:spPr>
        <a:prstGeom prst="roundRect">
          <a:avLst/>
        </a:prstGeom>
      </dgm:spPr>
      <dgm:t>
        <a:bodyPr/>
        <a:lstStyle/>
        <a:p>
          <a:endParaRPr lang="en-US"/>
        </a:p>
      </dgm:t>
    </dgm:pt>
    <dgm:pt modelId="{13203C07-0F25-4E4E-910F-5A6C3AC30A08}" type="pres">
      <dgm:prSet presAssocID="{45A133F6-19EE-4A7D-AFA0-808E75D8D742}" presName="aSpace" presStyleCnt="0"/>
      <dgm:spPr/>
    </dgm:pt>
    <dgm:pt modelId="{C31A3930-EE24-43AA-81EF-930664452763}" type="pres">
      <dgm:prSet presAssocID="{BB1C64F1-AD76-48EC-9BAB-DB6DC88905EA}" presName="aNode" presStyleLbl="fgAcc1" presStyleIdx="2" presStyleCnt="4" custScaleX="177165" custLinFactY="434" custLinFactNeighborX="46439" custLinFactNeighborY="100000">
        <dgm:presLayoutVars>
          <dgm:bulletEnabled val="1"/>
        </dgm:presLayoutVars>
      </dgm:prSet>
      <dgm:spPr>
        <a:prstGeom prst="roundRect">
          <a:avLst/>
        </a:prstGeom>
      </dgm:spPr>
      <dgm:t>
        <a:bodyPr/>
        <a:lstStyle/>
        <a:p>
          <a:endParaRPr lang="en-US"/>
        </a:p>
      </dgm:t>
    </dgm:pt>
    <dgm:pt modelId="{259E6C2A-EB2E-4AD8-AC78-B4EAA16D8B13}" type="pres">
      <dgm:prSet presAssocID="{BB1C64F1-AD76-48EC-9BAB-DB6DC88905EA}" presName="aSpace" presStyleCnt="0"/>
      <dgm:spPr/>
    </dgm:pt>
    <dgm:pt modelId="{91854EBB-0939-4602-A2C5-3D70593CEDE7}" type="pres">
      <dgm:prSet presAssocID="{F6CEC9FE-62D4-4529-9A96-AB48FC3DA78F}" presName="aNode" presStyleLbl="fgAcc1" presStyleIdx="3" presStyleCnt="4" custScaleX="176870" custLinFactY="1552" custLinFactNeighborX="46211" custLinFactNeighborY="100000">
        <dgm:presLayoutVars>
          <dgm:bulletEnabled val="1"/>
        </dgm:presLayoutVars>
      </dgm:prSet>
      <dgm:spPr>
        <a:prstGeom prst="roundRect">
          <a:avLst/>
        </a:prstGeom>
      </dgm:spPr>
      <dgm:t>
        <a:bodyPr/>
        <a:lstStyle/>
        <a:p>
          <a:endParaRPr lang="en-US"/>
        </a:p>
      </dgm:t>
    </dgm:pt>
    <dgm:pt modelId="{9A493F41-DC15-4C37-9C94-DCB31537C5F0}" type="pres">
      <dgm:prSet presAssocID="{F6CEC9FE-62D4-4529-9A96-AB48FC3DA78F}" presName="aSpace" presStyleCnt="0"/>
      <dgm:spPr/>
    </dgm:pt>
  </dgm:ptLst>
  <dgm:cxnLst>
    <dgm:cxn modelId="{6856960E-A113-4315-B1DB-D1A402C5C8E3}" srcId="{AED57D54-FA48-4362-B336-A4119AA1D13B}" destId="{BB1C64F1-AD76-48EC-9BAB-DB6DC88905EA}" srcOrd="2" destOrd="0" parTransId="{FB9E7527-4E7C-433B-B79B-CE2A740BBE60}" sibTransId="{D844E69C-F13E-47B5-8D20-6AFE1BE63CC5}"/>
    <dgm:cxn modelId="{212119EA-116C-4288-BEB6-5B124BC7D3E9}" type="presOf" srcId="{AED57D54-FA48-4362-B336-A4119AA1D13B}" destId="{A0CE0532-87CE-4226-BE16-77566DD642BB}" srcOrd="0" destOrd="0" presId="urn:microsoft.com/office/officeart/2005/8/layout/pyramid2"/>
    <dgm:cxn modelId="{AE12B876-97B1-49DA-BE94-A059E920BE69}" type="presOf" srcId="{45A133F6-19EE-4A7D-AFA0-808E75D8D742}" destId="{0BF85435-1914-4BBA-96BF-4E2E0C2BD49B}" srcOrd="0" destOrd="0" presId="urn:microsoft.com/office/officeart/2005/8/layout/pyramid2"/>
    <dgm:cxn modelId="{04B232D8-2A6E-45EB-95D0-98568A56F9E5}" type="presOf" srcId="{F6CEC9FE-62D4-4529-9A96-AB48FC3DA78F}" destId="{91854EBB-0939-4602-A2C5-3D70593CEDE7}" srcOrd="0" destOrd="0" presId="urn:microsoft.com/office/officeart/2005/8/layout/pyramid2"/>
    <dgm:cxn modelId="{F116637D-968D-49C3-A417-F26DB584A764}" type="presOf" srcId="{BB1C64F1-AD76-48EC-9BAB-DB6DC88905EA}" destId="{C31A3930-EE24-43AA-81EF-930664452763}" srcOrd="0" destOrd="0" presId="urn:microsoft.com/office/officeart/2005/8/layout/pyramid2"/>
    <dgm:cxn modelId="{31AD3BB9-866D-4852-8A00-CE7CC056F56E}" srcId="{AED57D54-FA48-4362-B336-A4119AA1D13B}" destId="{F6CEC9FE-62D4-4529-9A96-AB48FC3DA78F}" srcOrd="3" destOrd="0" parTransId="{20B47669-3D68-4DD4-A715-65561559A76E}" sibTransId="{BBCEF157-B69D-432F-A5C4-01818EAF9A53}"/>
    <dgm:cxn modelId="{108B28F3-17CD-4D44-B456-C03E11EB4D54}" srcId="{AED57D54-FA48-4362-B336-A4119AA1D13B}" destId="{1080B376-8446-4050-807F-F890B49944EE}" srcOrd="0" destOrd="0" parTransId="{03EA0294-A3B0-4BD5-9123-735CB0018DA1}" sibTransId="{52025185-8A67-4C17-B11B-13FBFF9F3E84}"/>
    <dgm:cxn modelId="{D25AB1CE-9C89-42BD-919A-1825AD0D99CC}" srcId="{AED57D54-FA48-4362-B336-A4119AA1D13B}" destId="{45A133F6-19EE-4A7D-AFA0-808E75D8D742}" srcOrd="1" destOrd="0" parTransId="{EE7F0232-B410-4D40-B82F-1000B2332726}" sibTransId="{AFB810D0-D4F6-4A18-B3FF-855C789D8546}"/>
    <dgm:cxn modelId="{AC26A42A-A649-47E1-B736-CF5C324E2F82}" type="presOf" srcId="{1080B376-8446-4050-807F-F890B49944EE}" destId="{F535C4B0-8CFE-4723-AF12-20526CA3B495}" srcOrd="0" destOrd="0" presId="urn:microsoft.com/office/officeart/2005/8/layout/pyramid2"/>
    <dgm:cxn modelId="{D3759B8A-8D4B-4798-9C1A-A6D7E31FE6FB}" type="presParOf" srcId="{A0CE0532-87CE-4226-BE16-77566DD642BB}" destId="{AAC2A8EA-1599-4EC3-BE00-AD2CAD4D474C}" srcOrd="0" destOrd="0" presId="urn:microsoft.com/office/officeart/2005/8/layout/pyramid2"/>
    <dgm:cxn modelId="{2F9B2ED5-77AB-420E-8AEC-2D7937CEC0F7}" type="presParOf" srcId="{A0CE0532-87CE-4226-BE16-77566DD642BB}" destId="{70C1FAE6-6D2F-4416-81D6-B917B3663029}" srcOrd="1" destOrd="0" presId="urn:microsoft.com/office/officeart/2005/8/layout/pyramid2"/>
    <dgm:cxn modelId="{17787F66-CDED-40E2-A0ED-931E03E71362}" type="presParOf" srcId="{70C1FAE6-6D2F-4416-81D6-B917B3663029}" destId="{F535C4B0-8CFE-4723-AF12-20526CA3B495}" srcOrd="0" destOrd="0" presId="urn:microsoft.com/office/officeart/2005/8/layout/pyramid2"/>
    <dgm:cxn modelId="{FAF7B2F3-FC3B-43F8-9020-8963AD499138}" type="presParOf" srcId="{70C1FAE6-6D2F-4416-81D6-B917B3663029}" destId="{22F6614E-294B-4BA0-A7CC-0B276DE5D256}" srcOrd="1" destOrd="0" presId="urn:microsoft.com/office/officeart/2005/8/layout/pyramid2"/>
    <dgm:cxn modelId="{F466E15E-B5B6-4B79-BF85-6B013EFC3AF4}" type="presParOf" srcId="{70C1FAE6-6D2F-4416-81D6-B917B3663029}" destId="{0BF85435-1914-4BBA-96BF-4E2E0C2BD49B}" srcOrd="2" destOrd="0" presId="urn:microsoft.com/office/officeart/2005/8/layout/pyramid2"/>
    <dgm:cxn modelId="{6F8B6976-E757-45DA-B1E4-9F399E125E59}" type="presParOf" srcId="{70C1FAE6-6D2F-4416-81D6-B917B3663029}" destId="{13203C07-0F25-4E4E-910F-5A6C3AC30A08}" srcOrd="3" destOrd="0" presId="urn:microsoft.com/office/officeart/2005/8/layout/pyramid2"/>
    <dgm:cxn modelId="{24AB864F-7476-40B7-BDB2-3244A8AF82AB}" type="presParOf" srcId="{70C1FAE6-6D2F-4416-81D6-B917B3663029}" destId="{C31A3930-EE24-43AA-81EF-930664452763}" srcOrd="4" destOrd="0" presId="urn:microsoft.com/office/officeart/2005/8/layout/pyramid2"/>
    <dgm:cxn modelId="{24337806-C599-4DAD-B50C-3C9762E70635}" type="presParOf" srcId="{70C1FAE6-6D2F-4416-81D6-B917B3663029}" destId="{259E6C2A-EB2E-4AD8-AC78-B4EAA16D8B13}" srcOrd="5" destOrd="0" presId="urn:microsoft.com/office/officeart/2005/8/layout/pyramid2"/>
    <dgm:cxn modelId="{1579D313-4B6E-4004-B5C5-D6EAF5D29E2F}" type="presParOf" srcId="{70C1FAE6-6D2F-4416-81D6-B917B3663029}" destId="{91854EBB-0939-4602-A2C5-3D70593CEDE7}" srcOrd="6" destOrd="0" presId="urn:microsoft.com/office/officeart/2005/8/layout/pyramid2"/>
    <dgm:cxn modelId="{39B9147D-1BEE-4B07-B6A2-F2C1E5AC14A3}" type="presParOf" srcId="{70C1FAE6-6D2F-4416-81D6-B917B3663029}" destId="{9A493F41-DC15-4C37-9C94-DCB31537C5F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C4534-AF68-4C92-B2FE-603395D33F40}" type="doc">
      <dgm:prSet loTypeId="urn:microsoft.com/office/officeart/2005/8/layout/target1" loCatId="relationship" qsTypeId="urn:microsoft.com/office/officeart/2005/8/quickstyle/simple1" qsCatId="simple" csTypeId="urn:microsoft.com/office/officeart/2005/8/colors/accent1_2" csCatId="accent1" phldr="1"/>
      <dgm:spPr/>
    </dgm:pt>
    <dgm:pt modelId="{09CE2867-FDEE-4B61-B79B-0E2412CAA0BB}">
      <dgm:prSet phldrT="[Text]" custT="1"/>
      <dgm:spPr/>
      <dgm:t>
        <a:bodyPr/>
        <a:lstStyle/>
        <a:p>
          <a:r>
            <a:rPr lang="en-US" sz="1800" b="1" dirty="0">
              <a:solidFill>
                <a:schemeClr val="accent1"/>
              </a:solidFill>
              <a:latin typeface="Candara"/>
              <a:cs typeface="Candara"/>
            </a:rPr>
            <a:t>My Family</a:t>
          </a:r>
        </a:p>
      </dgm:t>
    </dgm:pt>
    <dgm:pt modelId="{E54E842F-5DCA-44F2-AD15-194915E23F4D}" type="parTrans" cxnId="{3E4B6648-1DA5-463B-AE16-E6507E2F7047}">
      <dgm:prSet/>
      <dgm:spPr/>
      <dgm:t>
        <a:bodyPr/>
        <a:lstStyle/>
        <a:p>
          <a:endParaRPr lang="en-US"/>
        </a:p>
      </dgm:t>
    </dgm:pt>
    <dgm:pt modelId="{CBCB4962-0447-4075-80C1-BC6F4D3A8C78}" type="sibTrans" cxnId="{3E4B6648-1DA5-463B-AE16-E6507E2F7047}">
      <dgm:prSet/>
      <dgm:spPr/>
      <dgm:t>
        <a:bodyPr/>
        <a:lstStyle/>
        <a:p>
          <a:endParaRPr lang="en-US"/>
        </a:p>
      </dgm:t>
    </dgm:pt>
    <dgm:pt modelId="{3187AF40-83F0-4334-8C1D-A33506B725CD}">
      <dgm:prSet phldrT="[Text]" custT="1"/>
      <dgm:spPr/>
      <dgm:t>
        <a:bodyPr/>
        <a:lstStyle/>
        <a:p>
          <a:r>
            <a:rPr lang="en-US" sz="1800" b="1" dirty="0">
              <a:solidFill>
                <a:schemeClr val="accent5"/>
              </a:solidFill>
              <a:latin typeface="Candara"/>
              <a:cs typeface="Candara"/>
            </a:rPr>
            <a:t>Occasional Helpers</a:t>
          </a:r>
        </a:p>
      </dgm:t>
    </dgm:pt>
    <dgm:pt modelId="{79618BF6-A847-4BFC-967E-58FD31FFDE22}" type="parTrans" cxnId="{D276736F-FC4A-423D-AE76-492E770AD1C3}">
      <dgm:prSet/>
      <dgm:spPr/>
      <dgm:t>
        <a:bodyPr/>
        <a:lstStyle/>
        <a:p>
          <a:endParaRPr lang="en-US"/>
        </a:p>
      </dgm:t>
    </dgm:pt>
    <dgm:pt modelId="{44592BE4-C73A-4084-BFC0-E94B1758BEA4}" type="sibTrans" cxnId="{D276736F-FC4A-423D-AE76-492E770AD1C3}">
      <dgm:prSet/>
      <dgm:spPr/>
      <dgm:t>
        <a:bodyPr/>
        <a:lstStyle/>
        <a:p>
          <a:endParaRPr lang="en-US"/>
        </a:p>
      </dgm:t>
    </dgm:pt>
    <dgm:pt modelId="{8971A289-97BE-44CD-9694-A07EFD5F328F}">
      <dgm:prSet phldrT="[Text]" custT="1"/>
      <dgm:spPr/>
      <dgm:t>
        <a:bodyPr/>
        <a:lstStyle/>
        <a:p>
          <a:r>
            <a:rPr lang="en-US" sz="1800" b="1" dirty="0">
              <a:solidFill>
                <a:schemeClr val="accent3"/>
              </a:solidFill>
              <a:latin typeface="Candara"/>
              <a:cs typeface="Candara"/>
            </a:rPr>
            <a:t>Potential Helpers</a:t>
          </a:r>
        </a:p>
      </dgm:t>
    </dgm:pt>
    <dgm:pt modelId="{276D7D6B-F70F-4694-B6A8-C566E45D3F00}" type="parTrans" cxnId="{462B7035-A1BD-401D-AC59-932877E4D7CA}">
      <dgm:prSet/>
      <dgm:spPr/>
      <dgm:t>
        <a:bodyPr/>
        <a:lstStyle/>
        <a:p>
          <a:endParaRPr lang="en-US"/>
        </a:p>
      </dgm:t>
    </dgm:pt>
    <dgm:pt modelId="{19D9AADE-AD40-4B0C-B4C0-B3A5D0C6BEF3}" type="sibTrans" cxnId="{462B7035-A1BD-401D-AC59-932877E4D7CA}">
      <dgm:prSet/>
      <dgm:spPr/>
      <dgm:t>
        <a:bodyPr/>
        <a:lstStyle/>
        <a:p>
          <a:endParaRPr lang="en-US"/>
        </a:p>
      </dgm:t>
    </dgm:pt>
    <dgm:pt modelId="{9D1FAE1B-926B-464D-B56B-D28ABD57C175}">
      <dgm:prSet phldrT="[Text]" custT="1"/>
      <dgm:spPr/>
      <dgm:t>
        <a:bodyPr/>
        <a:lstStyle/>
        <a:p>
          <a:r>
            <a:rPr lang="en-US" sz="1800" b="1" dirty="0">
              <a:solidFill>
                <a:schemeClr val="accent6"/>
              </a:solidFill>
              <a:latin typeface="Candara"/>
              <a:cs typeface="Candara"/>
            </a:rPr>
            <a:t>Everyday Helpers</a:t>
          </a:r>
        </a:p>
      </dgm:t>
    </dgm:pt>
    <dgm:pt modelId="{1D131056-9170-4D1C-AE8D-F42BF76C71C6}" type="parTrans" cxnId="{C0B8041A-45A7-43A2-AC2F-FBD211DA253D}">
      <dgm:prSet/>
      <dgm:spPr/>
      <dgm:t>
        <a:bodyPr/>
        <a:lstStyle/>
        <a:p>
          <a:endParaRPr lang="en-US"/>
        </a:p>
      </dgm:t>
    </dgm:pt>
    <dgm:pt modelId="{54E9D6E3-CA81-4692-9438-BB022DDF36CB}" type="sibTrans" cxnId="{C0B8041A-45A7-43A2-AC2F-FBD211DA253D}">
      <dgm:prSet/>
      <dgm:spPr/>
      <dgm:t>
        <a:bodyPr/>
        <a:lstStyle/>
        <a:p>
          <a:endParaRPr lang="en-US"/>
        </a:p>
      </dgm:t>
    </dgm:pt>
    <dgm:pt modelId="{12118F8C-4963-48E9-A81E-5FD377F2E0A5}" type="pres">
      <dgm:prSet presAssocID="{7A7C4534-AF68-4C92-B2FE-603395D33F40}" presName="composite" presStyleCnt="0">
        <dgm:presLayoutVars>
          <dgm:chMax val="5"/>
          <dgm:dir/>
          <dgm:resizeHandles val="exact"/>
        </dgm:presLayoutVars>
      </dgm:prSet>
      <dgm:spPr/>
    </dgm:pt>
    <dgm:pt modelId="{496BA4BD-DD39-424A-B890-5005B9678D50}" type="pres">
      <dgm:prSet presAssocID="{09CE2867-FDEE-4B61-B79B-0E2412CAA0BB}" presName="circle1" presStyleLbl="lnNode1" presStyleIdx="0" presStyleCnt="4"/>
      <dgm:spPr>
        <a:solidFill>
          <a:schemeClr val="accent1"/>
        </a:solidFill>
      </dgm:spPr>
    </dgm:pt>
    <dgm:pt modelId="{8436EF72-E444-46B2-8514-CDBA4006AFC7}" type="pres">
      <dgm:prSet presAssocID="{09CE2867-FDEE-4B61-B79B-0E2412CAA0BB}" presName="text1" presStyleLbl="revTx" presStyleIdx="0" presStyleCnt="4" custLinFactNeighborX="-4763">
        <dgm:presLayoutVars>
          <dgm:bulletEnabled val="1"/>
        </dgm:presLayoutVars>
      </dgm:prSet>
      <dgm:spPr/>
      <dgm:t>
        <a:bodyPr/>
        <a:lstStyle/>
        <a:p>
          <a:endParaRPr lang="en-US"/>
        </a:p>
      </dgm:t>
    </dgm:pt>
    <dgm:pt modelId="{9B8F8E56-63A4-4006-B72E-47B16F9901CF}" type="pres">
      <dgm:prSet presAssocID="{09CE2867-FDEE-4B61-B79B-0E2412CAA0BB}" presName="line1" presStyleLbl="callout" presStyleIdx="0" presStyleCnt="8"/>
      <dgm:spPr>
        <a:ln w="38100" cmpd="sng">
          <a:solidFill>
            <a:schemeClr val="bg1">
              <a:lumMod val="65000"/>
            </a:schemeClr>
          </a:solidFill>
        </a:ln>
      </dgm:spPr>
    </dgm:pt>
    <dgm:pt modelId="{4D8C1A7F-521F-4009-9A23-80E295074FA7}" type="pres">
      <dgm:prSet presAssocID="{09CE2867-FDEE-4B61-B79B-0E2412CAA0BB}" presName="d1" presStyleLbl="callout" presStyleIdx="1" presStyleCnt="8"/>
      <dgm:spPr>
        <a:ln w="38100" cmpd="sng">
          <a:solidFill>
            <a:schemeClr val="bg1">
              <a:lumMod val="65000"/>
            </a:schemeClr>
          </a:solidFill>
        </a:ln>
      </dgm:spPr>
    </dgm:pt>
    <dgm:pt modelId="{D1723340-8850-4E5C-B5ED-8A0E3513F619}" type="pres">
      <dgm:prSet presAssocID="{9D1FAE1B-926B-464D-B56B-D28ABD57C175}" presName="circle2" presStyleLbl="lnNode1" presStyleIdx="1" presStyleCnt="4"/>
      <dgm:spPr>
        <a:solidFill>
          <a:schemeClr val="tx2"/>
        </a:solidFill>
      </dgm:spPr>
    </dgm:pt>
    <dgm:pt modelId="{D96D382F-20E2-4190-A1E4-B992092678AF}" type="pres">
      <dgm:prSet presAssocID="{9D1FAE1B-926B-464D-B56B-D28ABD57C175}" presName="text2" presStyleLbl="revTx" presStyleIdx="1" presStyleCnt="4" custLinFactNeighborX="-4763">
        <dgm:presLayoutVars>
          <dgm:bulletEnabled val="1"/>
        </dgm:presLayoutVars>
      </dgm:prSet>
      <dgm:spPr/>
      <dgm:t>
        <a:bodyPr/>
        <a:lstStyle/>
        <a:p>
          <a:endParaRPr lang="en-US"/>
        </a:p>
      </dgm:t>
    </dgm:pt>
    <dgm:pt modelId="{3BECA06C-A30C-49F2-98C4-C3130A11548D}" type="pres">
      <dgm:prSet presAssocID="{9D1FAE1B-926B-464D-B56B-D28ABD57C175}" presName="line2" presStyleLbl="callout" presStyleIdx="2" presStyleCnt="8"/>
      <dgm:spPr>
        <a:ln w="38100" cmpd="sng">
          <a:solidFill>
            <a:srgbClr val="A6A6A6"/>
          </a:solidFill>
        </a:ln>
      </dgm:spPr>
    </dgm:pt>
    <dgm:pt modelId="{0BAF05E6-EE54-4166-86DF-C70788EE954C}" type="pres">
      <dgm:prSet presAssocID="{9D1FAE1B-926B-464D-B56B-D28ABD57C175}" presName="d2" presStyleLbl="callout" presStyleIdx="3" presStyleCnt="8"/>
      <dgm:spPr>
        <a:ln w="38100" cmpd="sng">
          <a:solidFill>
            <a:srgbClr val="A6A6A6"/>
          </a:solidFill>
        </a:ln>
      </dgm:spPr>
    </dgm:pt>
    <dgm:pt modelId="{34512E05-63A2-40A2-95D3-195117B22F5C}" type="pres">
      <dgm:prSet presAssocID="{3187AF40-83F0-4334-8C1D-A33506B725CD}" presName="circle3" presStyleLbl="lnNode1" presStyleIdx="2" presStyleCnt="4" custLinFactNeighborX="-3056" custLinFactNeighborY="647"/>
      <dgm:spPr>
        <a:solidFill>
          <a:schemeClr val="accent5"/>
        </a:solidFill>
      </dgm:spPr>
    </dgm:pt>
    <dgm:pt modelId="{4BA127B1-DB0C-47B4-BE9A-F6002F128C5D}" type="pres">
      <dgm:prSet presAssocID="{3187AF40-83F0-4334-8C1D-A33506B725CD}" presName="text3" presStyleLbl="revTx" presStyleIdx="2" presStyleCnt="4" custLinFactNeighborX="-4763">
        <dgm:presLayoutVars>
          <dgm:bulletEnabled val="1"/>
        </dgm:presLayoutVars>
      </dgm:prSet>
      <dgm:spPr/>
      <dgm:t>
        <a:bodyPr/>
        <a:lstStyle/>
        <a:p>
          <a:endParaRPr lang="en-US"/>
        </a:p>
      </dgm:t>
    </dgm:pt>
    <dgm:pt modelId="{DE16257A-CC60-4127-819E-4EB7C9C77E76}" type="pres">
      <dgm:prSet presAssocID="{3187AF40-83F0-4334-8C1D-A33506B725CD}" presName="line3" presStyleLbl="callout" presStyleIdx="4" presStyleCnt="8"/>
      <dgm:spPr>
        <a:ln w="38100" cmpd="sng">
          <a:solidFill>
            <a:srgbClr val="A6A6A6"/>
          </a:solidFill>
        </a:ln>
      </dgm:spPr>
    </dgm:pt>
    <dgm:pt modelId="{FB592B13-285E-4DCB-B89C-754025E5A697}" type="pres">
      <dgm:prSet presAssocID="{3187AF40-83F0-4334-8C1D-A33506B725CD}" presName="d3" presStyleLbl="callout" presStyleIdx="5" presStyleCnt="8"/>
      <dgm:spPr>
        <a:ln w="38100" cmpd="sng">
          <a:solidFill>
            <a:srgbClr val="A6A6A6"/>
          </a:solidFill>
        </a:ln>
      </dgm:spPr>
    </dgm:pt>
    <dgm:pt modelId="{0B87C970-D0E5-4C12-BE2C-3A16998E8957}" type="pres">
      <dgm:prSet presAssocID="{8971A289-97BE-44CD-9694-A07EFD5F328F}" presName="circle4" presStyleLbl="lnNode1" presStyleIdx="3" presStyleCnt="4" custScaleX="114735" custScaleY="113964"/>
      <dgm:spPr>
        <a:solidFill>
          <a:schemeClr val="accent3"/>
        </a:solidFill>
      </dgm:spPr>
    </dgm:pt>
    <dgm:pt modelId="{56E1878F-15E4-4E87-8AA5-043DF347EA1E}" type="pres">
      <dgm:prSet presAssocID="{8971A289-97BE-44CD-9694-A07EFD5F328F}" presName="text4" presStyleLbl="revTx" presStyleIdx="3" presStyleCnt="4" custLinFactNeighborX="-4763">
        <dgm:presLayoutVars>
          <dgm:bulletEnabled val="1"/>
        </dgm:presLayoutVars>
      </dgm:prSet>
      <dgm:spPr/>
      <dgm:t>
        <a:bodyPr/>
        <a:lstStyle/>
        <a:p>
          <a:endParaRPr lang="en-US"/>
        </a:p>
      </dgm:t>
    </dgm:pt>
    <dgm:pt modelId="{A4417269-53DD-4241-900D-F3872D4C19EE}" type="pres">
      <dgm:prSet presAssocID="{8971A289-97BE-44CD-9694-A07EFD5F328F}" presName="line4" presStyleLbl="callout" presStyleIdx="6" presStyleCnt="8"/>
      <dgm:spPr>
        <a:ln w="38100" cmpd="sng">
          <a:solidFill>
            <a:srgbClr val="A6A6A6"/>
          </a:solidFill>
        </a:ln>
      </dgm:spPr>
    </dgm:pt>
    <dgm:pt modelId="{72CC66E7-198B-4363-862C-74354336996B}" type="pres">
      <dgm:prSet presAssocID="{8971A289-97BE-44CD-9694-A07EFD5F328F}" presName="d4" presStyleLbl="callout" presStyleIdx="7" presStyleCnt="8"/>
      <dgm:spPr>
        <a:ln w="38100" cmpd="sng">
          <a:solidFill>
            <a:srgbClr val="A6A6A6"/>
          </a:solidFill>
        </a:ln>
      </dgm:spPr>
    </dgm:pt>
  </dgm:ptLst>
  <dgm:cxnLst>
    <dgm:cxn modelId="{462B7035-A1BD-401D-AC59-932877E4D7CA}" srcId="{7A7C4534-AF68-4C92-B2FE-603395D33F40}" destId="{8971A289-97BE-44CD-9694-A07EFD5F328F}" srcOrd="3" destOrd="0" parTransId="{276D7D6B-F70F-4694-B6A8-C566E45D3F00}" sibTransId="{19D9AADE-AD40-4B0C-B4C0-B3A5D0C6BEF3}"/>
    <dgm:cxn modelId="{D276736F-FC4A-423D-AE76-492E770AD1C3}" srcId="{7A7C4534-AF68-4C92-B2FE-603395D33F40}" destId="{3187AF40-83F0-4334-8C1D-A33506B725CD}" srcOrd="2" destOrd="0" parTransId="{79618BF6-A847-4BFC-967E-58FD31FFDE22}" sibTransId="{44592BE4-C73A-4084-BFC0-E94B1758BEA4}"/>
    <dgm:cxn modelId="{966BC91C-8409-4A9E-8021-C144EF794852}" type="presOf" srcId="{3187AF40-83F0-4334-8C1D-A33506B725CD}" destId="{4BA127B1-DB0C-47B4-BE9A-F6002F128C5D}" srcOrd="0" destOrd="0" presId="urn:microsoft.com/office/officeart/2005/8/layout/target1"/>
    <dgm:cxn modelId="{3E4B6648-1DA5-463B-AE16-E6507E2F7047}" srcId="{7A7C4534-AF68-4C92-B2FE-603395D33F40}" destId="{09CE2867-FDEE-4B61-B79B-0E2412CAA0BB}" srcOrd="0" destOrd="0" parTransId="{E54E842F-5DCA-44F2-AD15-194915E23F4D}" sibTransId="{CBCB4962-0447-4075-80C1-BC6F4D3A8C78}"/>
    <dgm:cxn modelId="{43E78014-3A9E-474A-9702-C8C3E1DB2D4B}" type="presOf" srcId="{09CE2867-FDEE-4B61-B79B-0E2412CAA0BB}" destId="{8436EF72-E444-46B2-8514-CDBA4006AFC7}" srcOrd="0" destOrd="0" presId="urn:microsoft.com/office/officeart/2005/8/layout/target1"/>
    <dgm:cxn modelId="{C0B8041A-45A7-43A2-AC2F-FBD211DA253D}" srcId="{7A7C4534-AF68-4C92-B2FE-603395D33F40}" destId="{9D1FAE1B-926B-464D-B56B-D28ABD57C175}" srcOrd="1" destOrd="0" parTransId="{1D131056-9170-4D1C-AE8D-F42BF76C71C6}" sibTransId="{54E9D6E3-CA81-4692-9438-BB022DDF36CB}"/>
    <dgm:cxn modelId="{033B109D-8264-4B54-AB3A-978C78A9467D}" type="presOf" srcId="{7A7C4534-AF68-4C92-B2FE-603395D33F40}" destId="{12118F8C-4963-48E9-A81E-5FD377F2E0A5}" srcOrd="0" destOrd="0" presId="urn:microsoft.com/office/officeart/2005/8/layout/target1"/>
    <dgm:cxn modelId="{B1DF35C5-983D-4D02-98CB-74FC81022ADF}" type="presOf" srcId="{9D1FAE1B-926B-464D-B56B-D28ABD57C175}" destId="{D96D382F-20E2-4190-A1E4-B992092678AF}" srcOrd="0" destOrd="0" presId="urn:microsoft.com/office/officeart/2005/8/layout/target1"/>
    <dgm:cxn modelId="{C6C27BEB-E131-407C-B2DE-C2385986FAB2}" type="presOf" srcId="{8971A289-97BE-44CD-9694-A07EFD5F328F}" destId="{56E1878F-15E4-4E87-8AA5-043DF347EA1E}" srcOrd="0" destOrd="0" presId="urn:microsoft.com/office/officeart/2005/8/layout/target1"/>
    <dgm:cxn modelId="{3205A56D-E849-49D4-9B8E-F9EC7F60CD18}" type="presParOf" srcId="{12118F8C-4963-48E9-A81E-5FD377F2E0A5}" destId="{496BA4BD-DD39-424A-B890-5005B9678D50}" srcOrd="0" destOrd="0" presId="urn:microsoft.com/office/officeart/2005/8/layout/target1"/>
    <dgm:cxn modelId="{4B50A573-CE7A-4CD0-82FD-646F4E91AE56}" type="presParOf" srcId="{12118F8C-4963-48E9-A81E-5FD377F2E0A5}" destId="{8436EF72-E444-46B2-8514-CDBA4006AFC7}" srcOrd="1" destOrd="0" presId="urn:microsoft.com/office/officeart/2005/8/layout/target1"/>
    <dgm:cxn modelId="{8F21348C-3C62-4E85-9F4B-364A86572FDD}" type="presParOf" srcId="{12118F8C-4963-48E9-A81E-5FD377F2E0A5}" destId="{9B8F8E56-63A4-4006-B72E-47B16F9901CF}" srcOrd="2" destOrd="0" presId="urn:microsoft.com/office/officeart/2005/8/layout/target1"/>
    <dgm:cxn modelId="{73F671ED-6403-4817-BEF9-63200F6A1AE7}" type="presParOf" srcId="{12118F8C-4963-48E9-A81E-5FD377F2E0A5}" destId="{4D8C1A7F-521F-4009-9A23-80E295074FA7}" srcOrd="3" destOrd="0" presId="urn:microsoft.com/office/officeart/2005/8/layout/target1"/>
    <dgm:cxn modelId="{B5EF7923-EB2B-4574-AB2D-56BFFF100DBB}" type="presParOf" srcId="{12118F8C-4963-48E9-A81E-5FD377F2E0A5}" destId="{D1723340-8850-4E5C-B5ED-8A0E3513F619}" srcOrd="4" destOrd="0" presId="urn:microsoft.com/office/officeart/2005/8/layout/target1"/>
    <dgm:cxn modelId="{875EEE85-C503-4042-BA77-6BDF1B5330FC}" type="presParOf" srcId="{12118F8C-4963-48E9-A81E-5FD377F2E0A5}" destId="{D96D382F-20E2-4190-A1E4-B992092678AF}" srcOrd="5" destOrd="0" presId="urn:microsoft.com/office/officeart/2005/8/layout/target1"/>
    <dgm:cxn modelId="{29734FCB-4275-4F5D-8AFB-04BD020B887A}" type="presParOf" srcId="{12118F8C-4963-48E9-A81E-5FD377F2E0A5}" destId="{3BECA06C-A30C-49F2-98C4-C3130A11548D}" srcOrd="6" destOrd="0" presId="urn:microsoft.com/office/officeart/2005/8/layout/target1"/>
    <dgm:cxn modelId="{F2C6D273-8C81-41A3-8741-31E03E463B1B}" type="presParOf" srcId="{12118F8C-4963-48E9-A81E-5FD377F2E0A5}" destId="{0BAF05E6-EE54-4166-86DF-C70788EE954C}" srcOrd="7" destOrd="0" presId="urn:microsoft.com/office/officeart/2005/8/layout/target1"/>
    <dgm:cxn modelId="{4DC6E4CF-73F7-4886-94A7-7A52911CE873}" type="presParOf" srcId="{12118F8C-4963-48E9-A81E-5FD377F2E0A5}" destId="{34512E05-63A2-40A2-95D3-195117B22F5C}" srcOrd="8" destOrd="0" presId="urn:microsoft.com/office/officeart/2005/8/layout/target1"/>
    <dgm:cxn modelId="{6ADA5427-E15D-43A0-A1F2-14786E39ABBF}" type="presParOf" srcId="{12118F8C-4963-48E9-A81E-5FD377F2E0A5}" destId="{4BA127B1-DB0C-47B4-BE9A-F6002F128C5D}" srcOrd="9" destOrd="0" presId="urn:microsoft.com/office/officeart/2005/8/layout/target1"/>
    <dgm:cxn modelId="{B90F9E14-1200-4813-822A-BDF58735E702}" type="presParOf" srcId="{12118F8C-4963-48E9-A81E-5FD377F2E0A5}" destId="{DE16257A-CC60-4127-819E-4EB7C9C77E76}" srcOrd="10" destOrd="0" presId="urn:microsoft.com/office/officeart/2005/8/layout/target1"/>
    <dgm:cxn modelId="{BFAD8ACC-F4F5-41A3-99A2-3623CCCA838A}" type="presParOf" srcId="{12118F8C-4963-48E9-A81E-5FD377F2E0A5}" destId="{FB592B13-285E-4DCB-B89C-754025E5A697}" srcOrd="11" destOrd="0" presId="urn:microsoft.com/office/officeart/2005/8/layout/target1"/>
    <dgm:cxn modelId="{74943E0A-36C6-4A04-ADA0-4C8641FA997A}" type="presParOf" srcId="{12118F8C-4963-48E9-A81E-5FD377F2E0A5}" destId="{0B87C970-D0E5-4C12-BE2C-3A16998E8957}" srcOrd="12" destOrd="0" presId="urn:microsoft.com/office/officeart/2005/8/layout/target1"/>
    <dgm:cxn modelId="{8C575AB1-9737-496A-BC96-1669640D4B8D}" type="presParOf" srcId="{12118F8C-4963-48E9-A81E-5FD377F2E0A5}" destId="{56E1878F-15E4-4E87-8AA5-043DF347EA1E}" srcOrd="13" destOrd="0" presId="urn:microsoft.com/office/officeart/2005/8/layout/target1"/>
    <dgm:cxn modelId="{01F590FE-D91A-4F2A-8BCB-5612962D22D2}" type="presParOf" srcId="{12118F8C-4963-48E9-A81E-5FD377F2E0A5}" destId="{A4417269-53DD-4241-900D-F3872D4C19EE}" srcOrd="14" destOrd="0" presId="urn:microsoft.com/office/officeart/2005/8/layout/target1"/>
    <dgm:cxn modelId="{4708FBFE-B1A3-4B8F-81C9-5808588634E4}" type="presParOf" srcId="{12118F8C-4963-48E9-A81E-5FD377F2E0A5}" destId="{72CC66E7-198B-4363-862C-74354336996B}"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A8EA-1599-4EC3-BE00-AD2CAD4D474C}">
      <dsp:nvSpPr>
        <dsp:cNvPr id="0" name=""/>
        <dsp:cNvSpPr/>
      </dsp:nvSpPr>
      <dsp:spPr>
        <a:xfrm>
          <a:off x="1286345" y="0"/>
          <a:ext cx="4224999" cy="2886933"/>
        </a:xfrm>
        <a:prstGeom prst="triangl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5C4B0-8CFE-4723-AF12-20526CA3B495}">
      <dsp:nvSpPr>
        <dsp:cNvPr id="0" name=""/>
        <dsp:cNvSpPr/>
      </dsp:nvSpPr>
      <dsp:spPr>
        <a:xfrm>
          <a:off x="3556546" y="332407"/>
          <a:ext cx="3246657" cy="513107"/>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Attainment Over Time </a:t>
          </a:r>
        </a:p>
      </dsp:txBody>
      <dsp:txXfrm>
        <a:off x="3581594" y="357455"/>
        <a:ext cx="3196561" cy="463011"/>
      </dsp:txXfrm>
    </dsp:sp>
    <dsp:sp modelId="{0BF85435-1914-4BBA-96BF-4E2E0C2BD49B}">
      <dsp:nvSpPr>
        <dsp:cNvPr id="0" name=""/>
        <dsp:cNvSpPr/>
      </dsp:nvSpPr>
      <dsp:spPr>
        <a:xfrm>
          <a:off x="3549397" y="915387"/>
          <a:ext cx="3283887" cy="513107"/>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Achievement Every Yea</a:t>
          </a:r>
          <a:r>
            <a:rPr lang="en-US" sz="2000" b="1" kern="1200" dirty="0">
              <a:latin typeface="Calibri"/>
              <a:ea typeface="+mn-ea"/>
              <a:cs typeface="+mn-cs"/>
            </a:rPr>
            <a:t>r</a:t>
          </a:r>
        </a:p>
      </dsp:txBody>
      <dsp:txXfrm>
        <a:off x="3574445" y="940435"/>
        <a:ext cx="3233791" cy="463011"/>
      </dsp:txXfrm>
    </dsp:sp>
    <dsp:sp modelId="{C31A3930-EE24-43AA-81EF-930664452763}">
      <dsp:nvSpPr>
        <dsp:cNvPr id="0" name=""/>
        <dsp:cNvSpPr/>
      </dsp:nvSpPr>
      <dsp:spPr>
        <a:xfrm>
          <a:off x="3546272" y="1509832"/>
          <a:ext cx="3324513" cy="513107"/>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Attendance Every Day</a:t>
          </a:r>
        </a:p>
      </dsp:txBody>
      <dsp:txXfrm>
        <a:off x="3571320" y="1534880"/>
        <a:ext cx="3274417" cy="463011"/>
      </dsp:txXfrm>
    </dsp:sp>
    <dsp:sp modelId="{91854EBB-0939-4602-A2C5-3D70593CEDE7}">
      <dsp:nvSpPr>
        <dsp:cNvPr id="0" name=""/>
        <dsp:cNvSpPr/>
      </dsp:nvSpPr>
      <dsp:spPr>
        <a:xfrm>
          <a:off x="3544762" y="2092814"/>
          <a:ext cx="3318978" cy="513107"/>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Advocacy For All</a:t>
          </a:r>
        </a:p>
      </dsp:txBody>
      <dsp:txXfrm>
        <a:off x="3569810" y="2117862"/>
        <a:ext cx="3268882" cy="463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7C970-D0E5-4C12-BE2C-3A16998E8957}">
      <dsp:nvSpPr>
        <dsp:cNvPr id="0" name=""/>
        <dsp:cNvSpPr/>
      </dsp:nvSpPr>
      <dsp:spPr>
        <a:xfrm>
          <a:off x="399795" y="568388"/>
          <a:ext cx="2852714" cy="2833544"/>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12E05-63A2-40A2-95D3-195117B22F5C}">
      <dsp:nvSpPr>
        <dsp:cNvPr id="0" name=""/>
        <dsp:cNvSpPr/>
      </dsp:nvSpPr>
      <dsp:spPr>
        <a:xfrm>
          <a:off x="884054" y="1108814"/>
          <a:ext cx="1775668" cy="1775668"/>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23340-8850-4E5C-B5ED-8A0E3513F619}">
      <dsp:nvSpPr>
        <dsp:cNvPr id="0" name=""/>
        <dsp:cNvSpPr/>
      </dsp:nvSpPr>
      <dsp:spPr>
        <a:xfrm>
          <a:off x="1293452" y="1452459"/>
          <a:ext cx="1065401" cy="10654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BA4BD-DD39-424A-B890-5005B9678D50}">
      <dsp:nvSpPr>
        <dsp:cNvPr id="0" name=""/>
        <dsp:cNvSpPr/>
      </dsp:nvSpPr>
      <dsp:spPr>
        <a:xfrm>
          <a:off x="1648586" y="1807593"/>
          <a:ext cx="355133" cy="35513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6EF72-E444-46B2-8514-CDBA4006AFC7}">
      <dsp:nvSpPr>
        <dsp:cNvPr id="0" name=""/>
        <dsp:cNvSpPr/>
      </dsp:nvSpPr>
      <dsp:spPr>
        <a:xfrm>
          <a:off x="3424507" y="-86798"/>
          <a:ext cx="1243175" cy="59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a:solidFill>
                <a:schemeClr val="accent1"/>
              </a:solidFill>
              <a:latin typeface="Candara"/>
              <a:cs typeface="Candara"/>
            </a:rPr>
            <a:t>My Family</a:t>
          </a:r>
        </a:p>
      </dsp:txBody>
      <dsp:txXfrm>
        <a:off x="3424507" y="-86798"/>
        <a:ext cx="1243175" cy="594652"/>
      </dsp:txXfrm>
    </dsp:sp>
    <dsp:sp modelId="{9B8F8E56-63A4-4006-B72E-47B16F9901CF}">
      <dsp:nvSpPr>
        <dsp:cNvPr id="0" name=""/>
        <dsp:cNvSpPr/>
      </dsp:nvSpPr>
      <dsp:spPr>
        <a:xfrm>
          <a:off x="3172926" y="210527"/>
          <a:ext cx="310793" cy="0"/>
        </a:xfrm>
        <a:prstGeom prst="line">
          <a:avLst/>
        </a:prstGeom>
        <a:solidFill>
          <a:schemeClr val="accent1">
            <a:hueOff val="0"/>
            <a:satOff val="0"/>
            <a:lumOff val="0"/>
            <a:alphaOff val="0"/>
          </a:schemeClr>
        </a:solidFill>
        <a:ln w="381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4D8C1A7F-521F-4009-9A23-80E295074FA7}">
      <dsp:nvSpPr>
        <dsp:cNvPr id="0" name=""/>
        <dsp:cNvSpPr/>
      </dsp:nvSpPr>
      <dsp:spPr>
        <a:xfrm rot="5400000">
          <a:off x="1610669" y="406327"/>
          <a:ext cx="1757021" cy="1367492"/>
        </a:xfrm>
        <a:prstGeom prst="line">
          <a:avLst/>
        </a:prstGeom>
        <a:solidFill>
          <a:schemeClr val="accent1">
            <a:hueOff val="0"/>
            <a:satOff val="0"/>
            <a:lumOff val="0"/>
            <a:alphaOff val="0"/>
          </a:schemeClr>
        </a:solidFill>
        <a:ln w="381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D96D382F-20E2-4190-A1E4-B992092678AF}">
      <dsp:nvSpPr>
        <dsp:cNvPr id="0" name=""/>
        <dsp:cNvSpPr/>
      </dsp:nvSpPr>
      <dsp:spPr>
        <a:xfrm>
          <a:off x="3424507" y="507853"/>
          <a:ext cx="1243175" cy="59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a:solidFill>
                <a:schemeClr val="accent6"/>
              </a:solidFill>
              <a:latin typeface="Candara"/>
              <a:cs typeface="Candara"/>
            </a:rPr>
            <a:t>Everyday Helpers</a:t>
          </a:r>
        </a:p>
      </dsp:txBody>
      <dsp:txXfrm>
        <a:off x="3424507" y="507853"/>
        <a:ext cx="1243175" cy="594652"/>
      </dsp:txXfrm>
    </dsp:sp>
    <dsp:sp modelId="{3BECA06C-A30C-49F2-98C4-C3130A11548D}">
      <dsp:nvSpPr>
        <dsp:cNvPr id="0" name=""/>
        <dsp:cNvSpPr/>
      </dsp:nvSpPr>
      <dsp:spPr>
        <a:xfrm>
          <a:off x="3172926" y="805179"/>
          <a:ext cx="310793" cy="0"/>
        </a:xfrm>
        <a:prstGeom prst="line">
          <a:avLst/>
        </a:prstGeom>
        <a:solidFill>
          <a:schemeClr val="accent1">
            <a:hueOff val="0"/>
            <a:satOff val="0"/>
            <a:lumOff val="0"/>
            <a:alphaOff val="0"/>
          </a:schemeClr>
        </a:solidFill>
        <a:ln w="38100" cap="flat" cmpd="sng" algn="ctr">
          <a:solidFill>
            <a:srgbClr val="A6A6A6"/>
          </a:solidFill>
          <a:prstDash val="solid"/>
        </a:ln>
        <a:effectLst/>
      </dsp:spPr>
      <dsp:style>
        <a:lnRef idx="2">
          <a:scrgbClr r="0" g="0" b="0"/>
        </a:lnRef>
        <a:fillRef idx="1">
          <a:scrgbClr r="0" g="0" b="0"/>
        </a:fillRef>
        <a:effectRef idx="0">
          <a:scrgbClr r="0" g="0" b="0"/>
        </a:effectRef>
        <a:fontRef idx="minor"/>
      </dsp:style>
    </dsp:sp>
    <dsp:sp modelId="{0BAF05E6-EE54-4166-86DF-C70788EE954C}">
      <dsp:nvSpPr>
        <dsp:cNvPr id="0" name=""/>
        <dsp:cNvSpPr/>
      </dsp:nvSpPr>
      <dsp:spPr>
        <a:xfrm rot="5400000">
          <a:off x="1914832" y="991241"/>
          <a:ext cx="1442912" cy="1071202"/>
        </a:xfrm>
        <a:prstGeom prst="line">
          <a:avLst/>
        </a:prstGeom>
        <a:solidFill>
          <a:schemeClr val="accent1">
            <a:hueOff val="0"/>
            <a:satOff val="0"/>
            <a:lumOff val="0"/>
            <a:alphaOff val="0"/>
          </a:schemeClr>
        </a:solidFill>
        <a:ln w="38100" cap="flat" cmpd="sng" algn="ctr">
          <a:solidFill>
            <a:srgbClr val="A6A6A6"/>
          </a:solidFill>
          <a:prstDash val="solid"/>
        </a:ln>
        <a:effectLst/>
      </dsp:spPr>
      <dsp:style>
        <a:lnRef idx="2">
          <a:scrgbClr r="0" g="0" b="0"/>
        </a:lnRef>
        <a:fillRef idx="1">
          <a:scrgbClr r="0" g="0" b="0"/>
        </a:fillRef>
        <a:effectRef idx="0">
          <a:scrgbClr r="0" g="0" b="0"/>
        </a:effectRef>
        <a:fontRef idx="minor"/>
      </dsp:style>
    </dsp:sp>
    <dsp:sp modelId="{4BA127B1-DB0C-47B4-BE9A-F6002F128C5D}">
      <dsp:nvSpPr>
        <dsp:cNvPr id="0" name=""/>
        <dsp:cNvSpPr/>
      </dsp:nvSpPr>
      <dsp:spPr>
        <a:xfrm>
          <a:off x="3424507" y="1102505"/>
          <a:ext cx="1243175" cy="59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a:solidFill>
                <a:schemeClr val="accent5"/>
              </a:solidFill>
              <a:latin typeface="Candara"/>
              <a:cs typeface="Candara"/>
            </a:rPr>
            <a:t>Occasional Helpers</a:t>
          </a:r>
        </a:p>
      </dsp:txBody>
      <dsp:txXfrm>
        <a:off x="3424507" y="1102505"/>
        <a:ext cx="1243175" cy="594652"/>
      </dsp:txXfrm>
    </dsp:sp>
    <dsp:sp modelId="{DE16257A-CC60-4127-819E-4EB7C9C77E76}">
      <dsp:nvSpPr>
        <dsp:cNvPr id="0" name=""/>
        <dsp:cNvSpPr/>
      </dsp:nvSpPr>
      <dsp:spPr>
        <a:xfrm>
          <a:off x="3172926" y="1399831"/>
          <a:ext cx="310793" cy="0"/>
        </a:xfrm>
        <a:prstGeom prst="line">
          <a:avLst/>
        </a:prstGeom>
        <a:solidFill>
          <a:schemeClr val="accent1">
            <a:hueOff val="0"/>
            <a:satOff val="0"/>
            <a:lumOff val="0"/>
            <a:alphaOff val="0"/>
          </a:schemeClr>
        </a:solidFill>
        <a:ln w="38100" cap="flat" cmpd="sng" algn="ctr">
          <a:solidFill>
            <a:srgbClr val="A6A6A6"/>
          </a:solidFill>
          <a:prstDash val="solid"/>
        </a:ln>
        <a:effectLst/>
      </dsp:spPr>
      <dsp:style>
        <a:lnRef idx="2">
          <a:scrgbClr r="0" g="0" b="0"/>
        </a:lnRef>
        <a:fillRef idx="1">
          <a:scrgbClr r="0" g="0" b="0"/>
        </a:fillRef>
        <a:effectRef idx="0">
          <a:scrgbClr r="0" g="0" b="0"/>
        </a:effectRef>
        <a:fontRef idx="minor"/>
      </dsp:style>
    </dsp:sp>
    <dsp:sp modelId="{FB592B13-285E-4DCB-B89C-754025E5A697}">
      <dsp:nvSpPr>
        <dsp:cNvPr id="0" name=""/>
        <dsp:cNvSpPr/>
      </dsp:nvSpPr>
      <dsp:spPr>
        <a:xfrm rot="5400000">
          <a:off x="2209258" y="1536373"/>
          <a:ext cx="1100624" cy="826711"/>
        </a:xfrm>
        <a:prstGeom prst="line">
          <a:avLst/>
        </a:prstGeom>
        <a:solidFill>
          <a:schemeClr val="accent1">
            <a:hueOff val="0"/>
            <a:satOff val="0"/>
            <a:lumOff val="0"/>
            <a:alphaOff val="0"/>
          </a:schemeClr>
        </a:solidFill>
        <a:ln w="38100" cap="flat" cmpd="sng" algn="ctr">
          <a:solidFill>
            <a:srgbClr val="A6A6A6"/>
          </a:solidFill>
          <a:prstDash val="solid"/>
        </a:ln>
        <a:effectLst/>
      </dsp:spPr>
      <dsp:style>
        <a:lnRef idx="2">
          <a:scrgbClr r="0" g="0" b="0"/>
        </a:lnRef>
        <a:fillRef idx="1">
          <a:scrgbClr r="0" g="0" b="0"/>
        </a:fillRef>
        <a:effectRef idx="0">
          <a:scrgbClr r="0" g="0" b="0"/>
        </a:effectRef>
        <a:fontRef idx="minor"/>
      </dsp:style>
    </dsp:sp>
    <dsp:sp modelId="{56E1878F-15E4-4E87-8AA5-043DF347EA1E}">
      <dsp:nvSpPr>
        <dsp:cNvPr id="0" name=""/>
        <dsp:cNvSpPr/>
      </dsp:nvSpPr>
      <dsp:spPr>
        <a:xfrm>
          <a:off x="3424507" y="1697157"/>
          <a:ext cx="1243175" cy="59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a:solidFill>
                <a:schemeClr val="accent3"/>
              </a:solidFill>
              <a:latin typeface="Candara"/>
              <a:cs typeface="Candara"/>
            </a:rPr>
            <a:t>Potential Helpers</a:t>
          </a:r>
        </a:p>
      </dsp:txBody>
      <dsp:txXfrm>
        <a:off x="3424507" y="1697157"/>
        <a:ext cx="1243175" cy="594652"/>
      </dsp:txXfrm>
    </dsp:sp>
    <dsp:sp modelId="{A4417269-53DD-4241-900D-F3872D4C19EE}">
      <dsp:nvSpPr>
        <dsp:cNvPr id="0" name=""/>
        <dsp:cNvSpPr/>
      </dsp:nvSpPr>
      <dsp:spPr>
        <a:xfrm>
          <a:off x="3172926" y="1994484"/>
          <a:ext cx="310793" cy="0"/>
        </a:xfrm>
        <a:prstGeom prst="line">
          <a:avLst/>
        </a:prstGeom>
        <a:solidFill>
          <a:schemeClr val="accent1">
            <a:hueOff val="0"/>
            <a:satOff val="0"/>
            <a:lumOff val="0"/>
            <a:alphaOff val="0"/>
          </a:schemeClr>
        </a:solidFill>
        <a:ln w="38100" cap="flat" cmpd="sng" algn="ctr">
          <a:solidFill>
            <a:srgbClr val="A6A6A6"/>
          </a:solidFill>
          <a:prstDash val="solid"/>
        </a:ln>
        <a:effectLst/>
      </dsp:spPr>
      <dsp:style>
        <a:lnRef idx="2">
          <a:scrgbClr r="0" g="0" b="0"/>
        </a:lnRef>
        <a:fillRef idx="1">
          <a:scrgbClr r="0" g="0" b="0"/>
        </a:fillRef>
        <a:effectRef idx="0">
          <a:scrgbClr r="0" g="0" b="0"/>
        </a:effectRef>
        <a:fontRef idx="minor"/>
      </dsp:style>
    </dsp:sp>
    <dsp:sp modelId="{72CC66E7-198B-4363-862C-74354336996B}">
      <dsp:nvSpPr>
        <dsp:cNvPr id="0" name=""/>
        <dsp:cNvSpPr/>
      </dsp:nvSpPr>
      <dsp:spPr>
        <a:xfrm rot="5400000">
          <a:off x="2504387" y="2083661"/>
          <a:ext cx="756513" cy="577662"/>
        </a:xfrm>
        <a:prstGeom prst="line">
          <a:avLst/>
        </a:prstGeom>
        <a:solidFill>
          <a:schemeClr val="accent1">
            <a:hueOff val="0"/>
            <a:satOff val="0"/>
            <a:lumOff val="0"/>
            <a:alphaOff val="0"/>
          </a:schemeClr>
        </a:solidFill>
        <a:ln w="38100" cap="flat" cmpd="sng" algn="ctr">
          <a:solidFill>
            <a:srgbClr val="A6A6A6"/>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7EB389-3C71-7F41-8B7D-A68A18D56EA5}" type="datetimeFigureOut">
              <a:rPr lang="en-US" smtClean="0"/>
              <a:t>3/22/16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3F3F83-CBA1-A945-BB37-99A9C6E0617E}" type="slidenum">
              <a:rPr lang="en-US" smtClean="0"/>
              <a:t>‹#›</a:t>
            </a:fld>
            <a:endParaRPr lang="en-US"/>
          </a:p>
        </p:txBody>
      </p:sp>
    </p:spTree>
    <p:extLst>
      <p:ext uri="{BB962C8B-B14F-4D97-AF65-F5344CB8AC3E}">
        <p14:creationId xmlns:p14="http://schemas.microsoft.com/office/powerpoint/2010/main" val="4189406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46067198"/>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Who is most likely to exhibit chronic absenteeism?</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3FBBDAD-3934-451E-A307-7130555BD6C0}"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0507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It’s easy not</a:t>
            </a:r>
            <a:r>
              <a:rPr lang="en-US" baseline="0" dirty="0"/>
              <a:t> to notice when your child may be missing too much school. 10% of a school year is about 18 days of absence. That sounds like a lot but when you break it down, that’s just two days a month. Most parents don’t get too stressed out if their child misses two days of class in a month. But when it happens month after month, it becomes a problem. Why?</a:t>
            </a:r>
            <a:endParaRPr lang="en-US" dirty="0"/>
          </a:p>
        </p:txBody>
      </p:sp>
      <p:sp>
        <p:nvSpPr>
          <p:cNvPr id="4" name="Slide Number Placeholder 3"/>
          <p:cNvSpPr>
            <a:spLocks noGrp="1"/>
          </p:cNvSpPr>
          <p:nvPr>
            <p:ph type="sldNum" sz="quarter" idx="10"/>
          </p:nvPr>
        </p:nvSpPr>
        <p:spPr/>
        <p:txBody>
          <a:bodyPr/>
          <a:lstStyle/>
          <a:p>
            <a:fld id="{8F59C854-0BE3-7648-9E47-949439D44B5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5758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impact increases with multiple years of chronic absence. Experience</a:t>
            </a:r>
            <a:r>
              <a:rPr lang="en-US" baseline="0" dirty="0"/>
              <a:t> indicates turning chronic absence around within 2 two years leaves a reasonable opportunity for students to recuperate academically  from the lost time. Three consecutive years or more of chronic absence leaves gaping deficits. For principals this puts a very high priority on preventing or abating chronic absence from the outset of schooling.</a:t>
            </a:r>
            <a:endParaRPr lang="en-US" dirty="0"/>
          </a:p>
        </p:txBody>
      </p:sp>
      <p:sp>
        <p:nvSpPr>
          <p:cNvPr id="4" name="Slide Number Placeholder 3"/>
          <p:cNvSpPr>
            <a:spLocks noGrp="1"/>
          </p:cNvSpPr>
          <p:nvPr>
            <p:ph type="sldNum" sz="quarter" idx="10"/>
          </p:nvPr>
        </p:nvSpPr>
        <p:spPr/>
        <p:txBody>
          <a:bodyPr/>
          <a:lstStyle/>
          <a:p>
            <a:fld id="{48972E92-C096-4B12-BC03-C0B29E276B67}" type="slidenum">
              <a:rPr lang="en-US" smtClean="0"/>
              <a:t>10</a:t>
            </a:fld>
            <a:endParaRPr lang="en-US"/>
          </a:p>
        </p:txBody>
      </p:sp>
    </p:spTree>
    <p:extLst>
      <p:ext uri="{BB962C8B-B14F-4D97-AF65-F5344CB8AC3E}">
        <p14:creationId xmlns:p14="http://schemas.microsoft.com/office/powerpoint/2010/main" val="123449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Chronic early absence is the percentage of children in grades K-3 that miss 10% or more of the school year (or 18+ days in a 180-day school year).</a:t>
            </a:r>
          </a:p>
          <a:p>
            <a:endParaRPr lang="en-US" dirty="0"/>
          </a:p>
          <a:p>
            <a:r>
              <a:rPr lang="en-US" b="1" dirty="0"/>
              <a:t>Research shows that children who are chronically absent in kindergarten</a:t>
            </a:r>
          </a:p>
          <a:p>
            <a:endParaRPr lang="en-US" b="1" dirty="0"/>
          </a:p>
          <a:p>
            <a:r>
              <a:rPr lang="en-US" b="1" dirty="0"/>
              <a:t>Show lower levels of literacy in 1</a:t>
            </a:r>
            <a:r>
              <a:rPr lang="en-US" b="1" baseline="30000" dirty="0"/>
              <a:t>st</a:t>
            </a:r>
            <a:r>
              <a:rPr lang="en-US" b="1" dirty="0"/>
              <a:t> grade</a:t>
            </a:r>
          </a:p>
          <a:p>
            <a:endParaRPr lang="en-US" b="1" dirty="0"/>
          </a:p>
          <a:p>
            <a:r>
              <a:rPr lang="en-US" b="1" dirty="0"/>
              <a:t>AND  that chronic absence in kindergarten can predict lower achievement as far out as the 5</a:t>
            </a:r>
            <a:r>
              <a:rPr lang="en-US" b="1" baseline="30000" dirty="0"/>
              <a:t>th</a:t>
            </a:r>
            <a:r>
              <a:rPr lang="en-US" b="1" dirty="0"/>
              <a:t> grade.</a:t>
            </a:r>
          </a:p>
          <a:p>
            <a:endParaRPr lang="en-US" dirty="0"/>
          </a:p>
          <a:p>
            <a:r>
              <a:rPr lang="en-US" dirty="0"/>
              <a:t>It is easy to overlook the prevalence of chronic early absence and think you don’t have an attendance problem if you only look at average daily attendance.</a:t>
            </a:r>
          </a:p>
          <a:p>
            <a:endParaRPr lang="en-US" dirty="0"/>
          </a:p>
          <a:p>
            <a:r>
              <a:rPr lang="en-US" b="1" dirty="0"/>
              <a:t>BUT in 2012, Rhode Island’s 4 core cities had an average daily attendance rate of 94%, BUT almost 1 in 5 students (19%) were chronically absent.</a:t>
            </a:r>
          </a:p>
          <a:p>
            <a:endParaRPr lang="en-US" dirty="0"/>
          </a:p>
          <a:p>
            <a:r>
              <a:rPr lang="en-US" dirty="0"/>
              <a:t>Chronic early absence can be reduced by using data to regularly identify and intervene with students who have multiple absences, engaging, educating and providing supports for families, personalizing the educational experience for all students, and educating communities to support school attendance.</a:t>
            </a:r>
          </a:p>
        </p:txBody>
      </p:sp>
      <p:sp>
        <p:nvSpPr>
          <p:cNvPr id="4" name="Slide Number Placeholder 3"/>
          <p:cNvSpPr>
            <a:spLocks noGrp="1"/>
          </p:cNvSpPr>
          <p:nvPr>
            <p:ph type="sldNum" sz="quarter" idx="10"/>
          </p:nvPr>
        </p:nvSpPr>
        <p:spPr/>
        <p:txBody>
          <a:bodyPr/>
          <a:lstStyle/>
          <a:p>
            <a:fld id="{C47D45BA-7A89-4D09-A4F2-6B48EDF35A8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5671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FD50FA-BAED-4863-A10D-FCEA4C07060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8946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5718000"/>
            <a:ext cx="9144000" cy="330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1"/>
            <a:ext cx="91440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667500"/>
            <a:ext cx="9144000" cy="5098800"/>
          </a:xfrm>
          <a:prstGeom prst="rect">
            <a:avLst/>
          </a:prstGeom>
          <a:solidFill>
            <a:schemeClr val="bg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5991472"/>
            <a:ext cx="9144000" cy="1576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6112101"/>
            <a:ext cx="9144000" cy="74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3468567"/>
            <a:ext cx="5810400" cy="1546399"/>
          </a:xfrm>
          <a:prstGeom prst="rect">
            <a:avLst/>
          </a:prstGeom>
        </p:spPr>
        <p:txBody>
          <a:bodyPr lIns="91425" tIns="91425" rIns="91425" bIns="91425" anchor="b" anchorCtr="0"/>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9" name="Shape 39"/>
          <p:cNvSpPr txBox="1">
            <a:spLocks noGrp="1"/>
          </p:cNvSpPr>
          <p:nvPr>
            <p:ph type="body" idx="1"/>
          </p:nvPr>
        </p:nvSpPr>
        <p:spPr>
          <a:xfrm>
            <a:off x="1146025" y="2356367"/>
            <a:ext cx="7540800" cy="4211599"/>
          </a:xfrm>
          <a:prstGeom prst="rect">
            <a:avLst/>
          </a:prstGeom>
        </p:spPr>
        <p:txBody>
          <a:bodyPr lIns="91425" tIns="91425" rIns="91425" bIns="91425" anchor="t" anchorCtr="0"/>
          <a:lstStyle>
            <a:lvl1pPr lvl="0">
              <a:spcBef>
                <a:spcPts val="0"/>
              </a:spcBef>
              <a:buSzPct val="100000"/>
              <a:defRPr sz="2800">
                <a:latin typeface="Gill Sans MT"/>
                <a:cs typeface="Gill Sans M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dirty="0"/>
          </a:p>
        </p:txBody>
      </p:sp>
      <p:sp>
        <p:nvSpPr>
          <p:cNvPr id="3" name="TextBox 2"/>
          <p:cNvSpPr txBox="1"/>
          <p:nvPr userDrawn="1"/>
        </p:nvSpPr>
        <p:spPr>
          <a:xfrm>
            <a:off x="8772922" y="6493072"/>
            <a:ext cx="457175" cy="261610"/>
          </a:xfrm>
          <a:prstGeom prst="rect">
            <a:avLst/>
          </a:prstGeom>
          <a:noFill/>
        </p:spPr>
        <p:txBody>
          <a:bodyPr wrap="square" rtlCol="0">
            <a:spAutoFit/>
          </a:bodyPr>
          <a:lstStyle/>
          <a:p>
            <a:fld id="{9E7B224B-E649-B044-AD5E-58CD67FB48A8}" type="slidenum">
              <a:rPr lang="en-US" sz="1100" b="1" smtClean="0">
                <a:solidFill>
                  <a:schemeClr val="accent5"/>
                </a:solidFill>
                <a:latin typeface="Gill Sans MT"/>
                <a:cs typeface="Gill Sans MT"/>
              </a:rPr>
              <a:t>‹#›</a:t>
            </a:fld>
            <a:endParaRPr lang="en-US" sz="900" b="1" dirty="0">
              <a:solidFill>
                <a:schemeClr val="accent5"/>
              </a:solidFill>
              <a:latin typeface="Gill Sans MT"/>
              <a:cs typeface="Gill Sans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1146025" y="2356367"/>
            <a:ext cx="3660300" cy="4211599"/>
          </a:xfrm>
          <a:prstGeom prst="rect">
            <a:avLst/>
          </a:prstGeom>
        </p:spPr>
        <p:txBody>
          <a:bodyPr lIns="91425" tIns="91425" rIns="91425" bIns="91425" anchor="t" anchorCtr="0"/>
          <a:lstStyle>
            <a:lvl1pPr lvl="0">
              <a:spcBef>
                <a:spcPts val="0"/>
              </a:spcBef>
              <a:buSzPct val="100000"/>
              <a:defRPr sz="2000">
                <a:latin typeface="Gill Sans MT"/>
                <a:cs typeface="Gill Sans M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dirty="0"/>
          </a:p>
        </p:txBody>
      </p:sp>
      <p:sp>
        <p:nvSpPr>
          <p:cNvPr id="49" name="Shape 49"/>
          <p:cNvSpPr txBox="1">
            <a:spLocks noGrp="1"/>
          </p:cNvSpPr>
          <p:nvPr>
            <p:ph type="body" idx="2"/>
          </p:nvPr>
        </p:nvSpPr>
        <p:spPr>
          <a:xfrm>
            <a:off x="5026623" y="2356367"/>
            <a:ext cx="3660300" cy="4211599"/>
          </a:xfrm>
          <a:prstGeom prst="rect">
            <a:avLst/>
          </a:prstGeom>
        </p:spPr>
        <p:txBody>
          <a:bodyPr lIns="91425" tIns="91425" rIns="91425" bIns="91425" anchor="t" anchorCtr="0"/>
          <a:lstStyle>
            <a:lvl1pPr lvl="0">
              <a:spcBef>
                <a:spcPts val="0"/>
              </a:spcBef>
              <a:buSzPct val="100000"/>
              <a:defRPr sz="2000">
                <a:latin typeface="Gill Sans MT"/>
                <a:cs typeface="Gill Sans M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dirty="0"/>
          </a:p>
        </p:txBody>
      </p:sp>
      <p:sp>
        <p:nvSpPr>
          <p:cNvPr id="12" name="TextBox 11"/>
          <p:cNvSpPr txBox="1"/>
          <p:nvPr userDrawn="1"/>
        </p:nvSpPr>
        <p:spPr>
          <a:xfrm>
            <a:off x="8772922" y="6493072"/>
            <a:ext cx="457175" cy="261610"/>
          </a:xfrm>
          <a:prstGeom prst="rect">
            <a:avLst/>
          </a:prstGeom>
          <a:noFill/>
        </p:spPr>
        <p:txBody>
          <a:bodyPr wrap="square" rtlCol="0">
            <a:spAutoFit/>
          </a:bodyPr>
          <a:lstStyle/>
          <a:p>
            <a:fld id="{9E7B224B-E649-B044-AD5E-58CD67FB48A8}" type="slidenum">
              <a:rPr lang="en-US" sz="1100" b="1" smtClean="0">
                <a:solidFill>
                  <a:schemeClr val="accent5"/>
                </a:solidFill>
                <a:latin typeface="Gill Sans MT"/>
                <a:cs typeface="Gill Sans MT"/>
              </a:rPr>
              <a:t>‹#›</a:t>
            </a:fld>
            <a:endParaRPr lang="en-US" sz="900" b="1" dirty="0">
              <a:solidFill>
                <a:schemeClr val="accent5"/>
              </a:solidFill>
              <a:latin typeface="Gill Sans MT"/>
              <a:cs typeface="Gill Sans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0"/>
        <p:cNvGrpSpPr/>
        <p:nvPr/>
      </p:nvGrpSpPr>
      <p:grpSpPr>
        <a:xfrm>
          <a:off x="0" y="0"/>
          <a:ext cx="0" cy="0"/>
          <a:chOff x="0" y="0"/>
          <a:chExt cx="0" cy="0"/>
        </a:xfrm>
      </p:grpSpPr>
      <p:sp>
        <p:nvSpPr>
          <p:cNvPr id="51" name="Shape 51"/>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52" name="Shape 52"/>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56" name="Shape 56"/>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57" name="Shape 5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rtl="0">
              <a:spcBef>
                <a:spcPts val="0"/>
              </a:spcBef>
              <a:defRPr>
                <a:latin typeface="Rockwell"/>
                <a:cs typeface="Rockwe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58" name="Shape 58"/>
          <p:cNvSpPr txBox="1">
            <a:spLocks noGrp="1"/>
          </p:cNvSpPr>
          <p:nvPr>
            <p:ph type="body" idx="1"/>
          </p:nvPr>
        </p:nvSpPr>
        <p:spPr>
          <a:xfrm>
            <a:off x="1146025" y="2364401"/>
            <a:ext cx="2409900" cy="4203599"/>
          </a:xfrm>
          <a:prstGeom prst="rect">
            <a:avLst/>
          </a:prstGeom>
        </p:spPr>
        <p:txBody>
          <a:bodyPr lIns="91425" tIns="91425" rIns="91425" bIns="91425" anchor="t" anchorCtr="0"/>
          <a:lstStyle>
            <a:lvl1pPr lvl="0" rtl="0">
              <a:spcBef>
                <a:spcPts val="0"/>
              </a:spcBef>
              <a:buSzPct val="100000"/>
              <a:defRPr sz="1800">
                <a:latin typeface="Gill Sans MT"/>
                <a:cs typeface="Gill Sans MT"/>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59" name="Shape 59"/>
          <p:cNvSpPr txBox="1">
            <a:spLocks noGrp="1"/>
          </p:cNvSpPr>
          <p:nvPr>
            <p:ph type="body" idx="2"/>
          </p:nvPr>
        </p:nvSpPr>
        <p:spPr>
          <a:xfrm>
            <a:off x="3679387" y="2364401"/>
            <a:ext cx="2409900" cy="4203599"/>
          </a:xfrm>
          <a:prstGeom prst="rect">
            <a:avLst/>
          </a:prstGeom>
        </p:spPr>
        <p:txBody>
          <a:bodyPr lIns="91425" tIns="91425" rIns="91425" bIns="91425" anchor="t" anchorCtr="0"/>
          <a:lstStyle>
            <a:lvl1pPr lvl="0" rtl="0">
              <a:spcBef>
                <a:spcPts val="0"/>
              </a:spcBef>
              <a:buSzPct val="100000"/>
              <a:defRPr sz="1800">
                <a:latin typeface="Gill Sans MT"/>
                <a:cs typeface="Gill Sans MT"/>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60" name="Shape 60"/>
          <p:cNvSpPr txBox="1">
            <a:spLocks noGrp="1"/>
          </p:cNvSpPr>
          <p:nvPr>
            <p:ph type="body" idx="3"/>
          </p:nvPr>
        </p:nvSpPr>
        <p:spPr>
          <a:xfrm>
            <a:off x="6212750" y="2364401"/>
            <a:ext cx="2409900" cy="4203599"/>
          </a:xfrm>
          <a:prstGeom prst="rect">
            <a:avLst/>
          </a:prstGeom>
        </p:spPr>
        <p:txBody>
          <a:bodyPr lIns="91425" tIns="91425" rIns="91425" bIns="91425" anchor="t" anchorCtr="0"/>
          <a:lstStyle>
            <a:lvl1pPr lvl="0" rtl="0">
              <a:spcBef>
                <a:spcPts val="0"/>
              </a:spcBef>
              <a:buSzPct val="100000"/>
              <a:defRPr sz="1800">
                <a:latin typeface="Gill Sans MT"/>
                <a:cs typeface="Gill Sans MT"/>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13" name="TextBox 12"/>
          <p:cNvSpPr txBox="1"/>
          <p:nvPr userDrawn="1"/>
        </p:nvSpPr>
        <p:spPr>
          <a:xfrm>
            <a:off x="8772922" y="6493072"/>
            <a:ext cx="457175" cy="261610"/>
          </a:xfrm>
          <a:prstGeom prst="rect">
            <a:avLst/>
          </a:prstGeom>
          <a:noFill/>
        </p:spPr>
        <p:txBody>
          <a:bodyPr wrap="square" rtlCol="0">
            <a:spAutoFit/>
          </a:bodyPr>
          <a:lstStyle/>
          <a:p>
            <a:fld id="{9E7B224B-E649-B044-AD5E-58CD67FB48A8}" type="slidenum">
              <a:rPr lang="en-US" sz="1100" b="1" smtClean="0">
                <a:solidFill>
                  <a:schemeClr val="accent5"/>
                </a:solidFill>
                <a:latin typeface="Gill Sans MT"/>
                <a:cs typeface="Gill Sans MT"/>
              </a:rPr>
              <a:t>‹#›</a:t>
            </a:fld>
            <a:endParaRPr lang="en-US" sz="900" b="1" dirty="0">
              <a:solidFill>
                <a:schemeClr val="accent5"/>
              </a:solidFill>
              <a:latin typeface="Gill Sans MT"/>
              <a:cs typeface="Gill Sans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0" name="TextBox 9"/>
          <p:cNvSpPr txBox="1"/>
          <p:nvPr userDrawn="1"/>
        </p:nvSpPr>
        <p:spPr>
          <a:xfrm>
            <a:off x="8772922" y="6493072"/>
            <a:ext cx="457175" cy="261610"/>
          </a:xfrm>
          <a:prstGeom prst="rect">
            <a:avLst/>
          </a:prstGeom>
          <a:noFill/>
        </p:spPr>
        <p:txBody>
          <a:bodyPr wrap="square" rtlCol="0">
            <a:spAutoFit/>
          </a:bodyPr>
          <a:lstStyle/>
          <a:p>
            <a:fld id="{9E7B224B-E649-B044-AD5E-58CD67FB48A8}" type="slidenum">
              <a:rPr lang="en-US" sz="1100" b="1" smtClean="0">
                <a:solidFill>
                  <a:schemeClr val="accent5"/>
                </a:solidFill>
                <a:latin typeface="Gill Sans MT"/>
                <a:cs typeface="Gill Sans MT"/>
              </a:rPr>
              <a:t>‹#›</a:t>
            </a:fld>
            <a:endParaRPr lang="en-US" sz="900" b="1" dirty="0">
              <a:solidFill>
                <a:schemeClr val="accent5"/>
              </a:solidFill>
              <a:latin typeface="Gill Sans MT"/>
              <a:cs typeface="Gill Sans M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6" y="707633"/>
            <a:ext cx="3208799" cy="13716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Gill Sans"/>
          <a:ea typeface="Arial"/>
          <a:cs typeface="Gill Sans"/>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15.emf"/><Relationship Id="rId1" Type="http://schemas.openxmlformats.org/officeDocument/2006/relationships/slideLayout" Target="../slideLayouts/slideLayout3.xml"/><Relationship Id="rId2"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ttendanceworks.org/tools/for-early-care-providers/early-education-toolkit/" TargetMode="Externa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choolactivit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54" y="3537293"/>
            <a:ext cx="8418591" cy="3015738"/>
          </a:xfrm>
          <a:prstGeom prst="rect">
            <a:avLst/>
          </a:prstGeom>
        </p:spPr>
      </p:pic>
      <p:sp>
        <p:nvSpPr>
          <p:cNvPr id="2" name="TextBox 1"/>
          <p:cNvSpPr txBox="1"/>
          <p:nvPr/>
        </p:nvSpPr>
        <p:spPr>
          <a:xfrm>
            <a:off x="618751" y="1831145"/>
            <a:ext cx="8244008" cy="1508105"/>
          </a:xfrm>
          <a:prstGeom prst="rect">
            <a:avLst/>
          </a:prstGeom>
          <a:noFill/>
        </p:spPr>
        <p:txBody>
          <a:bodyPr wrap="square" rtlCol="0">
            <a:spAutoFit/>
          </a:bodyPr>
          <a:lstStyle/>
          <a:p>
            <a:r>
              <a:rPr lang="en-US" sz="3600" b="1" dirty="0">
                <a:solidFill>
                  <a:srgbClr val="1B637A"/>
                </a:solidFill>
                <a:latin typeface="Rockwell"/>
                <a:ea typeface="Roboto Slab"/>
                <a:cs typeface="Rockwell"/>
                <a:sym typeface="Roboto Slab"/>
              </a:rPr>
              <a:t>Introducing Our Newest Toolkit Early and Often</a:t>
            </a:r>
            <a:br>
              <a:rPr lang="en-US" sz="3600" b="1" dirty="0">
                <a:solidFill>
                  <a:srgbClr val="1B637A"/>
                </a:solidFill>
                <a:latin typeface="Rockwell"/>
                <a:ea typeface="Roboto Slab"/>
                <a:cs typeface="Rockwell"/>
                <a:sym typeface="Roboto Slab"/>
              </a:rPr>
            </a:br>
            <a:r>
              <a:rPr lang="en-US" sz="2000" b="1" dirty="0">
                <a:solidFill>
                  <a:srgbClr val="84B45E"/>
                </a:solidFill>
                <a:latin typeface="Rockwell"/>
                <a:ea typeface="Roboto Slab"/>
                <a:cs typeface="Rockwell"/>
                <a:sym typeface="Roboto Slab"/>
              </a:rPr>
              <a:t>Showing Up In Preschool Matters </a:t>
            </a:r>
            <a:endParaRPr lang="en-US" dirty="0">
              <a:solidFill>
                <a:srgbClr val="84B45E"/>
              </a:solidFill>
            </a:endParaRPr>
          </a:p>
        </p:txBody>
      </p:sp>
      <p:pic>
        <p:nvPicPr>
          <p:cNvPr id="5" name="Shape 100"/>
          <p:cNvPicPr preferRelativeResize="0"/>
          <p:nvPr/>
        </p:nvPicPr>
        <p:blipFill>
          <a:blip r:embed="rId3">
            <a:alphaModFix/>
          </a:blip>
          <a:stretch>
            <a:fillRect/>
          </a:stretch>
        </p:blipFill>
        <p:spPr>
          <a:xfrm>
            <a:off x="151001" y="774309"/>
            <a:ext cx="1609274" cy="826667"/>
          </a:xfrm>
          <a:prstGeom prst="rect">
            <a:avLst/>
          </a:prstGeom>
          <a:noFill/>
          <a:ln>
            <a:noFill/>
          </a:ln>
        </p:spPr>
      </p:pic>
      <p:sp>
        <p:nvSpPr>
          <p:cNvPr id="7" name="TextBox 6"/>
          <p:cNvSpPr txBox="1"/>
          <p:nvPr/>
        </p:nvSpPr>
        <p:spPr>
          <a:xfrm>
            <a:off x="151001" y="6429154"/>
            <a:ext cx="8844144" cy="307777"/>
          </a:xfrm>
          <a:prstGeom prst="rect">
            <a:avLst/>
          </a:prstGeom>
          <a:noFill/>
        </p:spPr>
        <p:txBody>
          <a:bodyPr wrap="square" rtlCol="0">
            <a:spAutoFit/>
          </a:bodyPr>
          <a:lstStyle/>
          <a:p>
            <a:r>
              <a:rPr lang="en-US" b="1" dirty="0">
                <a:solidFill>
                  <a:schemeClr val="accent5">
                    <a:lumMod val="75000"/>
                  </a:schemeClr>
                </a:solidFill>
                <a:latin typeface="Gill Sans MT"/>
                <a:cs typeface="Gill Sans MT"/>
              </a:rPr>
              <a:t>Overview				March 2016		www.attendanceworks.org</a:t>
            </a:r>
          </a:p>
        </p:txBody>
      </p:sp>
    </p:spTree>
    <p:extLst>
      <p:ext uri="{BB962C8B-B14F-4D97-AF65-F5344CB8AC3E}">
        <p14:creationId xmlns:p14="http://schemas.microsoft.com/office/powerpoint/2010/main" val="274689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54" y="707633"/>
            <a:ext cx="3425279" cy="1371600"/>
          </a:xfrm>
        </p:spPr>
        <p:txBody>
          <a:bodyPr/>
          <a:lstStyle/>
          <a:p>
            <a:r>
              <a:rPr lang="en-US" dirty="0">
                <a:solidFill>
                  <a:schemeClr val="bg1"/>
                </a:solidFill>
              </a:rPr>
              <a:t>Multiple years of chronic absenteeism = high risk for low 3</a:t>
            </a:r>
            <a:r>
              <a:rPr lang="en-US" baseline="30000" dirty="0">
                <a:solidFill>
                  <a:schemeClr val="bg1"/>
                </a:solidFill>
              </a:rPr>
              <a:t>rd</a:t>
            </a:r>
            <a:r>
              <a:rPr lang="en-US" dirty="0">
                <a:solidFill>
                  <a:schemeClr val="bg1"/>
                </a:solidFill>
              </a:rPr>
              <a:t> grade reading skills</a:t>
            </a:r>
          </a:p>
        </p:txBody>
      </p:sp>
      <p:pic>
        <p:nvPicPr>
          <p:cNvPr id="6" name="Picture 7"/>
          <p:cNvPicPr>
            <a:picLocks noChangeAspect="1"/>
          </p:cNvPicPr>
          <p:nvPr/>
        </p:nvPicPr>
        <p:blipFill>
          <a:blip r:embed="rId3"/>
          <a:srcRect/>
          <a:stretch>
            <a:fillRect/>
          </a:stretch>
        </p:blipFill>
        <p:spPr bwMode="auto">
          <a:xfrm>
            <a:off x="390525" y="8652933"/>
            <a:ext cx="2514600" cy="381000"/>
          </a:xfrm>
          <a:prstGeom prst="rect">
            <a:avLst/>
          </a:prstGeom>
          <a:noFill/>
          <a:ln w="9525">
            <a:noFill/>
            <a:miter lim="800000"/>
            <a:headEnd/>
            <a:tailEnd/>
          </a:ln>
        </p:spPr>
      </p:pic>
      <p:pic>
        <p:nvPicPr>
          <p:cNvPr id="7" name="Picture 6" descr="Screen Shot 2016-02-21 at 5.29.48 PM.png"/>
          <p:cNvPicPr>
            <a:picLocks noChangeAspect="1"/>
          </p:cNvPicPr>
          <p:nvPr/>
        </p:nvPicPr>
        <p:blipFill rotWithShape="1">
          <a:blip r:embed="rId4">
            <a:extLst>
              <a:ext uri="{28A0092B-C50C-407E-A947-70E740481C1C}">
                <a14:useLocalDpi xmlns:a14="http://schemas.microsoft.com/office/drawing/2010/main" val="0"/>
              </a:ext>
            </a:extLst>
          </a:blip>
          <a:srcRect l="1136" t="4479" r="1177" b="4963"/>
          <a:stretch/>
        </p:blipFill>
        <p:spPr>
          <a:xfrm>
            <a:off x="663556" y="2163417"/>
            <a:ext cx="7794754" cy="4283040"/>
          </a:xfrm>
          <a:prstGeom prst="rect">
            <a:avLst/>
          </a:prstGeom>
        </p:spPr>
      </p:pic>
      <p:pic>
        <p:nvPicPr>
          <p:cNvPr id="8" name="Picture 7"/>
          <p:cNvPicPr>
            <a:picLocks noChangeAspect="1"/>
          </p:cNvPicPr>
          <p:nvPr/>
        </p:nvPicPr>
        <p:blipFill>
          <a:blip r:embed="rId3"/>
          <a:srcRect/>
          <a:stretch>
            <a:fillRect/>
          </a:stretch>
        </p:blipFill>
        <p:spPr bwMode="auto">
          <a:xfrm>
            <a:off x="7812823" y="5931860"/>
            <a:ext cx="1049031" cy="221315"/>
          </a:xfrm>
          <a:prstGeom prst="rect">
            <a:avLst/>
          </a:prstGeom>
          <a:noFill/>
          <a:ln w="9525">
            <a:noFill/>
            <a:miter lim="800000"/>
            <a:headEnd/>
            <a:tailEnd/>
          </a:ln>
        </p:spPr>
      </p:pic>
      <p:sp>
        <p:nvSpPr>
          <p:cNvPr id="9" name="TextBox 8"/>
          <p:cNvSpPr txBox="1"/>
          <p:nvPr/>
        </p:nvSpPr>
        <p:spPr>
          <a:xfrm>
            <a:off x="1189036" y="6464167"/>
            <a:ext cx="6211034" cy="323165"/>
          </a:xfrm>
          <a:prstGeom prst="rect">
            <a:avLst/>
          </a:prstGeom>
          <a:noFill/>
        </p:spPr>
        <p:txBody>
          <a:bodyPr wrap="square" rtlCol="0">
            <a:spAutoFit/>
          </a:bodyPr>
          <a:lstStyle/>
          <a:p>
            <a:r>
              <a:rPr lang="en-US" sz="500" b="1" dirty="0">
                <a:latin typeface="Gill Sans MT"/>
                <a:cs typeface="Gill Sans MT"/>
              </a:rPr>
              <a:t>Note: </a:t>
            </a:r>
            <a:r>
              <a:rPr lang="en-US" sz="500" dirty="0">
                <a:latin typeface="Gill Sans MT"/>
                <a:cs typeface="Gill Sans MT"/>
              </a:rPr>
              <a:t>***Indicates that scores are significantly different from scores of students who are never chronically absent, at p&lt;.001 level. + In the DIBELS 6th Edition Assessment and Scoring Guide (Good &amp; </a:t>
            </a:r>
            <a:r>
              <a:rPr lang="en-US" sz="500" dirty="0" err="1">
                <a:latin typeface="Gill Sans MT"/>
                <a:cs typeface="Gill Sans MT"/>
              </a:rPr>
              <a:t>Kaminksi</a:t>
            </a:r>
            <a:r>
              <a:rPr lang="en-US" sz="500" dirty="0">
                <a:latin typeface="Gill Sans MT"/>
                <a:cs typeface="Gill Sans MT"/>
              </a:rPr>
              <a:t>, 2002), these are labeled as “Some Risk,” indicating the need for additional intervention and “At Risk,” indicating the need for substantial interventions. </a:t>
            </a:r>
          </a:p>
          <a:p>
            <a:endParaRPr lang="en-US" sz="500" dirty="0">
              <a:latin typeface="Gill Sans MT"/>
              <a:cs typeface="Gill Sans MT"/>
            </a:endParaRPr>
          </a:p>
        </p:txBody>
      </p:sp>
      <p:pic>
        <p:nvPicPr>
          <p:cNvPr id="10" name="Picture 9" descr="student5fBook-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7" y="707633"/>
            <a:ext cx="1176209" cy="1224145"/>
          </a:xfrm>
          <a:prstGeom prst="rect">
            <a:avLst/>
          </a:prstGeom>
        </p:spPr>
      </p:pic>
    </p:spTree>
    <p:extLst>
      <p:ext uri="{BB962C8B-B14F-4D97-AF65-F5344CB8AC3E}">
        <p14:creationId xmlns:p14="http://schemas.microsoft.com/office/powerpoint/2010/main" val="229635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Chronic Early Absence Connected to Poor Long Term Academic Outcomes</a:t>
            </a:r>
          </a:p>
        </p:txBody>
      </p:sp>
      <p:sp>
        <p:nvSpPr>
          <p:cNvPr id="8" name="TextBox 7"/>
          <p:cNvSpPr txBox="1"/>
          <p:nvPr/>
        </p:nvSpPr>
        <p:spPr>
          <a:xfrm>
            <a:off x="970607" y="3831803"/>
            <a:ext cx="7754392" cy="1754327"/>
          </a:xfrm>
          <a:prstGeom prst="rect">
            <a:avLst/>
          </a:prstGeom>
          <a:noFill/>
        </p:spPr>
        <p:txBody>
          <a:bodyPr wrap="square" rtlCol="0">
            <a:spAutoFit/>
          </a:bodyPr>
          <a:lstStyle/>
          <a:p>
            <a:pPr defTabSz="685800"/>
            <a:r>
              <a:rPr lang="en-US" sz="1800" dirty="0">
                <a:solidFill>
                  <a:schemeClr val="accent1"/>
                </a:solidFill>
                <a:latin typeface="Gill Sans MT"/>
                <a:cs typeface="Gill Sans MT"/>
              </a:rPr>
              <a:t>A Rhode Island Data Hub analysis found that c</a:t>
            </a:r>
            <a:r>
              <a:rPr lang="en-US" sz="1800" dirty="0">
                <a:solidFill>
                  <a:schemeClr val="accent1"/>
                </a:solidFill>
                <a:latin typeface="Gill Sans MT"/>
                <a:ea typeface="Verdana" panose="020B0604030504040204" pitchFamily="34" charset="0"/>
                <a:cs typeface="Gill Sans MT"/>
              </a:rPr>
              <a:t>ompared to kindergartners who attend regularly, those chronically absent:  </a:t>
            </a:r>
          </a:p>
          <a:p>
            <a:pPr marL="214313" indent="-214313" defTabSz="685800">
              <a:buFont typeface="Arial" panose="020B0604020202020204" pitchFamily="34" charset="0"/>
              <a:buChar char="•"/>
            </a:pPr>
            <a:r>
              <a:rPr lang="en-US" sz="1800" dirty="0">
                <a:solidFill>
                  <a:schemeClr val="accent1"/>
                </a:solidFill>
                <a:latin typeface="Gill Sans MT"/>
                <a:ea typeface="Verdana" panose="020B0604030504040204" pitchFamily="34" charset="0"/>
                <a:cs typeface="Gill Sans MT"/>
              </a:rPr>
              <a:t>Scored </a:t>
            </a:r>
            <a:r>
              <a:rPr lang="en-US" sz="1800" b="1" dirty="0">
                <a:solidFill>
                  <a:schemeClr val="accent3"/>
                </a:solidFill>
                <a:latin typeface="Gill Sans MT"/>
                <a:ea typeface="Verdana" panose="020B0604030504040204" pitchFamily="34" charset="0"/>
                <a:cs typeface="Gill Sans MT"/>
              </a:rPr>
              <a:t>20% lower in reading and math</a:t>
            </a:r>
            <a:r>
              <a:rPr lang="en-US" sz="1800" dirty="0">
                <a:solidFill>
                  <a:schemeClr val="accent1"/>
                </a:solidFill>
                <a:latin typeface="Gill Sans MT"/>
                <a:ea typeface="Verdana" panose="020B0604030504040204" pitchFamily="34" charset="0"/>
                <a:cs typeface="Gill Sans MT"/>
              </a:rPr>
              <a:t> in later grades and gap grows </a:t>
            </a:r>
          </a:p>
          <a:p>
            <a:pPr marL="214313" indent="-214313" defTabSz="685800">
              <a:buFont typeface="Arial" panose="020B0604020202020204" pitchFamily="34" charset="0"/>
              <a:buChar char="•"/>
            </a:pPr>
            <a:r>
              <a:rPr lang="en-US" sz="1800" dirty="0">
                <a:solidFill>
                  <a:schemeClr val="accent1"/>
                </a:solidFill>
                <a:latin typeface="Gill Sans MT"/>
                <a:ea typeface="Verdana" panose="020B0604030504040204" pitchFamily="34" charset="0"/>
                <a:cs typeface="Gill Sans MT"/>
              </a:rPr>
              <a:t> </a:t>
            </a:r>
            <a:r>
              <a:rPr lang="en-US" sz="1800" b="1" dirty="0">
                <a:solidFill>
                  <a:schemeClr val="accent3"/>
                </a:solidFill>
                <a:latin typeface="Gill Sans MT"/>
                <a:ea typeface="Verdana" panose="020B0604030504040204" pitchFamily="34" charset="0"/>
                <a:cs typeface="Gill Sans MT"/>
              </a:rPr>
              <a:t>2X</a:t>
            </a:r>
            <a:r>
              <a:rPr lang="en-US" sz="1800" dirty="0">
                <a:solidFill>
                  <a:schemeClr val="accent1"/>
                </a:solidFill>
                <a:latin typeface="Gill Sans MT"/>
                <a:ea typeface="Verdana" panose="020B0604030504040204" pitchFamily="34" charset="0"/>
                <a:cs typeface="Gill Sans MT"/>
              </a:rPr>
              <a:t> as likely to be </a:t>
            </a:r>
            <a:r>
              <a:rPr lang="en-US" sz="1800" b="1" dirty="0">
                <a:solidFill>
                  <a:srgbClr val="84B45E"/>
                </a:solidFill>
                <a:latin typeface="Gill Sans MT"/>
                <a:ea typeface="Verdana" panose="020B0604030504040204" pitchFamily="34" charset="0"/>
                <a:cs typeface="Gill Sans MT"/>
              </a:rPr>
              <a:t>retained</a:t>
            </a:r>
            <a:r>
              <a:rPr lang="en-US" sz="1800" dirty="0">
                <a:solidFill>
                  <a:srgbClr val="84B45E"/>
                </a:solidFill>
                <a:latin typeface="Gill Sans MT"/>
                <a:ea typeface="Verdana" panose="020B0604030504040204" pitchFamily="34" charset="0"/>
                <a:cs typeface="Gill Sans MT"/>
              </a:rPr>
              <a:t> </a:t>
            </a:r>
            <a:r>
              <a:rPr lang="en-US" sz="1800" dirty="0">
                <a:solidFill>
                  <a:schemeClr val="accent1"/>
                </a:solidFill>
                <a:latin typeface="Gill Sans MT"/>
                <a:ea typeface="Verdana" panose="020B0604030504040204" pitchFamily="34" charset="0"/>
                <a:cs typeface="Gill Sans MT"/>
              </a:rPr>
              <a:t>in grade.</a:t>
            </a:r>
          </a:p>
          <a:p>
            <a:pPr marL="214313" indent="-214313" defTabSz="685800">
              <a:buFont typeface="Arial" panose="020B0604020202020204" pitchFamily="34" charset="0"/>
              <a:buChar char="•"/>
            </a:pPr>
            <a:r>
              <a:rPr lang="en-US" sz="1800" dirty="0">
                <a:solidFill>
                  <a:schemeClr val="accent1"/>
                </a:solidFill>
                <a:latin typeface="Gill Sans MT"/>
                <a:ea typeface="Verdana" panose="020B0604030504040204" pitchFamily="34" charset="0"/>
                <a:cs typeface="Gill Sans MT"/>
              </a:rPr>
              <a:t> </a:t>
            </a:r>
            <a:r>
              <a:rPr lang="en-US" sz="1800" b="1" dirty="0">
                <a:solidFill>
                  <a:srgbClr val="84B45E"/>
                </a:solidFill>
                <a:latin typeface="Gill Sans MT"/>
                <a:ea typeface="Verdana" panose="020B0604030504040204" pitchFamily="34" charset="0"/>
                <a:cs typeface="Gill Sans MT"/>
              </a:rPr>
              <a:t>2X</a:t>
            </a:r>
            <a:r>
              <a:rPr lang="en-US" sz="1800" dirty="0">
                <a:solidFill>
                  <a:schemeClr val="accent1"/>
                </a:solidFill>
                <a:latin typeface="Gill Sans MT"/>
                <a:ea typeface="Verdana" panose="020B0604030504040204" pitchFamily="34" charset="0"/>
                <a:cs typeface="Gill Sans MT"/>
              </a:rPr>
              <a:t> likely to be </a:t>
            </a:r>
            <a:r>
              <a:rPr lang="en-US" sz="1800" b="1" dirty="0">
                <a:solidFill>
                  <a:srgbClr val="84B45E"/>
                </a:solidFill>
                <a:latin typeface="Gill Sans MT"/>
                <a:ea typeface="Verdana" panose="020B0604030504040204" pitchFamily="34" charset="0"/>
                <a:cs typeface="Gill Sans MT"/>
              </a:rPr>
              <a:t>suspended</a:t>
            </a:r>
            <a:r>
              <a:rPr lang="en-US" sz="1800" dirty="0">
                <a:solidFill>
                  <a:schemeClr val="accent1"/>
                </a:solidFill>
                <a:latin typeface="Gill Sans MT"/>
                <a:ea typeface="Verdana" panose="020B0604030504040204" pitchFamily="34" charset="0"/>
                <a:cs typeface="Gill Sans MT"/>
              </a:rPr>
              <a:t> by the end of 7</a:t>
            </a:r>
            <a:r>
              <a:rPr lang="en-US" sz="1800" baseline="30000" dirty="0">
                <a:solidFill>
                  <a:schemeClr val="accent1"/>
                </a:solidFill>
                <a:latin typeface="Gill Sans MT"/>
                <a:ea typeface="Verdana" panose="020B0604030504040204" pitchFamily="34" charset="0"/>
                <a:cs typeface="Gill Sans MT"/>
              </a:rPr>
              <a:t>th</a:t>
            </a:r>
            <a:r>
              <a:rPr lang="en-US" sz="1800" dirty="0">
                <a:solidFill>
                  <a:schemeClr val="accent1"/>
                </a:solidFill>
                <a:latin typeface="Gill Sans MT"/>
                <a:ea typeface="Verdana" panose="020B0604030504040204" pitchFamily="34" charset="0"/>
                <a:cs typeface="Gill Sans MT"/>
              </a:rPr>
              <a:t> grade.</a:t>
            </a:r>
          </a:p>
          <a:p>
            <a:pPr marL="214313" indent="-214313" defTabSz="685800">
              <a:buFont typeface="Arial" panose="020B0604020202020204" pitchFamily="34" charset="0"/>
              <a:buChar char="•"/>
            </a:pPr>
            <a:r>
              <a:rPr lang="en-US" sz="1800" dirty="0">
                <a:solidFill>
                  <a:schemeClr val="accent1"/>
                </a:solidFill>
                <a:latin typeface="Gill Sans MT"/>
                <a:ea typeface="Verdana" panose="020B0604030504040204" pitchFamily="34" charset="0"/>
                <a:cs typeface="Gill Sans MT"/>
              </a:rPr>
              <a:t>Likely to continue being chronically absent</a:t>
            </a:r>
            <a:endParaRPr lang="en-US" sz="1800" dirty="0">
              <a:solidFill>
                <a:schemeClr val="accent1"/>
              </a:solidFill>
              <a:latin typeface="Gill Sans MT"/>
              <a:cs typeface="Gill Sans MT"/>
            </a:endParaRPr>
          </a:p>
        </p:txBody>
      </p:sp>
      <p:grpSp>
        <p:nvGrpSpPr>
          <p:cNvPr id="10" name="Shape 372"/>
          <p:cNvGrpSpPr/>
          <p:nvPr/>
        </p:nvGrpSpPr>
        <p:grpSpPr>
          <a:xfrm>
            <a:off x="366165" y="1108865"/>
            <a:ext cx="498909" cy="547504"/>
            <a:chOff x="1951075" y="2333250"/>
            <a:chExt cx="381200" cy="381175"/>
          </a:xfrm>
        </p:grpSpPr>
        <p:sp>
          <p:nvSpPr>
            <p:cNvPr id="11" name="Shape 373"/>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374"/>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375"/>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376"/>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 name="Shape 200"/>
          <p:cNvSpPr/>
          <p:nvPr/>
        </p:nvSpPr>
        <p:spPr>
          <a:xfrm>
            <a:off x="970607" y="2587270"/>
            <a:ext cx="2731800" cy="908733"/>
          </a:xfrm>
          <a:prstGeom prst="homePlate">
            <a:avLst>
              <a:gd name="adj" fmla="val 30129"/>
            </a:avLst>
          </a:prstGeom>
          <a:solidFill>
            <a:srgbClr val="94BF6E"/>
          </a:solidFill>
          <a:ln>
            <a:noFill/>
          </a:ln>
        </p:spPr>
        <p:txBody>
          <a:bodyPr lIns="91425" tIns="91425" rIns="91425" bIns="91425" anchor="ctr" anchorCtr="0">
            <a:noAutofit/>
          </a:bodyPr>
          <a:lstStyle/>
          <a:p>
            <a:pPr lvl="0" algn="ctr">
              <a:spcBef>
                <a:spcPts val="0"/>
              </a:spcBef>
              <a:buNone/>
            </a:pPr>
            <a:r>
              <a:rPr lang="en-US" b="1" dirty="0">
                <a:solidFill>
                  <a:srgbClr val="FFFFFF"/>
                </a:solidFill>
                <a:latin typeface="Rockwell"/>
                <a:ea typeface="Nixie One"/>
                <a:cs typeface="Rockwell"/>
                <a:sym typeface="Nixie One"/>
              </a:rPr>
              <a:t>Chronic absence in kindergarten</a:t>
            </a:r>
            <a:endParaRPr lang="en" b="1" dirty="0">
              <a:solidFill>
                <a:srgbClr val="FFFFFF"/>
              </a:solidFill>
              <a:latin typeface="Rockwell"/>
              <a:ea typeface="Nixie One"/>
              <a:cs typeface="Rockwell"/>
              <a:sym typeface="Nixie One"/>
            </a:endParaRPr>
          </a:p>
        </p:txBody>
      </p:sp>
      <p:sp>
        <p:nvSpPr>
          <p:cNvPr id="16" name="Shape 201"/>
          <p:cNvSpPr/>
          <p:nvPr/>
        </p:nvSpPr>
        <p:spPr>
          <a:xfrm>
            <a:off x="3216756" y="2587270"/>
            <a:ext cx="2783999" cy="908733"/>
          </a:xfrm>
          <a:prstGeom prst="chevron">
            <a:avLst>
              <a:gd name="adj" fmla="val 29853"/>
            </a:avLst>
          </a:prstGeom>
          <a:solidFill>
            <a:srgbClr val="3B8D61"/>
          </a:solidFill>
          <a:ln>
            <a:noFill/>
          </a:ln>
        </p:spPr>
        <p:txBody>
          <a:bodyPr lIns="91425" tIns="91425" rIns="91425" bIns="91425" anchor="ctr" anchorCtr="0">
            <a:noAutofit/>
          </a:bodyPr>
          <a:lstStyle/>
          <a:p>
            <a:pPr lvl="0" algn="ctr">
              <a:spcBef>
                <a:spcPts val="0"/>
              </a:spcBef>
              <a:buNone/>
            </a:pPr>
            <a:r>
              <a:rPr lang="en-US" b="1" dirty="0">
                <a:solidFill>
                  <a:srgbClr val="FFFFFF"/>
                </a:solidFill>
                <a:latin typeface="Rockwell"/>
                <a:ea typeface="Nixie One"/>
                <a:cs typeface="Rockwell"/>
                <a:sym typeface="Nixie One"/>
              </a:rPr>
              <a:t>Lower levels of </a:t>
            </a:r>
          </a:p>
          <a:p>
            <a:pPr lvl="0" algn="ctr">
              <a:spcBef>
                <a:spcPts val="0"/>
              </a:spcBef>
              <a:buNone/>
            </a:pPr>
            <a:r>
              <a:rPr lang="en-US" b="1" dirty="0">
                <a:solidFill>
                  <a:srgbClr val="FFFFFF"/>
                </a:solidFill>
                <a:latin typeface="Rockwell"/>
                <a:ea typeface="Nixie One"/>
                <a:cs typeface="Rockwell"/>
                <a:sym typeface="Nixie One"/>
              </a:rPr>
              <a:t>literacy in first grade</a:t>
            </a:r>
            <a:endParaRPr lang="en" b="1" dirty="0">
              <a:solidFill>
                <a:srgbClr val="FFFFFF"/>
              </a:solidFill>
              <a:latin typeface="Rockwell"/>
              <a:ea typeface="Nixie One"/>
              <a:cs typeface="Rockwell"/>
              <a:sym typeface="Nixie One"/>
            </a:endParaRPr>
          </a:p>
        </p:txBody>
      </p:sp>
      <p:sp>
        <p:nvSpPr>
          <p:cNvPr id="17" name="Shape 202"/>
          <p:cNvSpPr/>
          <p:nvPr/>
        </p:nvSpPr>
        <p:spPr>
          <a:xfrm>
            <a:off x="5633802" y="2587270"/>
            <a:ext cx="2783999" cy="908733"/>
          </a:xfrm>
          <a:prstGeom prst="chevron">
            <a:avLst>
              <a:gd name="adj" fmla="val 29853"/>
            </a:avLst>
          </a:prstGeom>
          <a:solidFill>
            <a:srgbClr val="165751"/>
          </a:solidFill>
          <a:ln>
            <a:noFill/>
          </a:ln>
        </p:spPr>
        <p:txBody>
          <a:bodyPr lIns="91425" tIns="91425" rIns="91425" bIns="91425" anchor="ctr" anchorCtr="0">
            <a:noAutofit/>
          </a:bodyPr>
          <a:lstStyle/>
          <a:p>
            <a:pPr lvl="0" algn="ctr">
              <a:spcBef>
                <a:spcPts val="0"/>
              </a:spcBef>
              <a:buNone/>
            </a:pPr>
            <a:r>
              <a:rPr lang="en-US" b="1" dirty="0">
                <a:solidFill>
                  <a:srgbClr val="FFFFFF"/>
                </a:solidFill>
                <a:latin typeface="Rockwell"/>
                <a:ea typeface="Nixie One"/>
                <a:cs typeface="Rockwell"/>
                <a:sym typeface="Nixie One"/>
              </a:rPr>
              <a:t>Lower achievement as far out as fifth grade</a:t>
            </a:r>
            <a:endParaRPr lang="en" b="1" dirty="0">
              <a:solidFill>
                <a:srgbClr val="FFFFFF"/>
              </a:solidFill>
              <a:latin typeface="Rockwell"/>
              <a:ea typeface="Nixie One"/>
              <a:cs typeface="Rockwell"/>
              <a:sym typeface="Nixie One"/>
            </a:endParaRPr>
          </a:p>
        </p:txBody>
      </p:sp>
    </p:spTree>
    <p:extLst>
      <p:ext uri="{BB962C8B-B14F-4D97-AF65-F5344CB8AC3E}">
        <p14:creationId xmlns:p14="http://schemas.microsoft.com/office/powerpoint/2010/main" val="177827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3000" y="1"/>
            <a:ext cx="6858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685800" eaLnBrk="1" hangingPunct="1"/>
            <a:endParaRPr lang="en-US" sz="2700" b="1" dirty="0">
              <a:latin typeface="+mj-lt"/>
            </a:endParaRPr>
          </a:p>
        </p:txBody>
      </p:sp>
      <p:sp>
        <p:nvSpPr>
          <p:cNvPr id="2" name="Title 1"/>
          <p:cNvSpPr>
            <a:spLocks noGrp="1"/>
          </p:cNvSpPr>
          <p:nvPr>
            <p:ph type="title"/>
          </p:nvPr>
        </p:nvSpPr>
        <p:spPr/>
        <p:txBody>
          <a:bodyPr/>
          <a:lstStyle/>
          <a:p>
            <a:r>
              <a:rPr lang="en-US" dirty="0"/>
              <a:t>Chronic absence is especially challenging for low-income children </a:t>
            </a:r>
          </a:p>
        </p:txBody>
      </p:sp>
      <p:sp>
        <p:nvSpPr>
          <p:cNvPr id="5" name="Content Placeholder 2"/>
          <p:cNvSpPr>
            <a:spLocks noGrp="1"/>
          </p:cNvSpPr>
          <p:nvPr>
            <p:ph type="body" idx="1"/>
          </p:nvPr>
        </p:nvSpPr>
        <p:spPr>
          <a:xfrm>
            <a:off x="437323" y="2182191"/>
            <a:ext cx="8249503" cy="4385775"/>
          </a:xfrm>
        </p:spPr>
        <p:txBody>
          <a:bodyPr rtlCol="0">
            <a:noAutofit/>
          </a:bodyPr>
          <a:lstStyle/>
          <a:p>
            <a:pPr marL="342900" indent="-342900" eaLnBrk="1" fontAlgn="auto" hangingPunct="1">
              <a:lnSpc>
                <a:spcPct val="120000"/>
              </a:lnSpc>
              <a:spcBef>
                <a:spcPts val="0"/>
              </a:spcBef>
              <a:spcAft>
                <a:spcPts val="0"/>
              </a:spcAft>
              <a:buClr>
                <a:schemeClr val="accent3"/>
              </a:buClr>
              <a:buSzPct val="80000"/>
              <a:buFont typeface="Wingdings" charset="2"/>
              <a:buChar char="ü"/>
              <a:defRPr/>
            </a:pPr>
            <a:r>
              <a:rPr lang="en-US" sz="2000" dirty="0">
                <a:solidFill>
                  <a:schemeClr val="accent1"/>
                </a:solidFill>
              </a:rPr>
              <a:t>Poor children are </a:t>
            </a:r>
            <a:r>
              <a:rPr lang="en-US" sz="2000" b="1" dirty="0">
                <a:solidFill>
                  <a:srgbClr val="84B45E"/>
                </a:solidFill>
              </a:rPr>
              <a:t>4x</a:t>
            </a:r>
            <a:r>
              <a:rPr lang="en-US" sz="2000" dirty="0">
                <a:solidFill>
                  <a:schemeClr val="accent1"/>
                </a:solidFill>
              </a:rPr>
              <a:t> more likely to be chronically absent in K than their highest income peers.</a:t>
            </a:r>
          </a:p>
          <a:p>
            <a:pPr marL="342900" indent="-342900" eaLnBrk="1" fontAlgn="auto" hangingPunct="1">
              <a:lnSpc>
                <a:spcPct val="120000"/>
              </a:lnSpc>
              <a:spcBef>
                <a:spcPts val="0"/>
              </a:spcBef>
              <a:spcAft>
                <a:spcPts val="0"/>
              </a:spcAft>
              <a:buClr>
                <a:schemeClr val="accent3"/>
              </a:buClr>
              <a:buSzPct val="80000"/>
              <a:buFont typeface="Wingdings" charset="2"/>
              <a:buChar char="ü"/>
              <a:defRPr/>
            </a:pPr>
            <a:r>
              <a:rPr lang="en-US" sz="2000" dirty="0">
                <a:solidFill>
                  <a:schemeClr val="accent1"/>
                </a:solidFill>
              </a:rPr>
              <a:t>Children in poverty are more likely to lack basic health and safety supports (health care, transportation, stable housing, food, clothes, etc.) that ensure a child is more likely to get to school. </a:t>
            </a:r>
          </a:p>
          <a:p>
            <a:pPr marL="342900" indent="-342900" eaLnBrk="1" fontAlgn="auto" hangingPunct="1">
              <a:lnSpc>
                <a:spcPct val="120000"/>
              </a:lnSpc>
              <a:spcBef>
                <a:spcPts val="0"/>
              </a:spcBef>
              <a:spcAft>
                <a:spcPts val="0"/>
              </a:spcAft>
              <a:buClr>
                <a:schemeClr val="accent3"/>
              </a:buClr>
              <a:buSzPct val="80000"/>
              <a:buFont typeface="Wingdings" charset="2"/>
              <a:buChar char="ü"/>
              <a:defRPr/>
            </a:pPr>
            <a:r>
              <a:rPr lang="en-US" sz="2000" dirty="0">
                <a:solidFill>
                  <a:schemeClr val="accent1"/>
                </a:solidFill>
              </a:rPr>
              <a:t>The adverse impact of absenteeism on literacy development is </a:t>
            </a:r>
            <a:r>
              <a:rPr lang="en-US" sz="2000" b="1" dirty="0">
                <a:solidFill>
                  <a:schemeClr val="accent3"/>
                </a:solidFill>
              </a:rPr>
              <a:t>75% greater </a:t>
            </a:r>
            <a:r>
              <a:rPr lang="en-US" sz="2000" dirty="0">
                <a:solidFill>
                  <a:schemeClr val="accent1"/>
                </a:solidFill>
              </a:rPr>
              <a:t>for these children than for their middle class peers.</a:t>
            </a:r>
          </a:p>
          <a:p>
            <a:pPr eaLnBrk="1" fontAlgn="auto" hangingPunct="1">
              <a:spcBef>
                <a:spcPts val="0"/>
              </a:spcBef>
              <a:spcAft>
                <a:spcPts val="0"/>
              </a:spcAft>
              <a:defRPr/>
            </a:pPr>
            <a:endParaRPr lang="en-US" sz="1350" dirty="0"/>
          </a:p>
        </p:txBody>
      </p:sp>
      <p:sp>
        <p:nvSpPr>
          <p:cNvPr id="22532" name="TextBox 5"/>
          <p:cNvSpPr txBox="1">
            <a:spLocks noChangeArrowheads="1"/>
          </p:cNvSpPr>
          <p:nvPr/>
        </p:nvSpPr>
        <p:spPr bwMode="auto">
          <a:xfrm>
            <a:off x="607600" y="6013968"/>
            <a:ext cx="1362218"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r>
              <a:rPr lang="en-US" sz="500" dirty="0">
                <a:latin typeface="Gill Sans MT"/>
                <a:cs typeface="Gill Sans MT"/>
              </a:rPr>
              <a:t>* (Romero &amp; Lee 2007)</a:t>
            </a:r>
          </a:p>
          <a:p>
            <a:pPr defTabSz="685800" eaLnBrk="1" hangingPunct="1"/>
            <a:endParaRPr lang="en-US" sz="1350" dirty="0">
              <a:latin typeface="Gill Sans MT"/>
              <a:cs typeface="Gill Sans MT"/>
            </a:endParaRPr>
          </a:p>
        </p:txBody>
      </p:sp>
      <p:sp>
        <p:nvSpPr>
          <p:cNvPr id="7" name="Shape 482"/>
          <p:cNvSpPr/>
          <p:nvPr/>
        </p:nvSpPr>
        <p:spPr>
          <a:xfrm>
            <a:off x="373619" y="1160755"/>
            <a:ext cx="467962" cy="545288"/>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24297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955" y="1349595"/>
            <a:ext cx="7605696" cy="1546399"/>
          </a:xfrm>
        </p:spPr>
        <p:txBody>
          <a:bodyPr/>
          <a:lstStyle/>
          <a:p>
            <a:pPr algn="ctr"/>
            <a:r>
              <a:rPr lang="en-US" dirty="0">
                <a:solidFill>
                  <a:schemeClr val="accent5"/>
                </a:solidFill>
              </a:rPr>
              <a:t>Chronic Absence = </a:t>
            </a:r>
            <a:br>
              <a:rPr lang="en-US" dirty="0">
                <a:solidFill>
                  <a:schemeClr val="accent5"/>
                </a:solidFill>
              </a:rPr>
            </a:br>
            <a:r>
              <a:rPr lang="en-US" dirty="0">
                <a:solidFill>
                  <a:schemeClr val="accent5"/>
                </a:solidFill>
              </a:rPr>
              <a:t>A Solvable Problem</a:t>
            </a:r>
          </a:p>
        </p:txBody>
      </p:sp>
      <p:pic>
        <p:nvPicPr>
          <p:cNvPr id="5" name="Picture 4"/>
          <p:cNvPicPr>
            <a:picLocks noChangeAspect="1"/>
          </p:cNvPicPr>
          <p:nvPr/>
        </p:nvPicPr>
        <p:blipFill>
          <a:blip r:embed="rId2"/>
          <a:stretch>
            <a:fillRect/>
          </a:stretch>
        </p:blipFill>
        <p:spPr>
          <a:xfrm>
            <a:off x="2489531" y="3309929"/>
            <a:ext cx="4043431" cy="2017155"/>
          </a:xfrm>
          <a:prstGeom prst="rect">
            <a:avLst/>
          </a:prstGeom>
        </p:spPr>
      </p:pic>
    </p:spTree>
    <p:extLst>
      <p:ext uri="{BB962C8B-B14F-4D97-AF65-F5344CB8AC3E}">
        <p14:creationId xmlns:p14="http://schemas.microsoft.com/office/powerpoint/2010/main" val="315832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87" y="707633"/>
            <a:ext cx="3819274" cy="1371600"/>
          </a:xfrm>
        </p:spPr>
        <p:txBody>
          <a:bodyPr/>
          <a:lstStyle/>
          <a:p>
            <a:pPr marL="457200" indent="-457200"/>
            <a:r>
              <a:rPr lang="en-US" dirty="0"/>
              <a:t>IV. Who Makes A Difference? </a:t>
            </a:r>
          </a:p>
        </p:txBody>
      </p:sp>
      <p:sp>
        <p:nvSpPr>
          <p:cNvPr id="3" name="Text Placeholder 2"/>
          <p:cNvSpPr>
            <a:spLocks noGrp="1"/>
          </p:cNvSpPr>
          <p:nvPr>
            <p:ph type="body" idx="1"/>
          </p:nvPr>
        </p:nvSpPr>
        <p:spPr>
          <a:xfrm>
            <a:off x="563217" y="2356367"/>
            <a:ext cx="8123608" cy="4211599"/>
          </a:xfrm>
        </p:spPr>
        <p:txBody>
          <a:bodyPr/>
          <a:lstStyle/>
          <a:p>
            <a:pPr>
              <a:buNone/>
            </a:pPr>
            <a:r>
              <a:rPr lang="en-US" sz="1600" b="1" dirty="0">
                <a:solidFill>
                  <a:schemeClr val="accent3"/>
                </a:solidFill>
              </a:rPr>
              <a:t>Children:</a:t>
            </a:r>
            <a:r>
              <a:rPr lang="en-US" sz="1600" dirty="0"/>
              <a:t> </a:t>
            </a:r>
            <a:r>
              <a:rPr lang="en-US" sz="1600" dirty="0">
                <a:solidFill>
                  <a:srgbClr val="144056"/>
                </a:solidFill>
              </a:rPr>
              <a:t>When they get excited about coming to preschool every day and convey that enthusiasm to their parents and caregivers.</a:t>
            </a:r>
            <a:br>
              <a:rPr lang="en-US" sz="1600" dirty="0">
                <a:solidFill>
                  <a:srgbClr val="144056"/>
                </a:solidFill>
              </a:rPr>
            </a:br>
            <a:r>
              <a:rPr lang="en-US" sz="1600" dirty="0"/>
              <a:t/>
            </a:r>
            <a:br>
              <a:rPr lang="en-US" sz="1600" dirty="0"/>
            </a:br>
            <a:r>
              <a:rPr lang="en-US" sz="1600" b="1" dirty="0">
                <a:solidFill>
                  <a:srgbClr val="84B45E"/>
                </a:solidFill>
              </a:rPr>
              <a:t>Families:</a:t>
            </a:r>
            <a:r>
              <a:rPr lang="en-US" sz="1600" dirty="0"/>
              <a:t> </a:t>
            </a:r>
            <a:r>
              <a:rPr lang="en-US" sz="1600" dirty="0">
                <a:solidFill>
                  <a:srgbClr val="144056"/>
                </a:solidFill>
              </a:rPr>
              <a:t>When they understand that preschool absences matter, feel welcome and respected, value their children’s attendance and seek help as needed to overcome barriers.</a:t>
            </a:r>
            <a:r>
              <a:rPr lang="en-US" sz="1600" dirty="0"/>
              <a:t/>
            </a:r>
            <a:br>
              <a:rPr lang="en-US" sz="1600" dirty="0"/>
            </a:br>
            <a:r>
              <a:rPr lang="en-US" sz="1600" dirty="0"/>
              <a:t/>
            </a:r>
            <a:br>
              <a:rPr lang="en-US" sz="1600" dirty="0"/>
            </a:br>
            <a:r>
              <a:rPr lang="en-US" sz="1600" b="1" dirty="0">
                <a:solidFill>
                  <a:srgbClr val="84B45E"/>
                </a:solidFill>
              </a:rPr>
              <a:t>Staff:</a:t>
            </a:r>
            <a:r>
              <a:rPr lang="en-US" sz="1600" dirty="0"/>
              <a:t> </a:t>
            </a:r>
            <a:r>
              <a:rPr lang="en-US" sz="1600" dirty="0">
                <a:solidFill>
                  <a:srgbClr val="144056"/>
                </a:solidFill>
              </a:rPr>
              <a:t>When they create a positive first school experience and build attendance messaging, tracking, problem-solving and celebrating into preschool routine. </a:t>
            </a:r>
            <a:br>
              <a:rPr lang="en-US" sz="1600" dirty="0">
                <a:solidFill>
                  <a:srgbClr val="144056"/>
                </a:solidFill>
              </a:rPr>
            </a:br>
            <a:r>
              <a:rPr lang="en-US" sz="1600" dirty="0"/>
              <a:t/>
            </a:r>
            <a:br>
              <a:rPr lang="en-US" sz="1600" dirty="0"/>
            </a:br>
            <a:r>
              <a:rPr lang="en-US" sz="1600" b="1" dirty="0">
                <a:solidFill>
                  <a:srgbClr val="84B45E"/>
                </a:solidFill>
              </a:rPr>
              <a:t>Community:</a:t>
            </a:r>
            <a:r>
              <a:rPr lang="en-US" sz="1600" dirty="0"/>
              <a:t> </a:t>
            </a:r>
            <a:r>
              <a:rPr lang="en-US" sz="1600" dirty="0">
                <a:solidFill>
                  <a:schemeClr val="accent1"/>
                </a:solidFill>
              </a:rPr>
              <a:t>When partners reinforce messaging and provide resources to help families overcome barriers to attendance.</a:t>
            </a:r>
            <a:endParaRPr lang="en-US" dirty="0">
              <a:solidFill>
                <a:schemeClr val="accent1"/>
              </a:solidFill>
            </a:endParaRPr>
          </a:p>
        </p:txBody>
      </p:sp>
      <p:grpSp>
        <p:nvGrpSpPr>
          <p:cNvPr id="4" name="Shape 382"/>
          <p:cNvGrpSpPr/>
          <p:nvPr/>
        </p:nvGrpSpPr>
        <p:grpSpPr>
          <a:xfrm>
            <a:off x="188602" y="1052837"/>
            <a:ext cx="258332" cy="602297"/>
            <a:chOff x="3384375" y="2267500"/>
            <a:chExt cx="203375" cy="507825"/>
          </a:xfrm>
        </p:grpSpPr>
        <p:sp>
          <p:nvSpPr>
            <p:cNvPr id="5" name="Shape 38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38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 name="Shape 385"/>
          <p:cNvGrpSpPr/>
          <p:nvPr/>
        </p:nvGrpSpPr>
        <p:grpSpPr>
          <a:xfrm>
            <a:off x="470508" y="1196958"/>
            <a:ext cx="211937" cy="449209"/>
            <a:chOff x="4747025" y="2332025"/>
            <a:chExt cx="166850" cy="378750"/>
          </a:xfrm>
        </p:grpSpPr>
        <p:sp>
          <p:nvSpPr>
            <p:cNvPr id="8" name="Shape 386"/>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87"/>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0" name="Shape 388"/>
          <p:cNvGrpSpPr/>
          <p:nvPr/>
        </p:nvGrpSpPr>
        <p:grpSpPr>
          <a:xfrm>
            <a:off x="696359" y="1056286"/>
            <a:ext cx="219654" cy="596515"/>
            <a:chOff x="4071800" y="2269925"/>
            <a:chExt cx="172925" cy="502950"/>
          </a:xfrm>
        </p:grpSpPr>
        <p:sp>
          <p:nvSpPr>
            <p:cNvPr id="11" name="Shape 38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39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86601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 What Can We Do?  </a:t>
            </a:r>
          </a:p>
        </p:txBody>
      </p:sp>
      <p:sp>
        <p:nvSpPr>
          <p:cNvPr id="7" name="Text Placeholder 6"/>
          <p:cNvSpPr>
            <a:spLocks noGrp="1"/>
          </p:cNvSpPr>
          <p:nvPr>
            <p:ph type="body" idx="1"/>
          </p:nvPr>
        </p:nvSpPr>
        <p:spPr>
          <a:xfrm>
            <a:off x="2020912" y="2603143"/>
            <a:ext cx="3790410" cy="4611396"/>
          </a:xfrm>
        </p:spPr>
        <p:txBody>
          <a:bodyPr/>
          <a:lstStyle/>
          <a:p>
            <a:pPr>
              <a:lnSpc>
                <a:spcPct val="130000"/>
              </a:lnSpc>
              <a:buClr>
                <a:schemeClr val="accent3"/>
              </a:buClr>
              <a:buNone/>
            </a:pPr>
            <a:r>
              <a:rPr lang="en-US" sz="2200" dirty="0">
                <a:solidFill>
                  <a:srgbClr val="1B637A"/>
                </a:solidFill>
                <a:latin typeface="Rockwell"/>
                <a:cs typeface="Rockwell"/>
              </a:rPr>
              <a:t>Engage </a:t>
            </a:r>
            <a:endParaRPr lang="en-US" sz="2200" dirty="0" smtClean="0">
              <a:solidFill>
                <a:srgbClr val="1B637A"/>
              </a:solidFill>
              <a:latin typeface="Rockwell"/>
              <a:cs typeface="Rockwell"/>
            </a:endParaRPr>
          </a:p>
          <a:p>
            <a:pPr>
              <a:lnSpc>
                <a:spcPct val="130000"/>
              </a:lnSpc>
              <a:buClr>
                <a:schemeClr val="accent3"/>
              </a:buClr>
              <a:buNone/>
            </a:pPr>
            <a:r>
              <a:rPr lang="en-US" sz="2200" dirty="0" smtClean="0">
                <a:solidFill>
                  <a:srgbClr val="1B637A"/>
                </a:solidFill>
                <a:latin typeface="Rockwell"/>
                <a:cs typeface="Rockwell"/>
              </a:rPr>
              <a:t>Families</a:t>
            </a:r>
            <a:r>
              <a:rPr lang="en-US" sz="2200" dirty="0">
                <a:solidFill>
                  <a:srgbClr val="1B637A"/>
                </a:solidFill>
                <a:latin typeface="Rockwell"/>
                <a:cs typeface="Rockwell"/>
              </a:rPr>
              <a:t/>
            </a:r>
            <a:br>
              <a:rPr lang="en-US" sz="2200" dirty="0">
                <a:solidFill>
                  <a:srgbClr val="1B637A"/>
                </a:solidFill>
                <a:latin typeface="Rockwell"/>
                <a:cs typeface="Rockwell"/>
              </a:rPr>
            </a:br>
            <a:endParaRPr lang="en-US" sz="2200" dirty="0">
              <a:solidFill>
                <a:srgbClr val="1B637A"/>
              </a:solidFill>
              <a:latin typeface="Rockwell"/>
              <a:cs typeface="Rockwell"/>
            </a:endParaRPr>
          </a:p>
          <a:p>
            <a:pPr>
              <a:lnSpc>
                <a:spcPct val="130000"/>
              </a:lnSpc>
              <a:buClr>
                <a:schemeClr val="accent3"/>
              </a:buClr>
              <a:buNone/>
            </a:pPr>
            <a:endParaRPr lang="en-US" sz="2200" dirty="0">
              <a:solidFill>
                <a:srgbClr val="1B637A"/>
              </a:solidFill>
              <a:latin typeface="Rockwell"/>
              <a:cs typeface="Rockwell"/>
            </a:endParaRPr>
          </a:p>
          <a:p>
            <a:pPr>
              <a:lnSpc>
                <a:spcPct val="130000"/>
              </a:lnSpc>
              <a:buClr>
                <a:schemeClr val="accent3"/>
              </a:buClr>
              <a:buNone/>
            </a:pPr>
            <a:r>
              <a:rPr lang="en-US" sz="2200" dirty="0">
                <a:solidFill>
                  <a:srgbClr val="1B637A"/>
                </a:solidFill>
                <a:latin typeface="Rockwell"/>
                <a:cs typeface="Rockwell"/>
              </a:rPr>
              <a:t/>
            </a:r>
            <a:br>
              <a:rPr lang="en-US" sz="2200" dirty="0">
                <a:solidFill>
                  <a:srgbClr val="1B637A"/>
                </a:solidFill>
                <a:latin typeface="Rockwell"/>
                <a:cs typeface="Rockwell"/>
              </a:rPr>
            </a:br>
            <a:r>
              <a:rPr lang="en-US" sz="2200" dirty="0" smtClean="0">
                <a:solidFill>
                  <a:srgbClr val="1B637A"/>
                </a:solidFill>
                <a:latin typeface="Rockwell"/>
                <a:cs typeface="Rockwell"/>
              </a:rPr>
              <a:t>Engage </a:t>
            </a:r>
          </a:p>
          <a:p>
            <a:pPr>
              <a:lnSpc>
                <a:spcPct val="130000"/>
              </a:lnSpc>
              <a:buClr>
                <a:schemeClr val="accent3"/>
              </a:buClr>
              <a:buNone/>
            </a:pPr>
            <a:r>
              <a:rPr lang="en-US" sz="2200" dirty="0" smtClean="0">
                <a:solidFill>
                  <a:srgbClr val="1B637A"/>
                </a:solidFill>
                <a:latin typeface="Rockwell"/>
                <a:cs typeface="Rockwell"/>
              </a:rPr>
              <a:t>Preschoolers</a:t>
            </a:r>
            <a:r>
              <a:rPr lang="en-US" sz="2200" dirty="0">
                <a:solidFill>
                  <a:srgbClr val="1B637A"/>
                </a:solidFill>
                <a:latin typeface="Rockwell"/>
                <a:cs typeface="Rockwell"/>
              </a:rPr>
              <a:t/>
            </a:r>
            <a:br>
              <a:rPr lang="en-US" sz="2200" dirty="0">
                <a:solidFill>
                  <a:srgbClr val="1B637A"/>
                </a:solidFill>
                <a:latin typeface="Rockwell"/>
                <a:cs typeface="Rockwell"/>
              </a:rPr>
            </a:br>
            <a:endParaRPr lang="en-US" sz="2200" dirty="0">
              <a:solidFill>
                <a:srgbClr val="1B637A"/>
              </a:solidFill>
              <a:latin typeface="Rockwell"/>
              <a:cs typeface="Rockwell"/>
            </a:endParaRPr>
          </a:p>
        </p:txBody>
      </p:sp>
      <p:pic>
        <p:nvPicPr>
          <p:cNvPr id="2" name="Picture 1"/>
          <p:cNvPicPr>
            <a:picLocks/>
          </p:cNvPicPr>
          <p:nvPr/>
        </p:nvPicPr>
        <p:blipFill>
          <a:blip r:embed="rId2"/>
          <a:stretch>
            <a:fillRect/>
          </a:stretch>
        </p:blipFill>
        <p:spPr>
          <a:xfrm>
            <a:off x="475897" y="4468927"/>
            <a:ext cx="1371600" cy="1371600"/>
          </a:xfrm>
          <a:prstGeom prst="rect">
            <a:avLst/>
          </a:prstGeom>
        </p:spPr>
      </p:pic>
      <p:pic>
        <p:nvPicPr>
          <p:cNvPr id="3" name="Picture 2"/>
          <p:cNvPicPr>
            <a:picLocks/>
          </p:cNvPicPr>
          <p:nvPr/>
        </p:nvPicPr>
        <p:blipFill>
          <a:blip r:embed="rId3"/>
          <a:stretch>
            <a:fillRect/>
          </a:stretch>
        </p:blipFill>
        <p:spPr>
          <a:xfrm>
            <a:off x="455585" y="2517913"/>
            <a:ext cx="1371600" cy="1371600"/>
          </a:xfrm>
          <a:prstGeom prst="rect">
            <a:avLst/>
          </a:prstGeom>
        </p:spPr>
      </p:pic>
      <p:pic>
        <p:nvPicPr>
          <p:cNvPr id="4" name="Picture 3"/>
          <p:cNvPicPr>
            <a:picLocks/>
          </p:cNvPicPr>
          <p:nvPr/>
        </p:nvPicPr>
        <p:blipFill>
          <a:blip r:embed="rId4"/>
          <a:stretch>
            <a:fillRect/>
          </a:stretch>
        </p:blipFill>
        <p:spPr>
          <a:xfrm>
            <a:off x="4810602" y="2565416"/>
            <a:ext cx="1371600" cy="1371600"/>
          </a:xfrm>
          <a:prstGeom prst="rect">
            <a:avLst/>
          </a:prstGeom>
        </p:spPr>
      </p:pic>
      <p:sp>
        <p:nvSpPr>
          <p:cNvPr id="8" name="Text Placeholder 6"/>
          <p:cNvSpPr txBox="1">
            <a:spLocks/>
          </p:cNvSpPr>
          <p:nvPr/>
        </p:nvSpPr>
        <p:spPr>
          <a:xfrm>
            <a:off x="6439156" y="2659128"/>
            <a:ext cx="3790410" cy="42115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Gill Sans"/>
                <a:ea typeface="Nixie One"/>
                <a:cs typeface="Gill Sans"/>
                <a:sym typeface="Nixie One"/>
              </a:defRPr>
            </a:lvl1pPr>
            <a:lvl2pPr marR="0" lvl="1"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9pPr>
          </a:lstStyle>
          <a:p>
            <a:pPr>
              <a:lnSpc>
                <a:spcPct val="150000"/>
              </a:lnSpc>
              <a:buClr>
                <a:schemeClr val="accent3"/>
              </a:buClr>
              <a:buFont typeface="Nixie One"/>
              <a:buNone/>
            </a:pPr>
            <a:r>
              <a:rPr lang="en-US" sz="2200" dirty="0">
                <a:solidFill>
                  <a:srgbClr val="1B637A"/>
                </a:solidFill>
                <a:latin typeface="Rockwell"/>
                <a:cs typeface="Rockwell"/>
              </a:rPr>
              <a:t>Use </a:t>
            </a:r>
            <a:r>
              <a:rPr lang="en-US" sz="2200" dirty="0" smtClean="0">
                <a:solidFill>
                  <a:srgbClr val="1B637A"/>
                </a:solidFill>
                <a:latin typeface="Rockwell"/>
                <a:cs typeface="Rockwell"/>
              </a:rPr>
              <a:t>Attendance</a:t>
            </a:r>
          </a:p>
          <a:p>
            <a:pPr>
              <a:lnSpc>
                <a:spcPct val="130000"/>
              </a:lnSpc>
              <a:buClr>
                <a:schemeClr val="accent3"/>
              </a:buClr>
              <a:buFont typeface="Nixie One"/>
              <a:buNone/>
            </a:pPr>
            <a:r>
              <a:rPr lang="en-US" sz="2200" dirty="0" smtClean="0">
                <a:solidFill>
                  <a:srgbClr val="1B637A"/>
                </a:solidFill>
                <a:latin typeface="Rockwell"/>
                <a:cs typeface="Rockwell"/>
              </a:rPr>
              <a:t>Data</a:t>
            </a:r>
            <a:endParaRPr lang="en-US" sz="2200" dirty="0">
              <a:solidFill>
                <a:srgbClr val="1B637A"/>
              </a:solidFill>
              <a:latin typeface="Rockwell"/>
              <a:cs typeface="Rockwell"/>
            </a:endParaRPr>
          </a:p>
          <a:p>
            <a:pPr>
              <a:lnSpc>
                <a:spcPct val="130000"/>
              </a:lnSpc>
              <a:buClr>
                <a:schemeClr val="accent3"/>
              </a:buClr>
              <a:buFont typeface="Nixie One"/>
              <a:buNone/>
            </a:pPr>
            <a:endParaRPr lang="en-US" sz="2200" dirty="0">
              <a:solidFill>
                <a:srgbClr val="1B637A"/>
              </a:solidFill>
              <a:latin typeface="Rockwell"/>
              <a:cs typeface="Rockwell"/>
            </a:endParaRPr>
          </a:p>
          <a:p>
            <a:pPr>
              <a:lnSpc>
                <a:spcPct val="130000"/>
              </a:lnSpc>
              <a:buClr>
                <a:schemeClr val="accent3"/>
              </a:buClr>
              <a:buFont typeface="Nixie One"/>
              <a:buNone/>
            </a:pPr>
            <a:r>
              <a:rPr lang="en-US" sz="2200" dirty="0">
                <a:solidFill>
                  <a:srgbClr val="1B637A"/>
                </a:solidFill>
                <a:latin typeface="Rockwell"/>
                <a:cs typeface="Rockwell"/>
              </a:rPr>
              <a:t> </a:t>
            </a:r>
            <a:r>
              <a:rPr lang="en-US" sz="2200" dirty="0" smtClean="0">
                <a:solidFill>
                  <a:srgbClr val="1B637A"/>
                </a:solidFill>
                <a:latin typeface="Rockwell"/>
                <a:cs typeface="Rockwell"/>
              </a:rPr>
              <a:t/>
            </a:r>
            <a:br>
              <a:rPr lang="en-US" sz="2200" dirty="0" smtClean="0">
                <a:solidFill>
                  <a:srgbClr val="1B637A"/>
                </a:solidFill>
                <a:latin typeface="Rockwell"/>
                <a:cs typeface="Rockwell"/>
              </a:rPr>
            </a:br>
            <a:endParaRPr lang="en-US" sz="2200" dirty="0">
              <a:solidFill>
                <a:srgbClr val="1B637A"/>
              </a:solidFill>
              <a:latin typeface="Rockwell"/>
              <a:cs typeface="Rockwell"/>
            </a:endParaRPr>
          </a:p>
          <a:p>
            <a:pPr>
              <a:lnSpc>
                <a:spcPct val="150000"/>
              </a:lnSpc>
              <a:buClr>
                <a:schemeClr val="accent3"/>
              </a:buClr>
              <a:buFont typeface="Nixie One"/>
              <a:buNone/>
            </a:pPr>
            <a:r>
              <a:rPr lang="en-US" sz="2200" dirty="0">
                <a:solidFill>
                  <a:srgbClr val="1B637A"/>
                </a:solidFill>
                <a:latin typeface="Rockwell"/>
                <a:cs typeface="Rockwell"/>
              </a:rPr>
              <a:t>Organize a Team</a:t>
            </a:r>
          </a:p>
        </p:txBody>
      </p:sp>
      <p:pic>
        <p:nvPicPr>
          <p:cNvPr id="5" name="Picture 4"/>
          <p:cNvPicPr>
            <a:picLocks/>
          </p:cNvPicPr>
          <p:nvPr/>
        </p:nvPicPr>
        <p:blipFill>
          <a:blip r:embed="rId5"/>
          <a:stretch>
            <a:fillRect/>
          </a:stretch>
        </p:blipFill>
        <p:spPr>
          <a:xfrm>
            <a:off x="4810602" y="4468927"/>
            <a:ext cx="1371600" cy="1371600"/>
          </a:xfrm>
          <a:prstGeom prst="rect">
            <a:avLst/>
          </a:prstGeom>
        </p:spPr>
      </p:pic>
      <p:grpSp>
        <p:nvGrpSpPr>
          <p:cNvPr id="9" name="Shape 410"/>
          <p:cNvGrpSpPr/>
          <p:nvPr/>
        </p:nvGrpSpPr>
        <p:grpSpPr>
          <a:xfrm>
            <a:off x="378625" y="1199140"/>
            <a:ext cx="369548" cy="366353"/>
            <a:chOff x="5247525" y="3007275"/>
            <a:chExt cx="517575" cy="384825"/>
          </a:xfrm>
        </p:grpSpPr>
        <p:sp>
          <p:nvSpPr>
            <p:cNvPr id="10" name="Shape 41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41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55795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Families</a:t>
            </a:r>
          </a:p>
        </p:txBody>
      </p:sp>
      <p:sp>
        <p:nvSpPr>
          <p:cNvPr id="3" name="Text Placeholder 2"/>
          <p:cNvSpPr>
            <a:spLocks noGrp="1"/>
          </p:cNvSpPr>
          <p:nvPr>
            <p:ph type="body" idx="1"/>
          </p:nvPr>
        </p:nvSpPr>
        <p:spPr>
          <a:xfrm>
            <a:off x="510364" y="2079234"/>
            <a:ext cx="8465006" cy="4561647"/>
          </a:xfrm>
        </p:spPr>
        <p:txBody>
          <a:bodyPr/>
          <a:lstStyle/>
          <a:p>
            <a:pPr marL="457200" lvl="0" indent="-457200">
              <a:buClr>
                <a:schemeClr val="accent3"/>
              </a:buClr>
              <a:buFont typeface="+mj-lt"/>
              <a:buAutoNum type="arabicPeriod"/>
            </a:pPr>
            <a:r>
              <a:rPr lang="en-US" sz="2300" dirty="0">
                <a:solidFill>
                  <a:schemeClr val="accent5"/>
                </a:solidFill>
              </a:rPr>
              <a:t>Welcome, involve and support families</a:t>
            </a:r>
          </a:p>
          <a:p>
            <a:pPr marL="457200" lvl="0" indent="-457200">
              <a:buClr>
                <a:schemeClr val="accent3"/>
              </a:buClr>
              <a:buFont typeface="+mj-lt"/>
              <a:buAutoNum type="arabicPeriod"/>
            </a:pPr>
            <a:r>
              <a:rPr lang="en-US" sz="2300" dirty="0">
                <a:solidFill>
                  <a:schemeClr val="accent5"/>
                </a:solidFill>
              </a:rPr>
              <a:t>Help families keep students healthy.</a:t>
            </a:r>
          </a:p>
          <a:p>
            <a:pPr marL="457200" lvl="0" indent="-457200">
              <a:buClr>
                <a:schemeClr val="accent3"/>
              </a:buClr>
              <a:buFont typeface="+mj-lt"/>
              <a:buAutoNum type="arabicPeriod"/>
            </a:pPr>
            <a:r>
              <a:rPr lang="en-US" sz="2300" dirty="0">
                <a:solidFill>
                  <a:schemeClr val="accent5"/>
                </a:solidFill>
              </a:rPr>
              <a:t>Use large gatherings to introduce the importance of preschool attendance and the need to monitor absences.</a:t>
            </a:r>
          </a:p>
          <a:p>
            <a:pPr marL="457200" lvl="0" indent="-457200">
              <a:buClr>
                <a:schemeClr val="accent3"/>
              </a:buClr>
              <a:buFont typeface="+mj-lt"/>
              <a:buAutoNum type="arabicPeriod"/>
            </a:pPr>
            <a:r>
              <a:rPr lang="en-US" sz="2300" dirty="0">
                <a:solidFill>
                  <a:schemeClr val="accent5"/>
                </a:solidFill>
              </a:rPr>
              <a:t>Use one-on-one conversations to reinforce the importance of attendance and identify challenges.  </a:t>
            </a:r>
          </a:p>
          <a:p>
            <a:pPr marL="457200" lvl="0" indent="-457200">
              <a:buClr>
                <a:schemeClr val="accent3"/>
              </a:buClr>
              <a:buFont typeface="+mj-lt"/>
              <a:buAutoNum type="arabicPeriod"/>
            </a:pPr>
            <a:r>
              <a:rPr lang="en-US" sz="2300" dirty="0">
                <a:solidFill>
                  <a:schemeClr val="accent5"/>
                </a:solidFill>
              </a:rPr>
              <a:t>Continue messaging and recognition events all year long.</a:t>
            </a:r>
          </a:p>
          <a:p>
            <a:pPr marL="457200" lvl="0" indent="-457200">
              <a:buClr>
                <a:schemeClr val="accent3"/>
              </a:buClr>
              <a:buFont typeface="+mj-lt"/>
              <a:buAutoNum type="arabicPeriod"/>
            </a:pPr>
            <a:r>
              <a:rPr lang="en-US" sz="2300" dirty="0">
                <a:solidFill>
                  <a:schemeClr val="accent5"/>
                </a:solidFill>
              </a:rPr>
              <a:t>Prepare students and families for kindergarten transition. </a:t>
            </a:r>
          </a:p>
          <a:p>
            <a:pPr marL="342900" indent="-342900">
              <a:buFont typeface="+mj-lt"/>
              <a:buAutoNum type="arabicPeriod"/>
            </a:pPr>
            <a:endParaRPr lang="en-US" sz="2300" dirty="0"/>
          </a:p>
        </p:txBody>
      </p:sp>
      <p:pic>
        <p:nvPicPr>
          <p:cNvPr id="4" name="Picture 3"/>
          <p:cNvPicPr>
            <a:picLocks/>
          </p:cNvPicPr>
          <p:nvPr/>
        </p:nvPicPr>
        <p:blipFill>
          <a:blip r:embed="rId2"/>
          <a:stretch>
            <a:fillRect/>
          </a:stretch>
        </p:blipFill>
        <p:spPr>
          <a:xfrm>
            <a:off x="218592" y="1024182"/>
            <a:ext cx="731520" cy="731520"/>
          </a:xfrm>
          <a:prstGeom prst="rect">
            <a:avLst/>
          </a:prstGeom>
        </p:spPr>
      </p:pic>
    </p:spTree>
    <p:extLst>
      <p:ext uri="{BB962C8B-B14F-4D97-AF65-F5344CB8AC3E}">
        <p14:creationId xmlns:p14="http://schemas.microsoft.com/office/powerpoint/2010/main" val="344344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Families</a:t>
            </a:r>
          </a:p>
        </p:txBody>
      </p:sp>
      <p:sp>
        <p:nvSpPr>
          <p:cNvPr id="3" name="Text Placeholder 2"/>
          <p:cNvSpPr>
            <a:spLocks noGrp="1"/>
          </p:cNvSpPr>
          <p:nvPr>
            <p:ph type="body" idx="1"/>
          </p:nvPr>
        </p:nvSpPr>
        <p:spPr>
          <a:xfrm>
            <a:off x="1140709" y="2356367"/>
            <a:ext cx="7540800" cy="4211599"/>
          </a:xfrm>
        </p:spPr>
        <p:txBody>
          <a:bodyPr/>
          <a:lstStyle/>
          <a:p>
            <a:r>
              <a:rPr lang="en-US" dirty="0">
                <a:solidFill>
                  <a:schemeClr val="accent5">
                    <a:lumMod val="75000"/>
                  </a:schemeClr>
                </a:solidFill>
              </a:rPr>
              <a:t>The next three slides share examples of tools included in the toolkit to engage families.</a:t>
            </a:r>
          </a:p>
        </p:txBody>
      </p:sp>
      <p:pic>
        <p:nvPicPr>
          <p:cNvPr id="5" name="Picture 4"/>
          <p:cNvPicPr>
            <a:picLocks/>
          </p:cNvPicPr>
          <p:nvPr/>
        </p:nvPicPr>
        <p:blipFill>
          <a:blip r:embed="rId2"/>
          <a:stretch>
            <a:fillRect/>
          </a:stretch>
        </p:blipFill>
        <p:spPr>
          <a:xfrm>
            <a:off x="218592" y="1024182"/>
            <a:ext cx="731520" cy="731520"/>
          </a:xfrm>
          <a:prstGeom prst="rect">
            <a:avLst/>
          </a:prstGeom>
        </p:spPr>
      </p:pic>
    </p:spTree>
    <p:extLst>
      <p:ext uri="{BB962C8B-B14F-4D97-AF65-F5344CB8AC3E}">
        <p14:creationId xmlns:p14="http://schemas.microsoft.com/office/powerpoint/2010/main" val="373559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6320" y="707633"/>
            <a:ext cx="4114800" cy="1371600"/>
          </a:xfrm>
        </p:spPr>
        <p:txBody>
          <a:bodyPr/>
          <a:lstStyle/>
          <a:p>
            <a:r>
              <a:rPr lang="en-US" dirty="0"/>
              <a:t>Example 1:  </a:t>
            </a:r>
            <a:br>
              <a:rPr lang="en-US" dirty="0"/>
            </a:br>
            <a:r>
              <a:rPr lang="en-US" dirty="0"/>
              <a:t>Leverage Large Gatherings </a:t>
            </a:r>
            <a:br>
              <a:rPr lang="en-US" dirty="0"/>
            </a:br>
            <a:r>
              <a:rPr lang="en-US" dirty="0"/>
              <a:t>(Use our handouts)</a:t>
            </a:r>
          </a:p>
        </p:txBody>
      </p:sp>
      <p:pic>
        <p:nvPicPr>
          <p:cNvPr id="7" name="Picture 6"/>
          <p:cNvPicPr>
            <a:picLocks noChangeAspect="1"/>
          </p:cNvPicPr>
          <p:nvPr/>
        </p:nvPicPr>
        <p:blipFill>
          <a:blip r:embed="rId2"/>
          <a:stretch>
            <a:fillRect/>
          </a:stretch>
        </p:blipFill>
        <p:spPr>
          <a:xfrm>
            <a:off x="5100828" y="707634"/>
            <a:ext cx="3992880" cy="5712149"/>
          </a:xfrm>
          <a:prstGeom prst="rect">
            <a:avLst/>
          </a:prstGeom>
        </p:spPr>
      </p:pic>
      <p:pic>
        <p:nvPicPr>
          <p:cNvPr id="8" name="Picture 7"/>
          <p:cNvPicPr>
            <a:picLocks noChangeAspect="1"/>
          </p:cNvPicPr>
          <p:nvPr/>
        </p:nvPicPr>
        <p:blipFill>
          <a:blip r:embed="rId3"/>
          <a:stretch>
            <a:fillRect/>
          </a:stretch>
        </p:blipFill>
        <p:spPr>
          <a:xfrm>
            <a:off x="352056" y="2551813"/>
            <a:ext cx="4799064" cy="3757520"/>
          </a:xfrm>
          <a:prstGeom prst="rect">
            <a:avLst/>
          </a:prstGeom>
        </p:spPr>
      </p:pic>
      <p:pic>
        <p:nvPicPr>
          <p:cNvPr id="9" name="Picture 8"/>
          <p:cNvPicPr>
            <a:picLocks/>
          </p:cNvPicPr>
          <p:nvPr/>
        </p:nvPicPr>
        <p:blipFill>
          <a:blip r:embed="rId4"/>
          <a:stretch>
            <a:fillRect/>
          </a:stretch>
        </p:blipFill>
        <p:spPr>
          <a:xfrm>
            <a:off x="218592" y="1024182"/>
            <a:ext cx="731520" cy="731520"/>
          </a:xfrm>
          <a:prstGeom prst="rect">
            <a:avLst/>
          </a:prstGeom>
        </p:spPr>
      </p:pic>
    </p:spTree>
    <p:extLst>
      <p:ext uri="{BB962C8B-B14F-4D97-AF65-F5344CB8AC3E}">
        <p14:creationId xmlns:p14="http://schemas.microsoft.com/office/powerpoint/2010/main" val="362699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6026" y="707633"/>
            <a:ext cx="3420659" cy="1371600"/>
          </a:xfrm>
        </p:spPr>
        <p:txBody>
          <a:bodyPr/>
          <a:lstStyle/>
          <a:p>
            <a:r>
              <a:rPr lang="en-US" dirty="0"/>
              <a:t>Example 2:   </a:t>
            </a:r>
            <a:br>
              <a:rPr lang="en-US" dirty="0"/>
            </a:br>
            <a:r>
              <a:rPr lang="en-US" dirty="0"/>
              <a:t>Leverage Large Gatherings </a:t>
            </a:r>
          </a:p>
        </p:txBody>
      </p:sp>
      <p:sp>
        <p:nvSpPr>
          <p:cNvPr id="7" name="Content Placeholder 1"/>
          <p:cNvSpPr>
            <a:spLocks noGrp="1"/>
          </p:cNvSpPr>
          <p:nvPr>
            <p:ph type="body" idx="2"/>
          </p:nvPr>
        </p:nvSpPr>
        <p:spPr>
          <a:xfrm>
            <a:off x="4841656" y="923584"/>
            <a:ext cx="4302344" cy="5324816"/>
          </a:xfrm>
          <a:noFill/>
          <a:ln>
            <a:noFill/>
          </a:ln>
        </p:spPr>
        <p:txBody>
          <a:bodyPr/>
          <a:lstStyle/>
          <a:p>
            <a:pPr lvl="0" algn="ctr"/>
            <a:r>
              <a:rPr lang="en-US" sz="2250" b="1" dirty="0">
                <a:solidFill>
                  <a:schemeClr val="accent3"/>
                </a:solidFill>
                <a:latin typeface="Rockwell"/>
                <a:cs typeface="Rockwell"/>
              </a:rPr>
              <a:t>Bringing Attendance Home</a:t>
            </a:r>
          </a:p>
          <a:p>
            <a:pPr lvl="0" algn="ctr"/>
            <a:r>
              <a:rPr lang="en-US" sz="2250" b="1" dirty="0">
                <a:solidFill>
                  <a:srgbClr val="84B45E"/>
                </a:solidFill>
                <a:latin typeface="Rockwell"/>
                <a:cs typeface="Rockwell"/>
              </a:rPr>
              <a:t>Video </a:t>
            </a:r>
            <a:r>
              <a:rPr lang="en-US" sz="2250" b="1" i="1" dirty="0">
                <a:solidFill>
                  <a:srgbClr val="84B45E"/>
                </a:solidFill>
                <a:latin typeface="Rockwell"/>
                <a:cs typeface="Rockwell"/>
              </a:rPr>
              <a:t>(6 minutes)</a:t>
            </a:r>
            <a:r>
              <a:rPr lang="en-US" sz="2250" b="1" dirty="0">
                <a:solidFill>
                  <a:srgbClr val="84B45E"/>
                </a:solidFill>
                <a:latin typeface="Rockwell"/>
                <a:cs typeface="Rockwell"/>
              </a:rPr>
              <a:t> </a:t>
            </a:r>
            <a:br>
              <a:rPr lang="en-US" sz="2250" b="1" dirty="0">
                <a:solidFill>
                  <a:srgbClr val="84B45E"/>
                </a:solidFill>
                <a:latin typeface="Rockwell"/>
                <a:cs typeface="Rockwell"/>
              </a:rPr>
            </a:br>
            <a:endParaRPr lang="en-US" sz="2250" b="1" dirty="0">
              <a:solidFill>
                <a:srgbClr val="84B45E"/>
              </a:solidFill>
              <a:latin typeface="Rockwell"/>
              <a:cs typeface="Rockwell"/>
            </a:endParaRPr>
          </a:p>
          <a:p>
            <a:pPr marL="342900" lvl="0" indent="-342900">
              <a:buClr>
                <a:schemeClr val="accent3"/>
              </a:buClr>
              <a:buFont typeface="Wingdings" charset="2"/>
              <a:buChar char="ü"/>
            </a:pPr>
            <a:r>
              <a:rPr lang="en-US" dirty="0">
                <a:solidFill>
                  <a:srgbClr val="1B637A"/>
                </a:solidFill>
              </a:rPr>
              <a:t>Facilitated conversation</a:t>
            </a:r>
          </a:p>
          <a:p>
            <a:pPr marL="342900" lvl="1" indent="-342900">
              <a:buClr>
                <a:schemeClr val="accent3"/>
              </a:buClr>
              <a:buFont typeface="Wingdings" charset="2"/>
              <a:buChar char="ü"/>
            </a:pPr>
            <a:r>
              <a:rPr lang="en-US" dirty="0">
                <a:solidFill>
                  <a:srgbClr val="1B637A"/>
                </a:solidFill>
                <a:latin typeface="Gill Sans MT"/>
                <a:cs typeface="Gill Sans MT"/>
              </a:rPr>
              <a:t>The consequences of chronic absence</a:t>
            </a:r>
          </a:p>
          <a:p>
            <a:pPr marL="342900" lvl="1" indent="-342900">
              <a:buClr>
                <a:schemeClr val="accent3"/>
              </a:buClr>
              <a:buFont typeface="Wingdings" charset="2"/>
              <a:buChar char="ü"/>
            </a:pPr>
            <a:r>
              <a:rPr lang="en-US" dirty="0">
                <a:solidFill>
                  <a:srgbClr val="1B637A"/>
                </a:solidFill>
                <a:latin typeface="Gill Sans MT"/>
                <a:cs typeface="Gill Sans MT"/>
              </a:rPr>
              <a:t>How to improve absenteeism</a:t>
            </a:r>
          </a:p>
          <a:p>
            <a:pPr marL="342900" lvl="2" indent="-342900">
              <a:buClr>
                <a:schemeClr val="accent3"/>
              </a:buClr>
              <a:buFont typeface="Wingdings" charset="2"/>
              <a:buChar char="ü"/>
            </a:pPr>
            <a:r>
              <a:rPr lang="en-US" dirty="0">
                <a:solidFill>
                  <a:srgbClr val="1B637A"/>
                </a:solidFill>
                <a:latin typeface="Gill Sans MT"/>
                <a:cs typeface="Gill Sans MT"/>
              </a:rPr>
              <a:t>Family practice</a:t>
            </a:r>
          </a:p>
          <a:p>
            <a:pPr marL="342900" lvl="2" indent="-342900">
              <a:buClr>
                <a:schemeClr val="accent3"/>
              </a:buClr>
              <a:buFont typeface="Wingdings" charset="2"/>
              <a:buChar char="ü"/>
            </a:pPr>
            <a:r>
              <a:rPr lang="en-US" dirty="0">
                <a:solidFill>
                  <a:srgbClr val="1B637A"/>
                </a:solidFill>
                <a:latin typeface="Gill Sans MT"/>
                <a:cs typeface="Gill Sans MT"/>
              </a:rPr>
              <a:t>Increase social capital</a:t>
            </a:r>
          </a:p>
          <a:p>
            <a:pPr marL="342900" lvl="2" indent="-342900">
              <a:buClr>
                <a:schemeClr val="accent3"/>
              </a:buClr>
              <a:buFont typeface="Wingdings" charset="2"/>
              <a:buChar char="ü"/>
            </a:pPr>
            <a:r>
              <a:rPr lang="en-US" dirty="0">
                <a:solidFill>
                  <a:srgbClr val="1B637A"/>
                </a:solidFill>
                <a:latin typeface="Gill Sans MT"/>
                <a:cs typeface="Gill Sans MT"/>
              </a:rPr>
              <a:t>Identify how school can help</a:t>
            </a:r>
          </a:p>
          <a:p>
            <a:pPr marL="342900" lvl="2" indent="-342900">
              <a:buClr>
                <a:schemeClr val="accent3"/>
              </a:buClr>
              <a:buFont typeface="Wingdings" charset="2"/>
              <a:buChar char="ü"/>
            </a:pPr>
            <a:r>
              <a:rPr lang="en-US" dirty="0">
                <a:solidFill>
                  <a:srgbClr val="1B637A"/>
                </a:solidFill>
                <a:latin typeface="Gill Sans MT"/>
                <a:cs typeface="Gill Sans MT"/>
              </a:rPr>
              <a:t>Community services</a:t>
            </a:r>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49" y="2851761"/>
            <a:ext cx="4164335" cy="2705689"/>
          </a:xfrm>
          <a:prstGeom prst="rect">
            <a:avLst/>
          </a:prstGeom>
          <a:ln>
            <a:solidFill>
              <a:schemeClr val="tx1"/>
            </a:solidFill>
          </a:ln>
        </p:spPr>
      </p:pic>
      <p:sp>
        <p:nvSpPr>
          <p:cNvPr id="3" name="TextBox 2"/>
          <p:cNvSpPr txBox="1"/>
          <p:nvPr/>
        </p:nvSpPr>
        <p:spPr>
          <a:xfrm>
            <a:off x="1206838" y="6247824"/>
            <a:ext cx="6887402" cy="307777"/>
          </a:xfrm>
          <a:prstGeom prst="rect">
            <a:avLst/>
          </a:prstGeom>
          <a:noFill/>
        </p:spPr>
        <p:txBody>
          <a:bodyPr wrap="square" rtlCol="0">
            <a:spAutoFit/>
          </a:bodyPr>
          <a:lstStyle/>
          <a:p>
            <a:r>
              <a:rPr lang="en-US" dirty="0">
                <a:solidFill>
                  <a:srgbClr val="1B637A"/>
                </a:solidFill>
                <a:latin typeface="Gill Sans MT"/>
                <a:cs typeface="Gill Sans MT"/>
              </a:rPr>
              <a:t>http://www.attendanceworks.org/tools/for-parents/bringing-attendance-home-video</a:t>
            </a:r>
          </a:p>
        </p:txBody>
      </p:sp>
      <p:pic>
        <p:nvPicPr>
          <p:cNvPr id="9" name="Picture 8"/>
          <p:cNvPicPr>
            <a:picLocks/>
          </p:cNvPicPr>
          <p:nvPr/>
        </p:nvPicPr>
        <p:blipFill>
          <a:blip r:embed="rId3"/>
          <a:stretch>
            <a:fillRect/>
          </a:stretch>
        </p:blipFill>
        <p:spPr>
          <a:xfrm>
            <a:off x="218592" y="1024182"/>
            <a:ext cx="731520" cy="731520"/>
          </a:xfrm>
          <a:prstGeom prst="rect">
            <a:avLst/>
          </a:prstGeom>
        </p:spPr>
      </p:pic>
    </p:spTree>
    <p:extLst>
      <p:ext uri="{BB962C8B-B14F-4D97-AF65-F5344CB8AC3E}">
        <p14:creationId xmlns:p14="http://schemas.microsoft.com/office/powerpoint/2010/main" val="240259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a:t>
            </a:r>
            <a:r>
              <a:rPr lang="en-US" dirty="0" err="1"/>
              <a:t>Powerpoint</a:t>
            </a:r>
            <a:endParaRPr lang="en-US" dirty="0"/>
          </a:p>
        </p:txBody>
      </p:sp>
      <p:sp>
        <p:nvSpPr>
          <p:cNvPr id="3" name="Text Placeholder 2"/>
          <p:cNvSpPr>
            <a:spLocks noGrp="1"/>
          </p:cNvSpPr>
          <p:nvPr>
            <p:ph type="body" idx="1"/>
          </p:nvPr>
        </p:nvSpPr>
        <p:spPr>
          <a:xfrm>
            <a:off x="515679" y="2254103"/>
            <a:ext cx="8171146" cy="4313863"/>
          </a:xfrm>
        </p:spPr>
        <p:txBody>
          <a:bodyPr/>
          <a:lstStyle/>
          <a:p>
            <a:r>
              <a:rPr lang="en-US" dirty="0">
                <a:solidFill>
                  <a:srgbClr val="144056"/>
                </a:solidFill>
              </a:rPr>
              <a:t>This power point is designed to help you share what is in the Early and Often Toolkit and engage in a discussion about how to apply the ideas to your own high quality early childhood programs. </a:t>
            </a:r>
          </a:p>
          <a:p>
            <a:pPr marL="574675" indent="-574675"/>
            <a:endParaRPr lang="en-US" dirty="0"/>
          </a:p>
        </p:txBody>
      </p:sp>
    </p:spTree>
    <p:extLst>
      <p:ext uri="{BB962C8B-B14F-4D97-AF65-F5344CB8AC3E}">
        <p14:creationId xmlns:p14="http://schemas.microsoft.com/office/powerpoint/2010/main" val="3734981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3:</a:t>
            </a:r>
            <a:br>
              <a:rPr lang="en-US" dirty="0"/>
            </a:br>
            <a:r>
              <a:rPr lang="en-US" dirty="0"/>
              <a:t>Encourage Families to Think @ My Help Bank</a:t>
            </a:r>
          </a:p>
        </p:txBody>
      </p:sp>
      <p:graphicFrame>
        <p:nvGraphicFramePr>
          <p:cNvPr id="12" name="Diagram 11"/>
          <p:cNvGraphicFramePr/>
          <p:nvPr>
            <p:extLst/>
          </p:nvPr>
        </p:nvGraphicFramePr>
        <p:xfrm>
          <a:off x="4354825" y="2128089"/>
          <a:ext cx="5126691" cy="442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ontent Placeholder 2"/>
          <p:cNvSpPr txBox="1">
            <a:spLocks/>
          </p:cNvSpPr>
          <p:nvPr/>
        </p:nvSpPr>
        <p:spPr>
          <a:xfrm>
            <a:off x="446730" y="2252928"/>
            <a:ext cx="4141221" cy="65143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marL="342900" indent="-342900">
              <a:buClr>
                <a:schemeClr val="accent3"/>
              </a:buClr>
              <a:buFont typeface="+mj-lt"/>
              <a:buAutoNum type="arabicPeriod"/>
            </a:pPr>
            <a:r>
              <a:rPr lang="en-US" sz="1400" dirty="0">
                <a:latin typeface="Gill Sans MT"/>
                <a:cs typeface="Gill Sans MT"/>
              </a:rPr>
              <a:t>My Family – List who lives in your house</a:t>
            </a:r>
          </a:p>
          <a:p>
            <a:pPr marL="342900" indent="-342900">
              <a:buClr>
                <a:schemeClr val="accent3"/>
              </a:buClr>
              <a:buFont typeface="+mj-lt"/>
              <a:buAutoNum type="arabicPeriod"/>
            </a:pPr>
            <a:r>
              <a:rPr lang="en-US" sz="1400" dirty="0">
                <a:latin typeface="Gill Sans MT"/>
                <a:cs typeface="Gill Sans MT"/>
              </a:rPr>
              <a:t>Everyday Helpers – Identify who you can call on to help drop your child off or who can pick him or her up. These are people like friends, neighbors, relatives who can help regularly.</a:t>
            </a:r>
          </a:p>
          <a:p>
            <a:pPr marL="342900" indent="-342900">
              <a:buClr>
                <a:schemeClr val="accent3"/>
              </a:buClr>
              <a:buFont typeface="+mj-lt"/>
              <a:buAutoNum type="arabicPeriod"/>
            </a:pPr>
            <a:r>
              <a:rPr lang="en-US" sz="1400" dirty="0">
                <a:latin typeface="Gill Sans MT"/>
                <a:cs typeface="Gill Sans MT"/>
              </a:rPr>
              <a:t>Occasional Helpers – Identify people who probably cannot help every day, but can help in a pinch. Maybe it’s a god-parent, a relative or friend who lives outside your neighborhood but can be there for short stints.</a:t>
            </a:r>
          </a:p>
          <a:p>
            <a:pPr marL="342900" indent="-342900">
              <a:buClr>
                <a:schemeClr val="accent3"/>
              </a:buClr>
              <a:buFont typeface="+mj-lt"/>
              <a:buAutoNum type="arabicPeriod"/>
            </a:pPr>
            <a:r>
              <a:rPr lang="en-US" sz="1400" dirty="0">
                <a:latin typeface="Gill Sans MT"/>
                <a:cs typeface="Gill Sans MT"/>
              </a:rPr>
              <a:t>Potential Helpers – Identify people who are part of your school community, church, or neighborhood who are able to help – if you ask.</a:t>
            </a:r>
          </a:p>
          <a:p>
            <a:pPr marL="228600" indent="-228600">
              <a:buClr>
                <a:schemeClr val="accent3"/>
              </a:buClr>
              <a:buFont typeface="+mj-lt"/>
              <a:buAutoNum type="arabicPeriod"/>
            </a:pPr>
            <a:endParaRPr lang="en-US" sz="1125" dirty="0">
              <a:latin typeface="Gill Sans MT"/>
              <a:cs typeface="Gill Sans MT"/>
            </a:endParaRPr>
          </a:p>
        </p:txBody>
      </p:sp>
      <p:pic>
        <p:nvPicPr>
          <p:cNvPr id="6" name="Picture 5"/>
          <p:cNvPicPr>
            <a:picLocks/>
          </p:cNvPicPr>
          <p:nvPr/>
        </p:nvPicPr>
        <p:blipFill>
          <a:blip r:embed="rId7"/>
          <a:stretch>
            <a:fillRect/>
          </a:stretch>
        </p:blipFill>
        <p:spPr>
          <a:xfrm>
            <a:off x="218592" y="1024182"/>
            <a:ext cx="731520" cy="731520"/>
          </a:xfrm>
          <a:prstGeom prst="rect">
            <a:avLst/>
          </a:prstGeom>
        </p:spPr>
      </p:pic>
    </p:spTree>
    <p:extLst>
      <p:ext uri="{BB962C8B-B14F-4D97-AF65-F5344CB8AC3E}">
        <p14:creationId xmlns:p14="http://schemas.microsoft.com/office/powerpoint/2010/main" val="247286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t>
            </a:r>
          </a:p>
        </p:txBody>
      </p:sp>
      <p:sp>
        <p:nvSpPr>
          <p:cNvPr id="3" name="Text Placeholder 2"/>
          <p:cNvSpPr>
            <a:spLocks noGrp="1"/>
          </p:cNvSpPr>
          <p:nvPr>
            <p:ph type="body" idx="1"/>
          </p:nvPr>
        </p:nvSpPr>
        <p:spPr/>
        <p:txBody>
          <a:bodyPr/>
          <a:lstStyle/>
          <a:p>
            <a:pPr marL="457200" indent="-457200">
              <a:buClr>
                <a:schemeClr val="accent3"/>
              </a:buClr>
              <a:buFont typeface="Wingdings" charset="2"/>
              <a:buChar char="ü"/>
            </a:pPr>
            <a:r>
              <a:rPr lang="en-US" dirty="0">
                <a:solidFill>
                  <a:schemeClr val="accent5"/>
                </a:solidFill>
              </a:rPr>
              <a:t>When could you introduce these materials (the video, the flyers, the help bank) in large gatherings or one on one conversations?</a:t>
            </a:r>
          </a:p>
        </p:txBody>
      </p:sp>
      <p:sp>
        <p:nvSpPr>
          <p:cNvPr id="4" name="Shape 299"/>
          <p:cNvSpPr/>
          <p:nvPr/>
        </p:nvSpPr>
        <p:spPr>
          <a:xfrm>
            <a:off x="446786" y="1185905"/>
            <a:ext cx="288688" cy="35012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06808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Engage Children </a:t>
            </a:r>
          </a:p>
        </p:txBody>
      </p:sp>
      <p:sp>
        <p:nvSpPr>
          <p:cNvPr id="3" name="Text Placeholder 2"/>
          <p:cNvSpPr>
            <a:spLocks noGrp="1"/>
          </p:cNvSpPr>
          <p:nvPr>
            <p:ph type="body" idx="1"/>
          </p:nvPr>
        </p:nvSpPr>
        <p:spPr>
          <a:xfrm>
            <a:off x="909032" y="2363271"/>
            <a:ext cx="7817191" cy="4211599"/>
          </a:xfrm>
          <a:prstGeom prst="rect">
            <a:avLst/>
          </a:prstGeom>
        </p:spPr>
        <p:txBody>
          <a:bodyPr/>
          <a:lstStyle/>
          <a:p>
            <a:pPr marL="457200" lvl="0" indent="-457200">
              <a:buClr>
                <a:schemeClr val="accent3"/>
              </a:buClr>
              <a:buFont typeface="Wingdings" charset="2"/>
              <a:buChar char="ü"/>
            </a:pPr>
            <a:r>
              <a:rPr lang="en-US" sz="2400" dirty="0">
                <a:solidFill>
                  <a:srgbClr val="1B637A"/>
                </a:solidFill>
              </a:rPr>
              <a:t>Greet Children and Families Warmly By Name Every Day </a:t>
            </a:r>
          </a:p>
          <a:p>
            <a:pPr marL="457200" lvl="0" indent="-457200">
              <a:buClr>
                <a:schemeClr val="accent3"/>
              </a:buClr>
              <a:buFont typeface="Wingdings" charset="2"/>
              <a:buChar char="ü"/>
            </a:pPr>
            <a:r>
              <a:rPr lang="en-US" sz="2400" dirty="0">
                <a:solidFill>
                  <a:srgbClr val="1B637A"/>
                </a:solidFill>
              </a:rPr>
              <a:t>Establish Classroom Routines that Emphasize Attendance and Notice Absences </a:t>
            </a:r>
          </a:p>
          <a:p>
            <a:pPr marL="457200" lvl="0" indent="-457200">
              <a:buClr>
                <a:schemeClr val="accent3"/>
              </a:buClr>
              <a:buFont typeface="Wingdings" charset="2"/>
              <a:buChar char="ü"/>
            </a:pPr>
            <a:r>
              <a:rPr lang="en-US" sz="2400" dirty="0">
                <a:solidFill>
                  <a:srgbClr val="1B637A"/>
                </a:solidFill>
              </a:rPr>
              <a:t>Engage Children in Tracking Their Own Attendance</a:t>
            </a:r>
          </a:p>
          <a:p>
            <a:pPr marL="457200" lvl="0" indent="-457200">
              <a:buClr>
                <a:schemeClr val="accent3"/>
              </a:buClr>
              <a:buFont typeface="Wingdings" charset="2"/>
              <a:buChar char="ü"/>
            </a:pPr>
            <a:r>
              <a:rPr lang="en-US" sz="2400" dirty="0">
                <a:solidFill>
                  <a:srgbClr val="1B637A"/>
                </a:solidFill>
              </a:rPr>
              <a:t>Host Special Events To Recognize Children and Families for Good and Improved Attendance </a:t>
            </a:r>
          </a:p>
          <a:p>
            <a:pPr marL="457200" lvl="0" indent="-457200">
              <a:buClr>
                <a:schemeClr val="bg1"/>
              </a:buClr>
              <a:buFont typeface="+mj-lt"/>
              <a:buAutoNum type="arabicPeriod"/>
            </a:pPr>
            <a:endParaRPr lang="en-US" sz="2400" dirty="0">
              <a:solidFill>
                <a:srgbClr val="1B637A"/>
              </a:solidFill>
              <a:latin typeface="Franklin Gothic Medium" panose="020B0603020102020204" pitchFamily="34" charset="0"/>
            </a:endParaRPr>
          </a:p>
          <a:p>
            <a:pPr>
              <a:buClr>
                <a:schemeClr val="bg1"/>
              </a:buClr>
              <a:buNone/>
            </a:pPr>
            <a:endParaRPr lang="en-US" dirty="0">
              <a:solidFill>
                <a:srgbClr val="1B637A"/>
              </a:solidFill>
            </a:endParaRPr>
          </a:p>
        </p:txBody>
      </p:sp>
      <p:pic>
        <p:nvPicPr>
          <p:cNvPr id="5" name="Picture 4"/>
          <p:cNvPicPr>
            <a:picLocks/>
          </p:cNvPicPr>
          <p:nvPr/>
        </p:nvPicPr>
        <p:blipFill>
          <a:blip r:embed="rId2"/>
          <a:stretch>
            <a:fillRect/>
          </a:stretch>
        </p:blipFill>
        <p:spPr>
          <a:xfrm>
            <a:off x="219445" y="1003463"/>
            <a:ext cx="731520" cy="731520"/>
          </a:xfrm>
          <a:prstGeom prst="rect">
            <a:avLst/>
          </a:prstGeom>
        </p:spPr>
      </p:pic>
    </p:spTree>
    <p:extLst>
      <p:ext uri="{BB962C8B-B14F-4D97-AF65-F5344CB8AC3E}">
        <p14:creationId xmlns:p14="http://schemas.microsoft.com/office/powerpoint/2010/main" val="278637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409" y="707633"/>
            <a:ext cx="3533551" cy="1371600"/>
          </a:xfrm>
        </p:spPr>
        <p:txBody>
          <a:bodyPr/>
          <a:lstStyle/>
          <a:p>
            <a:r>
              <a:rPr lang="en-US" dirty="0"/>
              <a:t>Engage Children in Tracking their Own Attendance  </a:t>
            </a:r>
          </a:p>
        </p:txBody>
      </p:sp>
      <p:sp>
        <p:nvSpPr>
          <p:cNvPr id="5" name="Content Placeholder 9"/>
          <p:cNvSpPr txBox="1">
            <a:spLocks/>
          </p:cNvSpPr>
          <p:nvPr/>
        </p:nvSpPr>
        <p:spPr bwMode="auto">
          <a:xfrm>
            <a:off x="362596" y="2347394"/>
            <a:ext cx="5546899" cy="692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b="0" kern="1200">
                <a:solidFill>
                  <a:srgbClr val="514141"/>
                </a:solidFill>
                <a:latin typeface="Franklin Gothic Medium"/>
                <a:ea typeface="+mn-ea"/>
                <a:cs typeface="Franklin Gothic Medium"/>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chemeClr val="accent5"/>
                </a:solidFill>
                <a:latin typeface="Gill Sans MT"/>
                <a:cs typeface="Gill Sans MT"/>
              </a:rPr>
              <a:t>Daily: </a:t>
            </a:r>
          </a:p>
          <a:p>
            <a:pPr lvl="1">
              <a:buClr>
                <a:schemeClr val="accent3"/>
              </a:buClr>
              <a:buFont typeface="Wingdings" charset="2"/>
              <a:buChar char="ü"/>
            </a:pPr>
            <a:r>
              <a:rPr lang="en-US" sz="1800" dirty="0">
                <a:solidFill>
                  <a:schemeClr val="accent5"/>
                </a:solidFill>
                <a:latin typeface="Gill Sans MT"/>
                <a:cs typeface="Gill Sans MT"/>
              </a:rPr>
              <a:t>Children wear a button every day they arrive on time. </a:t>
            </a:r>
          </a:p>
          <a:p>
            <a:pPr lvl="1">
              <a:buClr>
                <a:schemeClr val="accent3"/>
              </a:buClr>
              <a:buFont typeface="Wingdings" charset="2"/>
              <a:buChar char="ü"/>
            </a:pPr>
            <a:r>
              <a:rPr lang="en-US" sz="1800" dirty="0">
                <a:solidFill>
                  <a:schemeClr val="accent5"/>
                </a:solidFill>
                <a:latin typeface="Gill Sans MT"/>
                <a:cs typeface="Gill Sans MT"/>
              </a:rPr>
              <a:t>Students fill out scorecards every morning upon arrival. </a:t>
            </a:r>
          </a:p>
          <a:p>
            <a:pPr marL="0" indent="0">
              <a:buNone/>
            </a:pPr>
            <a:endParaRPr lang="en-US" sz="1800" dirty="0">
              <a:solidFill>
                <a:schemeClr val="accent5"/>
              </a:solidFill>
              <a:latin typeface="Gill Sans MT"/>
              <a:cs typeface="Gill Sans MT"/>
            </a:endParaRPr>
          </a:p>
          <a:p>
            <a:pPr marL="0" indent="0">
              <a:buNone/>
            </a:pPr>
            <a:r>
              <a:rPr lang="en-US" sz="1800" b="1" dirty="0">
                <a:solidFill>
                  <a:schemeClr val="accent5"/>
                </a:solidFill>
                <a:latin typeface="Gill Sans MT"/>
                <a:cs typeface="Gill Sans MT"/>
              </a:rPr>
              <a:t>Weekly:  </a:t>
            </a:r>
          </a:p>
          <a:p>
            <a:pPr lvl="1">
              <a:buClr>
                <a:schemeClr val="accent3"/>
              </a:buClr>
              <a:buFont typeface="Wingdings" charset="2"/>
              <a:buChar char="ü"/>
            </a:pPr>
            <a:r>
              <a:rPr lang="en-US" sz="1800" dirty="0">
                <a:solidFill>
                  <a:schemeClr val="accent5"/>
                </a:solidFill>
                <a:latin typeface="Gill Sans MT"/>
                <a:cs typeface="Gill Sans MT"/>
              </a:rPr>
              <a:t>The scorecards are sent home at the end of every week to reinforce the importance of consistent on-time attendance.</a:t>
            </a:r>
          </a:p>
          <a:p>
            <a:pPr lvl="1">
              <a:buClr>
                <a:schemeClr val="accent3"/>
              </a:buClr>
              <a:buFont typeface="Wingdings" charset="2"/>
              <a:buChar char="ü"/>
            </a:pPr>
            <a:r>
              <a:rPr lang="en-US" sz="1800" dirty="0">
                <a:solidFill>
                  <a:schemeClr val="accent5"/>
                </a:solidFill>
                <a:latin typeface="Gill Sans MT"/>
                <a:cs typeface="Gill Sans MT"/>
              </a:rPr>
              <a:t>Scorecard use heightens student awareness of their own attendance patterns and helps foster a sense of ownership and pride in their effort.</a:t>
            </a:r>
          </a:p>
        </p:txBody>
      </p:sp>
      <p:pic>
        <p:nvPicPr>
          <p:cNvPr id="6" name="Picture 5" descr="Macintosh HD:Users:louise:Dropbox:LLF3:PPC:Program Materials:Graphics:Pete Button:bilingual_pete_button_10032012.pdf"/>
          <p:cNvPicPr/>
          <p:nvPr/>
        </p:nvPicPr>
        <p:blipFill>
          <a:blip r:embed="rId2">
            <a:extLst>
              <a:ext uri="{28A0092B-C50C-407E-A947-70E740481C1C}">
                <a14:useLocalDpi xmlns:a14="http://schemas.microsoft.com/office/drawing/2010/main" val="0"/>
              </a:ext>
            </a:extLst>
          </a:blip>
          <a:srcRect/>
          <a:stretch>
            <a:fillRect/>
          </a:stretch>
        </p:blipFill>
        <p:spPr bwMode="auto">
          <a:xfrm>
            <a:off x="6412431" y="352081"/>
            <a:ext cx="2355866" cy="2255185"/>
          </a:xfrm>
          <a:prstGeom prst="rect">
            <a:avLst/>
          </a:prstGeom>
          <a:noFill/>
          <a:ln>
            <a:noFill/>
          </a:ln>
        </p:spPr>
      </p:pic>
      <p:pic>
        <p:nvPicPr>
          <p:cNvPr id="1026" name="Picture 2" descr="http://www.attendanceworks.org/wordpress/wp-content/uploads/2014/08/Pete-scorecard.png"/>
          <p:cNvPicPr>
            <a:picLocks noChangeAspect="1" noChangeArrowheads="1"/>
          </p:cNvPicPr>
          <p:nvPr/>
        </p:nvPicPr>
        <p:blipFill rotWithShape="1">
          <a:blip r:embed="rId3">
            <a:extLst>
              <a:ext uri="{28A0092B-C50C-407E-A947-70E740481C1C}">
                <a14:useLocalDpi xmlns:a14="http://schemas.microsoft.com/office/drawing/2010/main" val="0"/>
              </a:ext>
            </a:extLst>
          </a:blip>
          <a:srcRect b="2695"/>
          <a:stretch/>
        </p:blipFill>
        <p:spPr bwMode="auto">
          <a:xfrm>
            <a:off x="6148388" y="2745589"/>
            <a:ext cx="2874001" cy="3711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p:cNvPicPr>
          <p:nvPr/>
        </p:nvPicPr>
        <p:blipFill>
          <a:blip r:embed="rId4"/>
          <a:stretch>
            <a:fillRect/>
          </a:stretch>
        </p:blipFill>
        <p:spPr>
          <a:xfrm>
            <a:off x="219445" y="1003463"/>
            <a:ext cx="731520" cy="731520"/>
          </a:xfrm>
          <a:prstGeom prst="rect">
            <a:avLst/>
          </a:prstGeom>
        </p:spPr>
      </p:pic>
    </p:spTree>
    <p:extLst>
      <p:ext uri="{BB962C8B-B14F-4D97-AF65-F5344CB8AC3E}">
        <p14:creationId xmlns:p14="http://schemas.microsoft.com/office/powerpoint/2010/main" val="317366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t>
            </a:r>
          </a:p>
        </p:txBody>
      </p:sp>
      <p:sp>
        <p:nvSpPr>
          <p:cNvPr id="3" name="Text Placeholder 2"/>
          <p:cNvSpPr>
            <a:spLocks noGrp="1"/>
          </p:cNvSpPr>
          <p:nvPr>
            <p:ph type="body" idx="1"/>
          </p:nvPr>
        </p:nvSpPr>
        <p:spPr>
          <a:xfrm>
            <a:off x="1146025" y="2108670"/>
            <a:ext cx="7540800" cy="4211599"/>
          </a:xfrm>
        </p:spPr>
        <p:txBody>
          <a:bodyPr/>
          <a:lstStyle/>
          <a:p>
            <a:pPr>
              <a:buNone/>
            </a:pPr>
            <a:endParaRPr lang="en-US" sz="2400" dirty="0">
              <a:solidFill>
                <a:srgbClr val="1B637A"/>
              </a:solidFill>
            </a:endParaRPr>
          </a:p>
          <a:p>
            <a:pPr marL="457200" indent="-457200">
              <a:buClr>
                <a:schemeClr val="accent3"/>
              </a:buClr>
              <a:buFont typeface="Wingdings" charset="2"/>
              <a:buChar char="ü"/>
            </a:pPr>
            <a:r>
              <a:rPr lang="en-US" sz="2400" dirty="0">
                <a:solidFill>
                  <a:srgbClr val="1B637A"/>
                </a:solidFill>
              </a:rPr>
              <a:t>Could your program use these tools to engage children in learning the importance of attendance?</a:t>
            </a:r>
          </a:p>
          <a:p>
            <a:pPr>
              <a:buClr>
                <a:schemeClr val="accent3"/>
              </a:buClr>
            </a:pPr>
            <a:endParaRPr lang="en-US" sz="2400" dirty="0">
              <a:solidFill>
                <a:srgbClr val="1B637A"/>
              </a:solidFill>
            </a:endParaRPr>
          </a:p>
          <a:p>
            <a:endParaRPr lang="en-US" dirty="0">
              <a:solidFill>
                <a:srgbClr val="1B637A"/>
              </a:solidFill>
            </a:endParaRPr>
          </a:p>
        </p:txBody>
      </p:sp>
      <p:sp>
        <p:nvSpPr>
          <p:cNvPr id="4" name="Shape 299"/>
          <p:cNvSpPr/>
          <p:nvPr/>
        </p:nvSpPr>
        <p:spPr>
          <a:xfrm>
            <a:off x="428556" y="1180318"/>
            <a:ext cx="288688" cy="35012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1608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707633"/>
            <a:ext cx="3697150" cy="1371600"/>
          </a:xfrm>
        </p:spPr>
        <p:txBody>
          <a:bodyPr/>
          <a:lstStyle/>
          <a:p>
            <a:r>
              <a:rPr lang="en-US" dirty="0">
                <a:solidFill>
                  <a:schemeClr val="bg1"/>
                </a:solidFill>
              </a:rPr>
              <a:t>Using Attendance Data</a:t>
            </a:r>
            <a:br>
              <a:rPr lang="en-US" dirty="0">
                <a:solidFill>
                  <a:schemeClr val="bg1"/>
                </a:solidFill>
              </a:rPr>
            </a:br>
            <a:endParaRPr lang="en-US" dirty="0">
              <a:solidFill>
                <a:schemeClr val="bg1"/>
              </a:solidFill>
            </a:endParaRPr>
          </a:p>
        </p:txBody>
      </p:sp>
      <p:sp>
        <p:nvSpPr>
          <p:cNvPr id="3" name="Text Placeholder 2"/>
          <p:cNvSpPr>
            <a:spLocks noGrp="1"/>
          </p:cNvSpPr>
          <p:nvPr>
            <p:ph type="body" idx="1"/>
          </p:nvPr>
        </p:nvSpPr>
        <p:spPr>
          <a:prstGeom prst="rect">
            <a:avLst/>
          </a:prstGeom>
        </p:spPr>
        <p:txBody>
          <a:bodyPr/>
          <a:lstStyle/>
          <a:p>
            <a:pPr marL="457200" indent="-457200">
              <a:buClr>
                <a:schemeClr val="accent3"/>
              </a:buClr>
              <a:buFont typeface="Wingdings" charset="2"/>
              <a:buChar char="ü"/>
            </a:pPr>
            <a:r>
              <a:rPr lang="en-US" dirty="0">
                <a:solidFill>
                  <a:schemeClr val="accent5"/>
                </a:solidFill>
              </a:rPr>
              <a:t>Do you track attendance?</a:t>
            </a:r>
          </a:p>
          <a:p>
            <a:pPr marL="457200" indent="-457200">
              <a:buClr>
                <a:schemeClr val="accent3"/>
              </a:buClr>
              <a:buFont typeface="Wingdings" charset="2"/>
              <a:buChar char="ü"/>
            </a:pPr>
            <a:r>
              <a:rPr lang="en-US" dirty="0">
                <a:solidFill>
                  <a:schemeClr val="accent5"/>
                </a:solidFill>
              </a:rPr>
              <a:t>Do you know how many children are chronically absent?</a:t>
            </a:r>
          </a:p>
          <a:p>
            <a:pPr marL="457200" indent="-457200">
              <a:buClr>
                <a:schemeClr val="accent3"/>
              </a:buClr>
              <a:buFont typeface="Wingdings" charset="2"/>
              <a:buChar char="ü"/>
            </a:pPr>
            <a:r>
              <a:rPr lang="en-US" dirty="0">
                <a:solidFill>
                  <a:schemeClr val="accent5"/>
                </a:solidFill>
              </a:rPr>
              <a:t>What level of absenteeism triggers a check in with the family?</a:t>
            </a:r>
          </a:p>
          <a:p>
            <a:pPr marL="457200" indent="-457200">
              <a:buClr>
                <a:schemeClr val="accent3"/>
              </a:buClr>
              <a:buFont typeface="Wingdings" charset="2"/>
              <a:buChar char="ü"/>
            </a:pPr>
            <a:r>
              <a:rPr lang="en-US" dirty="0">
                <a:solidFill>
                  <a:schemeClr val="accent5"/>
                </a:solidFill>
              </a:rPr>
              <a:t>What could you do to strengthen how you monitor absenteeism? </a:t>
            </a:r>
          </a:p>
        </p:txBody>
      </p:sp>
      <p:pic>
        <p:nvPicPr>
          <p:cNvPr id="5" name="Picture 4"/>
          <p:cNvPicPr>
            <a:picLocks/>
          </p:cNvPicPr>
          <p:nvPr/>
        </p:nvPicPr>
        <p:blipFill>
          <a:blip r:embed="rId2"/>
          <a:stretch>
            <a:fillRect/>
          </a:stretch>
        </p:blipFill>
        <p:spPr>
          <a:xfrm>
            <a:off x="219445" y="1003463"/>
            <a:ext cx="731520" cy="731520"/>
          </a:xfrm>
          <a:prstGeom prst="rect">
            <a:avLst/>
          </a:prstGeom>
        </p:spPr>
      </p:pic>
    </p:spTree>
    <p:extLst>
      <p:ext uri="{BB962C8B-B14F-4D97-AF65-F5344CB8AC3E}">
        <p14:creationId xmlns:p14="http://schemas.microsoft.com/office/powerpoint/2010/main" val="3555580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Organize A Team</a:t>
            </a:r>
          </a:p>
        </p:txBody>
      </p:sp>
      <p:sp>
        <p:nvSpPr>
          <p:cNvPr id="3" name="Text Placeholder 2"/>
          <p:cNvSpPr>
            <a:spLocks noGrp="1"/>
          </p:cNvSpPr>
          <p:nvPr>
            <p:ph type="body" idx="1"/>
          </p:nvPr>
        </p:nvSpPr>
        <p:spPr>
          <a:xfrm>
            <a:off x="1146025" y="2573782"/>
            <a:ext cx="7540800" cy="4211599"/>
          </a:xfrm>
          <a:prstGeom prst="rect">
            <a:avLst/>
          </a:prstGeom>
        </p:spPr>
        <p:txBody>
          <a:bodyPr/>
          <a:lstStyle/>
          <a:p>
            <a:pPr>
              <a:buClr>
                <a:schemeClr val="accent3"/>
              </a:buClr>
            </a:pPr>
            <a:r>
              <a:rPr lang="en-US" sz="2400" dirty="0">
                <a:solidFill>
                  <a:schemeClr val="accent5"/>
                </a:solidFill>
              </a:rPr>
              <a:t>Suggested Steps:</a:t>
            </a:r>
          </a:p>
          <a:p>
            <a:pPr marL="514350" indent="-514350">
              <a:buClr>
                <a:schemeClr val="accent3"/>
              </a:buClr>
              <a:buFont typeface="+mj-lt"/>
              <a:buAutoNum type="arabicPeriod"/>
            </a:pPr>
            <a:r>
              <a:rPr lang="en-US" sz="2400" dirty="0">
                <a:solidFill>
                  <a:schemeClr val="accent5"/>
                </a:solidFill>
              </a:rPr>
              <a:t>Create an attendance team.</a:t>
            </a:r>
          </a:p>
          <a:p>
            <a:pPr marL="514350" indent="-514350">
              <a:buClr>
                <a:schemeClr val="accent3"/>
              </a:buClr>
              <a:buFont typeface="+mj-lt"/>
              <a:buAutoNum type="arabicPeriod"/>
            </a:pPr>
            <a:r>
              <a:rPr lang="en-US" sz="2400" dirty="0">
                <a:solidFill>
                  <a:schemeClr val="accent5"/>
                </a:solidFill>
              </a:rPr>
              <a:t>Orient the team to research &amp; best practices.</a:t>
            </a:r>
          </a:p>
          <a:p>
            <a:pPr marL="514350" indent="-514350">
              <a:buClr>
                <a:schemeClr val="accent3"/>
              </a:buClr>
              <a:buFont typeface="+mj-lt"/>
              <a:buAutoNum type="arabicPeriod"/>
            </a:pPr>
            <a:r>
              <a:rPr lang="en-US" sz="2400" dirty="0">
                <a:solidFill>
                  <a:schemeClr val="accent5"/>
                </a:solidFill>
              </a:rPr>
              <a:t>Create a plan to guide action that recognizes challenges, strengths and set priorities.</a:t>
            </a:r>
          </a:p>
          <a:p>
            <a:pPr marL="514350" indent="-514350">
              <a:buClr>
                <a:schemeClr val="accent3"/>
              </a:buClr>
              <a:buFont typeface="+mj-lt"/>
              <a:buAutoNum type="arabicPeriod"/>
            </a:pPr>
            <a:r>
              <a:rPr lang="en-US" sz="2400" dirty="0">
                <a:solidFill>
                  <a:schemeClr val="accent5"/>
                </a:solidFill>
              </a:rPr>
              <a:t>Engage teachers, social workers, parents &amp; community partners in the work.</a:t>
            </a:r>
          </a:p>
          <a:p>
            <a:r>
              <a:rPr lang="en-US" sz="2400" b="1" dirty="0">
                <a:solidFill>
                  <a:schemeClr val="accent5"/>
                </a:solidFill>
              </a:rPr>
              <a:t> </a:t>
            </a:r>
            <a:endParaRPr lang="en-US" sz="2400" dirty="0">
              <a:solidFill>
                <a:schemeClr val="accent5"/>
              </a:solidFill>
            </a:endParaRPr>
          </a:p>
          <a:p>
            <a:pPr marL="457200" indent="-457200">
              <a:buClr>
                <a:schemeClr val="bg1"/>
              </a:buClr>
              <a:buFont typeface="Wingdings" panose="05000000000000000000" pitchFamily="2" charset="2"/>
              <a:buChar char="Ø"/>
            </a:pPr>
            <a:endParaRPr lang="en-US" sz="2400" dirty="0">
              <a:solidFill>
                <a:schemeClr val="accent5"/>
              </a:solidFill>
            </a:endParaRPr>
          </a:p>
        </p:txBody>
      </p:sp>
      <p:pic>
        <p:nvPicPr>
          <p:cNvPr id="4" name="Picture 3"/>
          <p:cNvPicPr>
            <a:picLocks/>
          </p:cNvPicPr>
          <p:nvPr/>
        </p:nvPicPr>
        <p:blipFill>
          <a:blip r:embed="rId2"/>
          <a:stretch>
            <a:fillRect/>
          </a:stretch>
        </p:blipFill>
        <p:spPr>
          <a:xfrm>
            <a:off x="229851" y="999033"/>
            <a:ext cx="731520" cy="731520"/>
          </a:xfrm>
          <a:prstGeom prst="rect">
            <a:avLst/>
          </a:prstGeom>
        </p:spPr>
      </p:pic>
    </p:spTree>
    <p:extLst>
      <p:ext uri="{BB962C8B-B14F-4D97-AF65-F5344CB8AC3E}">
        <p14:creationId xmlns:p14="http://schemas.microsoft.com/office/powerpoint/2010/main" val="63030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t>
            </a:r>
          </a:p>
        </p:txBody>
      </p:sp>
      <p:sp>
        <p:nvSpPr>
          <p:cNvPr id="3" name="Text Placeholder 2"/>
          <p:cNvSpPr>
            <a:spLocks noGrp="1"/>
          </p:cNvSpPr>
          <p:nvPr>
            <p:ph type="body" idx="1"/>
          </p:nvPr>
        </p:nvSpPr>
        <p:spPr>
          <a:xfrm>
            <a:off x="1146025" y="2108670"/>
            <a:ext cx="7540800" cy="4211599"/>
          </a:xfrm>
        </p:spPr>
        <p:txBody>
          <a:bodyPr/>
          <a:lstStyle/>
          <a:p>
            <a:pPr>
              <a:buNone/>
            </a:pPr>
            <a:endParaRPr lang="en-US" sz="2400" dirty="0">
              <a:solidFill>
                <a:srgbClr val="1B637A"/>
              </a:solidFill>
            </a:endParaRPr>
          </a:p>
          <a:p>
            <a:pPr marL="457200" indent="-457200">
              <a:buClr>
                <a:schemeClr val="accent3"/>
              </a:buClr>
              <a:buFont typeface="Wingdings" charset="2"/>
              <a:buChar char="ü"/>
            </a:pPr>
            <a:r>
              <a:rPr lang="en-US" sz="2400" dirty="0">
                <a:solidFill>
                  <a:srgbClr val="1B637A"/>
                </a:solidFill>
              </a:rPr>
              <a:t>Are there structures within your program that either already functions as an attendance team or could?</a:t>
            </a:r>
          </a:p>
          <a:p>
            <a:endParaRPr lang="en-US" dirty="0">
              <a:solidFill>
                <a:srgbClr val="1B637A"/>
              </a:solidFill>
            </a:endParaRPr>
          </a:p>
        </p:txBody>
      </p:sp>
      <p:sp>
        <p:nvSpPr>
          <p:cNvPr id="4" name="Shape 299"/>
          <p:cNvSpPr/>
          <p:nvPr/>
        </p:nvSpPr>
        <p:spPr>
          <a:xfrm>
            <a:off x="428556" y="1180318"/>
            <a:ext cx="288688" cy="35012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8267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4" name="Title 3"/>
          <p:cNvSpPr>
            <a:spLocks noGrp="1"/>
          </p:cNvSpPr>
          <p:nvPr>
            <p:ph type="title"/>
          </p:nvPr>
        </p:nvSpPr>
        <p:spPr/>
        <p:txBody>
          <a:bodyPr/>
          <a:lstStyle/>
          <a:p>
            <a:r>
              <a:rPr lang="en-US" dirty="0"/>
              <a:t>Chronic absence is like a warning light on your car dashboard</a:t>
            </a:r>
          </a:p>
        </p:txBody>
      </p:sp>
      <p:sp>
        <p:nvSpPr>
          <p:cNvPr id="151" name="Shape 151"/>
          <p:cNvSpPr txBox="1">
            <a:spLocks noGrp="1"/>
          </p:cNvSpPr>
          <p:nvPr>
            <p:ph type="body" idx="1"/>
          </p:nvPr>
        </p:nvSpPr>
        <p:spPr>
          <a:prstGeom prst="rect">
            <a:avLst/>
          </a:prstGeom>
        </p:spPr>
        <p:txBody>
          <a:bodyPr lIns="91425" tIns="91425" rIns="91425" bIns="91425" anchor="ctr" anchorCtr="0">
            <a:noAutofit/>
          </a:bodyPr>
          <a:lstStyle/>
          <a:p>
            <a:pPr lvl="0" rtl="0">
              <a:spcBef>
                <a:spcPts val="0"/>
              </a:spcBef>
              <a:buClr>
                <a:schemeClr val="dk1"/>
              </a:buClr>
              <a:buSzPct val="61111"/>
              <a:buFont typeface="Arial"/>
              <a:buNone/>
            </a:pPr>
            <a:r>
              <a:rPr lang="en" sz="1800" b="1" dirty="0">
                <a:solidFill>
                  <a:schemeClr val="lt1"/>
                </a:solidFill>
                <a:latin typeface="Roboto Slab"/>
                <a:ea typeface="Roboto Slab"/>
                <a:cs typeface="Roboto Slab"/>
                <a:sym typeface="Roboto Slab"/>
              </a:rPr>
              <a:t>THANKS!</a:t>
            </a:r>
          </a:p>
          <a:p>
            <a:pPr lvl="0" rtl="0">
              <a:spcBef>
                <a:spcPts val="0"/>
              </a:spcBef>
              <a:buNone/>
            </a:pPr>
            <a:r>
              <a:rPr lang="en" sz="3600" b="1" dirty="0">
                <a:solidFill>
                  <a:srgbClr val="FFFFFF"/>
                </a:solidFill>
              </a:rPr>
              <a:t>Any questions?</a:t>
            </a:r>
          </a:p>
          <a:p>
            <a:pPr lvl="0" rtl="0">
              <a:spcBef>
                <a:spcPts val="0"/>
              </a:spcBef>
              <a:buClr>
                <a:schemeClr val="dk1"/>
              </a:buClr>
              <a:buSzPct val="45833"/>
              <a:buFont typeface="Arial"/>
              <a:buNone/>
            </a:pPr>
            <a:endParaRPr sz="2400" dirty="0">
              <a:solidFill>
                <a:srgbClr val="FFFFFF"/>
              </a:solidFill>
            </a:endParaRPr>
          </a:p>
          <a:p>
            <a:pPr lvl="0" rtl="0">
              <a:spcBef>
                <a:spcPts val="0"/>
              </a:spcBef>
              <a:buClr>
                <a:schemeClr val="dk1"/>
              </a:buClr>
              <a:buSzPct val="45833"/>
              <a:buFont typeface="Arial"/>
              <a:buNone/>
            </a:pPr>
            <a:r>
              <a:rPr lang="en" sz="2400" dirty="0">
                <a:solidFill>
                  <a:srgbClr val="FFFFFF"/>
                </a:solidFill>
              </a:rPr>
              <a:t>You can find me at @attendanceworks &amp; hedy@attendanceworks.org</a:t>
            </a:r>
          </a:p>
        </p:txBody>
      </p:sp>
      <p:sp>
        <p:nvSpPr>
          <p:cNvPr id="5" name="Text Placeholder 4"/>
          <p:cNvSpPr>
            <a:spLocks noGrp="1"/>
          </p:cNvSpPr>
          <p:nvPr>
            <p:ph type="body" idx="2"/>
          </p:nvPr>
        </p:nvSpPr>
        <p:spPr>
          <a:xfrm>
            <a:off x="4354824" y="2562087"/>
            <a:ext cx="4364002" cy="4488732"/>
          </a:xfrm>
        </p:spPr>
        <p:txBody>
          <a:bodyPr/>
          <a:lstStyle/>
          <a:p>
            <a:pPr>
              <a:buNone/>
            </a:pPr>
            <a:r>
              <a:rPr lang="en-US" sz="2400" b="1" dirty="0">
                <a:solidFill>
                  <a:schemeClr val="accent3"/>
                </a:solidFill>
              </a:rPr>
              <a:t>The Parallels:</a:t>
            </a:r>
          </a:p>
          <a:p>
            <a:pPr>
              <a:buNone/>
            </a:pPr>
            <a:endParaRPr lang="en-US" sz="1800" dirty="0">
              <a:solidFill>
                <a:schemeClr val="accent1"/>
              </a:solidFill>
            </a:endParaRPr>
          </a:p>
          <a:p>
            <a:pPr marL="342900" indent="-342900">
              <a:spcAft>
                <a:spcPts val="1000"/>
              </a:spcAft>
              <a:buClr>
                <a:schemeClr val="accent3"/>
              </a:buClr>
              <a:buFont typeface="Wingdings" charset="2"/>
              <a:buChar char="ü"/>
            </a:pPr>
            <a:r>
              <a:rPr lang="en-US" sz="1800" dirty="0">
                <a:solidFill>
                  <a:schemeClr val="accent1"/>
                </a:solidFill>
              </a:rPr>
              <a:t>Ignore it at your personal peril!</a:t>
            </a:r>
          </a:p>
          <a:p>
            <a:pPr marL="342900" indent="-342900">
              <a:spcAft>
                <a:spcPts val="1000"/>
              </a:spcAft>
              <a:buClr>
                <a:schemeClr val="accent3"/>
              </a:buClr>
              <a:buFont typeface="Wingdings" charset="2"/>
              <a:buChar char="ü"/>
            </a:pPr>
            <a:r>
              <a:rPr lang="en-US" sz="1800" dirty="0">
                <a:solidFill>
                  <a:schemeClr val="accent1"/>
                </a:solidFill>
              </a:rPr>
              <a:t>Address early or potentially pay more (lots more) later.</a:t>
            </a:r>
          </a:p>
          <a:p>
            <a:pPr marL="342900" indent="-342900">
              <a:spcAft>
                <a:spcPts val="1000"/>
              </a:spcAft>
              <a:buClr>
                <a:schemeClr val="accent3"/>
              </a:buClr>
              <a:buFont typeface="Wingdings" charset="2"/>
              <a:buChar char="ü"/>
            </a:pPr>
            <a:r>
              <a:rPr lang="en-US" sz="1800" dirty="0">
                <a:solidFill>
                  <a:schemeClr val="accent1"/>
                </a:solidFill>
              </a:rPr>
              <a:t>The key is to ask why is this blinking? What could this mean?  </a:t>
            </a:r>
          </a:p>
          <a:p>
            <a:endParaRPr lang="en-US" dirty="0"/>
          </a:p>
        </p:txBody>
      </p:sp>
      <p:pic>
        <p:nvPicPr>
          <p:cNvPr id="7" name="Picture 2" descr="C:\Users\Hedy\Documents\Attendance Works\Palm Beach\dashboard01.jpg"/>
          <p:cNvPicPr>
            <a:picLocks noChangeAspect="1" noChangeArrowheads="1"/>
          </p:cNvPicPr>
          <p:nvPr/>
        </p:nvPicPr>
        <p:blipFill>
          <a:blip r:embed="rId3"/>
          <a:srcRect/>
          <a:stretch>
            <a:fillRect/>
          </a:stretch>
        </p:blipFill>
        <p:spPr bwMode="auto">
          <a:xfrm>
            <a:off x="867564" y="2819768"/>
            <a:ext cx="3068698" cy="3137064"/>
          </a:xfrm>
          <a:prstGeom prst="rect">
            <a:avLst/>
          </a:prstGeom>
          <a:noFill/>
        </p:spPr>
      </p:pic>
      <p:sp>
        <p:nvSpPr>
          <p:cNvPr id="6" name="Shape 482"/>
          <p:cNvSpPr/>
          <p:nvPr/>
        </p:nvSpPr>
        <p:spPr>
          <a:xfrm>
            <a:off x="439212" y="1164397"/>
            <a:ext cx="428351" cy="499131"/>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covered in this  PowerPoint</a:t>
            </a:r>
          </a:p>
        </p:txBody>
      </p:sp>
      <p:sp>
        <p:nvSpPr>
          <p:cNvPr id="3" name="Text Placeholder 2"/>
          <p:cNvSpPr>
            <a:spLocks noGrp="1"/>
          </p:cNvSpPr>
          <p:nvPr>
            <p:ph type="body" idx="1"/>
          </p:nvPr>
        </p:nvSpPr>
        <p:spPr>
          <a:xfrm>
            <a:off x="515679" y="2254103"/>
            <a:ext cx="8171146" cy="4313863"/>
          </a:xfrm>
        </p:spPr>
        <p:txBody>
          <a:bodyPr/>
          <a:lstStyle/>
          <a:p>
            <a:pPr marL="574675" indent="-574675"/>
            <a:r>
              <a:rPr lang="en-US" dirty="0">
                <a:solidFill>
                  <a:srgbClr val="144056"/>
                </a:solidFill>
              </a:rPr>
              <a:t>I. 	What Is The Purpose Of Early and Often?</a:t>
            </a:r>
          </a:p>
          <a:p>
            <a:pPr marL="574675" indent="-574675"/>
            <a:r>
              <a:rPr lang="en-US" dirty="0">
                <a:solidFill>
                  <a:srgbClr val="144056"/>
                </a:solidFill>
              </a:rPr>
              <a:t>II. 	What Is Chronic Absence?</a:t>
            </a:r>
          </a:p>
          <a:p>
            <a:pPr marL="574675" indent="-574675">
              <a:buAutoNum type="romanUcPeriod" startAt="3"/>
            </a:pPr>
            <a:r>
              <a:rPr lang="en-US" dirty="0">
                <a:solidFill>
                  <a:srgbClr val="144056"/>
                </a:solidFill>
              </a:rPr>
              <a:t>Why Does Attendance Matter?</a:t>
            </a:r>
          </a:p>
          <a:p>
            <a:pPr marL="574675" indent="-574675">
              <a:buAutoNum type="romanUcPeriod" startAt="3"/>
            </a:pPr>
            <a:r>
              <a:rPr lang="en-US" dirty="0">
                <a:solidFill>
                  <a:srgbClr val="144056"/>
                </a:solidFill>
              </a:rPr>
              <a:t>Who Can Make a Difference?</a:t>
            </a:r>
          </a:p>
          <a:p>
            <a:pPr marL="574675" indent="-574675">
              <a:buAutoNum type="romanUcPeriod" startAt="3"/>
            </a:pPr>
            <a:r>
              <a:rPr lang="en-US" dirty="0">
                <a:solidFill>
                  <a:srgbClr val="144056"/>
                </a:solidFill>
              </a:rPr>
              <a:t>What Can We Do? </a:t>
            </a:r>
          </a:p>
          <a:p>
            <a:pPr marL="574675" indent="-574675">
              <a:buAutoNum type="romanUcPeriod" startAt="3"/>
            </a:pPr>
            <a:endParaRPr lang="en-US" dirty="0"/>
          </a:p>
        </p:txBody>
      </p:sp>
    </p:spTree>
    <p:extLst>
      <p:ext uri="{BB962C8B-B14F-4D97-AF65-F5344CB8AC3E}">
        <p14:creationId xmlns:p14="http://schemas.microsoft.com/office/powerpoint/2010/main" val="388672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707633"/>
            <a:ext cx="3327850" cy="1371600"/>
          </a:xfrm>
        </p:spPr>
        <p:txBody>
          <a:bodyPr/>
          <a:lstStyle/>
          <a:p>
            <a:pPr marL="228600" indent="-228600"/>
            <a:r>
              <a:rPr lang="en-US" dirty="0"/>
              <a:t>I. What is the purpose of the Early and Often toolkit? </a:t>
            </a:r>
          </a:p>
        </p:txBody>
      </p:sp>
      <p:sp>
        <p:nvSpPr>
          <p:cNvPr id="3" name="Text Placeholder 2"/>
          <p:cNvSpPr>
            <a:spLocks noGrp="1"/>
          </p:cNvSpPr>
          <p:nvPr>
            <p:ph type="body" idx="1"/>
          </p:nvPr>
        </p:nvSpPr>
        <p:spPr>
          <a:xfrm>
            <a:off x="531628" y="2356368"/>
            <a:ext cx="8352850" cy="2922416"/>
          </a:xfrm>
        </p:spPr>
        <p:txBody>
          <a:bodyPr/>
          <a:lstStyle/>
          <a:p>
            <a:pPr>
              <a:buNone/>
            </a:pPr>
            <a:r>
              <a:rPr lang="en-US" sz="2400" dirty="0">
                <a:solidFill>
                  <a:srgbClr val="144056"/>
                </a:solidFill>
              </a:rPr>
              <a:t>Toolkit Purpose:  To equip high quality preschools to engage and support families so that children attend preschool every day possible. </a:t>
            </a:r>
          </a:p>
          <a:p>
            <a:pPr>
              <a:buNone/>
            </a:pPr>
            <a:endParaRPr lang="en-US" sz="1600" dirty="0">
              <a:solidFill>
                <a:srgbClr val="144056"/>
              </a:solidFill>
            </a:endParaRPr>
          </a:p>
          <a:p>
            <a:pPr>
              <a:buNone/>
            </a:pPr>
            <a:r>
              <a:rPr lang="en-US" sz="1800" dirty="0">
                <a:solidFill>
                  <a:srgbClr val="144056"/>
                </a:solidFill>
              </a:rPr>
              <a:t>Go to the on-line version </a:t>
            </a:r>
            <a:r>
              <a:rPr lang="en-US" sz="1800" dirty="0">
                <a:hlinkClick r:id="rId2"/>
              </a:rPr>
              <a:t>http://www.attendanceworks.org/tools/for-early-care-providers/early-education-toolkit/</a:t>
            </a:r>
            <a:r>
              <a:rPr lang="en-US" sz="1800" dirty="0"/>
              <a:t> </a:t>
            </a:r>
            <a:r>
              <a:rPr lang="en-US" sz="1800" dirty="0">
                <a:solidFill>
                  <a:srgbClr val="144056"/>
                </a:solidFill>
              </a:rPr>
              <a:t>to see more.</a:t>
            </a:r>
          </a:p>
        </p:txBody>
      </p:sp>
      <p:sp>
        <p:nvSpPr>
          <p:cNvPr id="4" name="Shape 481"/>
          <p:cNvSpPr/>
          <p:nvPr/>
        </p:nvSpPr>
        <p:spPr>
          <a:xfrm>
            <a:off x="386856" y="1162140"/>
            <a:ext cx="392694" cy="386083"/>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 name="Picture 4"/>
          <p:cNvPicPr>
            <a:picLocks noChangeAspect="1"/>
          </p:cNvPicPr>
          <p:nvPr/>
        </p:nvPicPr>
        <p:blipFill>
          <a:blip r:embed="rId3"/>
          <a:stretch>
            <a:fillRect/>
          </a:stretch>
        </p:blipFill>
        <p:spPr>
          <a:xfrm>
            <a:off x="1735128" y="5000528"/>
            <a:ext cx="5368839" cy="1587611"/>
          </a:xfrm>
          <a:prstGeom prst="rect">
            <a:avLst/>
          </a:prstGeom>
        </p:spPr>
      </p:pic>
    </p:spTree>
    <p:extLst>
      <p:ext uri="{BB962C8B-B14F-4D97-AF65-F5344CB8AC3E}">
        <p14:creationId xmlns:p14="http://schemas.microsoft.com/office/powerpoint/2010/main" val="6541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075823" y="707633"/>
            <a:ext cx="3519314" cy="1371600"/>
          </a:xfrm>
          <a:prstGeom prst="rect">
            <a:avLst/>
          </a:prstGeom>
        </p:spPr>
        <p:txBody>
          <a:bodyPr lIns="91425" tIns="91425" rIns="91425" bIns="91425" anchor="ctr" anchorCtr="0">
            <a:noAutofit/>
          </a:bodyPr>
          <a:lstStyle/>
          <a:p>
            <a:pPr marL="398463" lvl="0" indent="-398463">
              <a:spcBef>
                <a:spcPts val="0"/>
              </a:spcBef>
              <a:buNone/>
            </a:pPr>
            <a:r>
              <a:rPr lang="en" dirty="0">
                <a:latin typeface="Rockwell"/>
                <a:cs typeface="Rockwell"/>
              </a:rPr>
              <a:t>II.  What is Chronic Absence?</a:t>
            </a:r>
          </a:p>
        </p:txBody>
      </p:sp>
      <p:sp>
        <p:nvSpPr>
          <p:cNvPr id="114" name="Shape 114"/>
          <p:cNvSpPr/>
          <p:nvPr/>
        </p:nvSpPr>
        <p:spPr>
          <a:xfrm>
            <a:off x="4474461" y="2987843"/>
            <a:ext cx="1500815" cy="2001087"/>
          </a:xfrm>
          <a:prstGeom prst="ellipse">
            <a:avLst/>
          </a:prstGeom>
          <a:noFill/>
          <a:ln w="76200" cap="flat" cmpd="sng">
            <a:solidFill>
              <a:srgbClr val="18637B"/>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100" b="1" dirty="0">
                <a:solidFill>
                  <a:srgbClr val="18637B"/>
                </a:solidFill>
                <a:latin typeface="Rockwell"/>
                <a:ea typeface="Nixie One"/>
                <a:cs typeface="Rockwell"/>
                <a:sym typeface="Nixie One"/>
              </a:rPr>
              <a:t>Suspensions</a:t>
            </a:r>
          </a:p>
        </p:txBody>
      </p:sp>
      <p:sp>
        <p:nvSpPr>
          <p:cNvPr id="116" name="Shape 116"/>
          <p:cNvSpPr/>
          <p:nvPr/>
        </p:nvSpPr>
        <p:spPr>
          <a:xfrm>
            <a:off x="6740657" y="2444887"/>
            <a:ext cx="2259932" cy="3013243"/>
          </a:xfrm>
          <a:prstGeom prst="ellipse">
            <a:avLst/>
          </a:prstGeom>
          <a:solidFill>
            <a:schemeClr val="accent5">
              <a:alpha val="20380"/>
            </a:schemeClr>
          </a:solidFill>
          <a:ln>
            <a:noFill/>
          </a:ln>
        </p:spPr>
        <p:txBody>
          <a:bodyPr lIns="91425" tIns="91425" rIns="91425" bIns="91425" anchor="ctr" anchorCtr="0">
            <a:noAutofit/>
          </a:bodyPr>
          <a:lstStyle/>
          <a:p>
            <a:pPr lvl="0" algn="ctr" rtl="0">
              <a:spcBef>
                <a:spcPts val="0"/>
              </a:spcBef>
              <a:buNone/>
            </a:pPr>
            <a:r>
              <a:rPr lang="en" sz="1800" b="1" dirty="0">
                <a:solidFill>
                  <a:schemeClr val="tx2"/>
                </a:solidFill>
                <a:latin typeface="Rockwell"/>
                <a:ea typeface="Nixie One"/>
                <a:cs typeface="Rockwell"/>
                <a:sym typeface="Nixie One"/>
              </a:rPr>
              <a:t>Chronic</a:t>
            </a:r>
          </a:p>
          <a:p>
            <a:pPr lvl="0" algn="ctr" rtl="0">
              <a:spcBef>
                <a:spcPts val="0"/>
              </a:spcBef>
              <a:buNone/>
            </a:pPr>
            <a:r>
              <a:rPr lang="en" sz="1800" b="1" dirty="0">
                <a:solidFill>
                  <a:schemeClr val="tx2"/>
                </a:solidFill>
                <a:latin typeface="Rockwell"/>
                <a:ea typeface="Nixie One"/>
                <a:cs typeface="Rockwell"/>
                <a:sym typeface="Nixie One"/>
              </a:rPr>
              <a:t>Absence</a:t>
            </a:r>
          </a:p>
        </p:txBody>
      </p:sp>
      <p:sp>
        <p:nvSpPr>
          <p:cNvPr id="117" name="Shape 117"/>
          <p:cNvSpPr/>
          <p:nvPr/>
        </p:nvSpPr>
        <p:spPr>
          <a:xfrm>
            <a:off x="6221485" y="3679480"/>
            <a:ext cx="434699" cy="368000"/>
          </a:xfrm>
          <a:prstGeom prst="rightArrow">
            <a:avLst>
              <a:gd name="adj1" fmla="val 50000"/>
              <a:gd name="adj2" fmla="val 50000"/>
            </a:avLst>
          </a:prstGeom>
          <a:solidFill>
            <a:srgbClr val="18637B"/>
          </a:solidFill>
          <a:ln w="9525" cap="flat" cmpd="sng">
            <a:solidFill>
              <a:srgbClr val="4BAA4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txBox="1"/>
          <p:nvPr/>
        </p:nvSpPr>
        <p:spPr>
          <a:xfrm>
            <a:off x="936858" y="5705288"/>
            <a:ext cx="6935699" cy="8064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dirty="0">
                <a:solidFill>
                  <a:schemeClr val="accent1"/>
                </a:solidFill>
                <a:latin typeface="Rockwell"/>
                <a:ea typeface="Roboto Slab"/>
                <a:cs typeface="Rockwell"/>
                <a:sym typeface="Roboto Slab"/>
              </a:rPr>
              <a:t>Chronic absence is different from </a:t>
            </a:r>
            <a:r>
              <a:rPr lang="en" b="1" dirty="0">
                <a:solidFill>
                  <a:schemeClr val="accent4"/>
                </a:solidFill>
                <a:latin typeface="Rockwell"/>
                <a:ea typeface="Roboto Slab"/>
                <a:cs typeface="Rockwell"/>
                <a:sym typeface="Roboto Slab"/>
              </a:rPr>
              <a:t>truancy</a:t>
            </a:r>
            <a:r>
              <a:rPr lang="en" dirty="0">
                <a:solidFill>
                  <a:schemeClr val="accent1"/>
                </a:solidFill>
                <a:latin typeface="Rockwell"/>
                <a:ea typeface="Roboto Slab"/>
                <a:cs typeface="Rockwell"/>
                <a:sym typeface="Roboto Slab"/>
              </a:rPr>
              <a:t> (unexcused absences only) or </a:t>
            </a:r>
            <a:r>
              <a:rPr lang="en" b="1" dirty="0">
                <a:solidFill>
                  <a:srgbClr val="378145"/>
                </a:solidFill>
                <a:latin typeface="Rockwell"/>
                <a:ea typeface="Roboto Slab"/>
                <a:cs typeface="Rockwell"/>
                <a:sym typeface="Roboto Slab"/>
              </a:rPr>
              <a:t>average daily attendance</a:t>
            </a:r>
            <a:r>
              <a:rPr lang="en" dirty="0">
                <a:solidFill>
                  <a:schemeClr val="accent1"/>
                </a:solidFill>
                <a:latin typeface="Rockwell"/>
                <a:ea typeface="Roboto Slab"/>
                <a:cs typeface="Rockwell"/>
                <a:sym typeface="Roboto Slab"/>
              </a:rPr>
              <a:t> (how many students show up to school each day).</a:t>
            </a:r>
          </a:p>
          <a:p>
            <a:pPr lvl="0">
              <a:spcBef>
                <a:spcPts val="0"/>
              </a:spcBef>
              <a:buNone/>
            </a:pPr>
            <a:endParaRPr dirty="0"/>
          </a:p>
        </p:txBody>
      </p:sp>
      <p:sp>
        <p:nvSpPr>
          <p:cNvPr id="119" name="Shape 119"/>
          <p:cNvSpPr txBox="1"/>
          <p:nvPr/>
        </p:nvSpPr>
        <p:spPr>
          <a:xfrm>
            <a:off x="5091725" y="662034"/>
            <a:ext cx="3705000" cy="14171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dirty="0">
                <a:solidFill>
                  <a:srgbClr val="144056"/>
                </a:solidFill>
                <a:latin typeface="Rockwell"/>
                <a:ea typeface="Roboto Slab"/>
                <a:cs typeface="Rockwell"/>
                <a:sym typeface="Roboto Slab"/>
              </a:rPr>
              <a:t>Chronic absence is missing so much school or preschool for any reason that a student is academically at risk. Attendance Works recommends defining it as </a:t>
            </a:r>
            <a:r>
              <a:rPr lang="en" sz="1200" b="1" dirty="0">
                <a:solidFill>
                  <a:schemeClr val="bg2"/>
                </a:solidFill>
                <a:latin typeface="Rockwell"/>
                <a:ea typeface="Roboto Slab"/>
                <a:cs typeface="Rockwell"/>
                <a:sym typeface="Roboto Slab"/>
              </a:rPr>
              <a:t>missing 10% or more of school/preschool for any reason.</a:t>
            </a:r>
          </a:p>
          <a:p>
            <a:pPr lvl="0">
              <a:spcBef>
                <a:spcPts val="0"/>
              </a:spcBef>
              <a:buNone/>
            </a:pPr>
            <a:endParaRPr dirty="0"/>
          </a:p>
        </p:txBody>
      </p:sp>
      <p:sp>
        <p:nvSpPr>
          <p:cNvPr id="28" name="Shape 114"/>
          <p:cNvSpPr/>
          <p:nvPr/>
        </p:nvSpPr>
        <p:spPr>
          <a:xfrm>
            <a:off x="401912" y="2987846"/>
            <a:ext cx="1500814" cy="2001085"/>
          </a:xfrm>
          <a:prstGeom prst="ellipse">
            <a:avLst/>
          </a:prstGeom>
          <a:noFill/>
          <a:ln w="76200" cap="flat" cmpd="sng">
            <a:solidFill>
              <a:srgbClr val="18637B"/>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dirty="0">
                <a:solidFill>
                  <a:srgbClr val="18637B"/>
                </a:solidFill>
                <a:latin typeface="Rockwell"/>
                <a:ea typeface="Nixie One"/>
                <a:cs typeface="Rockwell"/>
                <a:sym typeface="Nixie One"/>
              </a:rPr>
              <a:t>Excused</a:t>
            </a:r>
            <a:br>
              <a:rPr lang="en-US" sz="1200" b="1" dirty="0">
                <a:solidFill>
                  <a:srgbClr val="18637B"/>
                </a:solidFill>
                <a:latin typeface="Rockwell"/>
                <a:ea typeface="Nixie One"/>
                <a:cs typeface="Rockwell"/>
                <a:sym typeface="Nixie One"/>
              </a:rPr>
            </a:br>
            <a:r>
              <a:rPr lang="en-US" sz="1200" b="1" dirty="0">
                <a:solidFill>
                  <a:srgbClr val="18637B"/>
                </a:solidFill>
                <a:latin typeface="Rockwell"/>
                <a:ea typeface="Nixie One"/>
                <a:cs typeface="Rockwell"/>
                <a:sym typeface="Nixie One"/>
              </a:rPr>
              <a:t>absences</a:t>
            </a:r>
            <a:endParaRPr lang="en" sz="1200" b="1" dirty="0">
              <a:solidFill>
                <a:srgbClr val="18637B"/>
              </a:solidFill>
              <a:latin typeface="Rockwell"/>
              <a:ea typeface="Nixie One"/>
              <a:cs typeface="Rockwell"/>
              <a:sym typeface="Nixie One"/>
            </a:endParaRPr>
          </a:p>
        </p:txBody>
      </p:sp>
      <p:sp>
        <p:nvSpPr>
          <p:cNvPr id="30" name="Shape 114"/>
          <p:cNvSpPr/>
          <p:nvPr/>
        </p:nvSpPr>
        <p:spPr>
          <a:xfrm>
            <a:off x="2441854" y="2987845"/>
            <a:ext cx="1500815" cy="2001087"/>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lgn="ctr" rtl="0">
              <a:spcBef>
                <a:spcPts val="0"/>
              </a:spcBef>
              <a:buNone/>
            </a:pPr>
            <a:r>
              <a:rPr lang="en-US" sz="1200" b="1" dirty="0">
                <a:solidFill>
                  <a:srgbClr val="18637B"/>
                </a:solidFill>
                <a:latin typeface="Rockwell"/>
                <a:ea typeface="Nixie One"/>
                <a:cs typeface="Rockwell"/>
                <a:sym typeface="Nixie One"/>
              </a:rPr>
              <a:t>Unexcused</a:t>
            </a:r>
            <a:br>
              <a:rPr lang="en-US" sz="1200" b="1" dirty="0">
                <a:solidFill>
                  <a:srgbClr val="18637B"/>
                </a:solidFill>
                <a:latin typeface="Rockwell"/>
                <a:ea typeface="Nixie One"/>
                <a:cs typeface="Rockwell"/>
                <a:sym typeface="Nixie One"/>
              </a:rPr>
            </a:br>
            <a:r>
              <a:rPr lang="en-US" sz="1200" b="1" dirty="0">
                <a:solidFill>
                  <a:srgbClr val="18637B"/>
                </a:solidFill>
                <a:latin typeface="Rockwell"/>
                <a:ea typeface="Nixie One"/>
                <a:cs typeface="Rockwell"/>
                <a:sym typeface="Nixie One"/>
              </a:rPr>
              <a:t>absences</a:t>
            </a:r>
            <a:endParaRPr lang="en" sz="1200" b="1" dirty="0">
              <a:solidFill>
                <a:srgbClr val="18637B"/>
              </a:solidFill>
              <a:latin typeface="Rockwell"/>
              <a:ea typeface="Nixie One"/>
              <a:cs typeface="Rockwell"/>
              <a:sym typeface="Nixie One"/>
            </a:endParaRPr>
          </a:p>
        </p:txBody>
      </p:sp>
      <p:sp>
        <p:nvSpPr>
          <p:cNvPr id="4" name="Plus 3"/>
          <p:cNvSpPr/>
          <p:nvPr/>
        </p:nvSpPr>
        <p:spPr>
          <a:xfrm>
            <a:off x="2057610" y="3834537"/>
            <a:ext cx="250344" cy="333792"/>
          </a:xfrm>
          <a:prstGeom prst="mathPlu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 name="Plus 31"/>
          <p:cNvSpPr/>
          <p:nvPr/>
        </p:nvSpPr>
        <p:spPr>
          <a:xfrm>
            <a:off x="4072240" y="3834537"/>
            <a:ext cx="250344" cy="333792"/>
          </a:xfrm>
          <a:prstGeom prst="mathPlu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student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1" y="765279"/>
            <a:ext cx="1027302" cy="1184448"/>
          </a:xfrm>
          <a:prstGeom prst="rect">
            <a:avLst/>
          </a:prstGeom>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707633"/>
            <a:ext cx="3353378" cy="1371600"/>
          </a:xfrm>
        </p:spPr>
        <p:txBody>
          <a:bodyPr/>
          <a:lstStyle/>
          <a:p>
            <a:r>
              <a:rPr lang="en-US" dirty="0">
                <a:latin typeface="Rockwell"/>
                <a:cs typeface="Rockwell"/>
              </a:rPr>
              <a:t>Chronic Absence Can Be Very High Even When ADA = 85%</a:t>
            </a:r>
          </a:p>
        </p:txBody>
      </p:sp>
      <p:sp>
        <p:nvSpPr>
          <p:cNvPr id="7" name="TextBox 6"/>
          <p:cNvSpPr txBox="1"/>
          <p:nvPr/>
        </p:nvSpPr>
        <p:spPr>
          <a:xfrm>
            <a:off x="860555" y="2201144"/>
            <a:ext cx="7498104" cy="584776"/>
          </a:xfrm>
          <a:prstGeom prst="rect">
            <a:avLst/>
          </a:prstGeom>
          <a:noFill/>
        </p:spPr>
        <p:txBody>
          <a:bodyPr wrap="square" rtlCol="0">
            <a:spAutoFit/>
          </a:bodyPr>
          <a:lstStyle/>
          <a:p>
            <a:pPr algn="ctr">
              <a:spcAft>
                <a:spcPts val="450"/>
              </a:spcAft>
            </a:pPr>
            <a:r>
              <a:rPr lang="en-US" sz="1600" b="1" dirty="0">
                <a:solidFill>
                  <a:schemeClr val="accent5"/>
                </a:solidFill>
                <a:latin typeface="Rockwell"/>
                <a:cs typeface="Rockwell"/>
              </a:rPr>
              <a:t>Chronic absence vs ADA across 7 preschool classrooms in one early childhood center with 84.46% ADA</a:t>
            </a:r>
          </a:p>
        </p:txBody>
      </p:sp>
      <p:sp>
        <p:nvSpPr>
          <p:cNvPr id="8" name="TextBox 7"/>
          <p:cNvSpPr txBox="1"/>
          <p:nvPr/>
        </p:nvSpPr>
        <p:spPr>
          <a:xfrm>
            <a:off x="1310879" y="6377353"/>
            <a:ext cx="5954315" cy="230832"/>
          </a:xfrm>
          <a:prstGeom prst="rect">
            <a:avLst/>
          </a:prstGeom>
          <a:noFill/>
        </p:spPr>
        <p:txBody>
          <a:bodyPr wrap="square" rtlCol="0">
            <a:spAutoFit/>
          </a:bodyPr>
          <a:lstStyle/>
          <a:p>
            <a:r>
              <a:rPr lang="en-US" sz="900" dirty="0">
                <a:solidFill>
                  <a:srgbClr val="1B637A"/>
                </a:solidFill>
                <a:latin typeface="Gill Sans MT"/>
                <a:cs typeface="Gill Sans MT"/>
              </a:rPr>
              <a:t>Source: Average Enrolled Attendance for month of February 2013</a:t>
            </a:r>
          </a:p>
        </p:txBody>
      </p:sp>
      <p:graphicFrame>
        <p:nvGraphicFramePr>
          <p:cNvPr id="9" name="Chart 8"/>
          <p:cNvGraphicFramePr>
            <a:graphicFrameLocks/>
          </p:cNvGraphicFramePr>
          <p:nvPr>
            <p:extLst>
              <p:ext uri="{D42A27DB-BD31-4B8C-83A1-F6EECF244321}">
                <p14:modId xmlns:p14="http://schemas.microsoft.com/office/powerpoint/2010/main" val="992045238"/>
              </p:ext>
            </p:extLst>
          </p:nvPr>
        </p:nvGraphicFramePr>
        <p:xfrm>
          <a:off x="1236689" y="3145804"/>
          <a:ext cx="6969329" cy="3085629"/>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Shape 448"/>
          <p:cNvGrpSpPr/>
          <p:nvPr/>
        </p:nvGrpSpPr>
        <p:grpSpPr>
          <a:xfrm>
            <a:off x="388601" y="1246527"/>
            <a:ext cx="313910" cy="303759"/>
            <a:chOff x="3932350" y="3714775"/>
            <a:chExt cx="439650" cy="319075"/>
          </a:xfrm>
        </p:grpSpPr>
        <p:sp>
          <p:nvSpPr>
            <p:cNvPr id="11" name="Shape 449"/>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450"/>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451"/>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52"/>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453"/>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10878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rotWithShape="1">
          <a:blip r:embed="rId3"/>
          <a:srcRect l="1270" t="1671" r="1132" b="1580"/>
          <a:stretch/>
        </p:blipFill>
        <p:spPr bwMode="auto">
          <a:xfrm>
            <a:off x="339486" y="2499370"/>
            <a:ext cx="4756070" cy="3565876"/>
          </a:xfrm>
          <a:prstGeom prst="rect">
            <a:avLst/>
          </a:prstGeom>
          <a:noFill/>
          <a:ln w="9525">
            <a:noFill/>
            <a:miter lim="800000"/>
            <a:headEnd/>
            <a:tailEnd/>
          </a:ln>
        </p:spPr>
      </p:pic>
      <p:sp>
        <p:nvSpPr>
          <p:cNvPr id="4" name="Title 3"/>
          <p:cNvSpPr>
            <a:spLocks noGrp="1"/>
          </p:cNvSpPr>
          <p:nvPr>
            <p:ph type="title"/>
          </p:nvPr>
        </p:nvSpPr>
        <p:spPr/>
        <p:txBody>
          <a:bodyPr/>
          <a:lstStyle/>
          <a:p>
            <a:pPr>
              <a:defRPr/>
            </a:pPr>
            <a:r>
              <a:rPr lang="en-US" dirty="0"/>
              <a:t>Chronic Absenteeism Can Start Very Early</a:t>
            </a:r>
          </a:p>
        </p:txBody>
      </p:sp>
      <p:pic>
        <p:nvPicPr>
          <p:cNvPr id="7" name="Picture 6"/>
          <p:cNvPicPr>
            <a:picLocks noChangeAspect="1"/>
          </p:cNvPicPr>
          <p:nvPr/>
        </p:nvPicPr>
        <p:blipFill>
          <a:blip r:embed="rId4"/>
          <a:stretch>
            <a:fillRect/>
          </a:stretch>
        </p:blipFill>
        <p:spPr>
          <a:xfrm>
            <a:off x="5334447" y="2816879"/>
            <a:ext cx="3617808" cy="3306627"/>
          </a:xfrm>
          <a:prstGeom prst="rect">
            <a:avLst/>
          </a:prstGeom>
        </p:spPr>
      </p:pic>
      <p:sp>
        <p:nvSpPr>
          <p:cNvPr id="6" name="Text Placeholder 5"/>
          <p:cNvSpPr>
            <a:spLocks noGrp="1"/>
          </p:cNvSpPr>
          <p:nvPr>
            <p:ph type="body" idx="2"/>
          </p:nvPr>
        </p:nvSpPr>
        <p:spPr>
          <a:xfrm>
            <a:off x="4959461" y="2262093"/>
            <a:ext cx="3660300" cy="4677321"/>
          </a:xfrm>
        </p:spPr>
        <p:txBody>
          <a:bodyPr/>
          <a:lstStyle/>
          <a:p>
            <a:pPr algn="ctr">
              <a:buNone/>
            </a:pPr>
            <a:r>
              <a:rPr lang="en-US" sz="1600" dirty="0">
                <a:latin typeface="Rockwell"/>
                <a:cs typeface="Rockwell"/>
              </a:rPr>
              <a:t>New York City- July 2008 </a:t>
            </a:r>
          </a:p>
        </p:txBody>
      </p:sp>
      <p:sp>
        <p:nvSpPr>
          <p:cNvPr id="8" name="TextBox 7"/>
          <p:cNvSpPr txBox="1"/>
          <p:nvPr/>
        </p:nvSpPr>
        <p:spPr>
          <a:xfrm>
            <a:off x="5148736" y="6238521"/>
            <a:ext cx="4064716" cy="230832"/>
          </a:xfrm>
          <a:prstGeom prst="rect">
            <a:avLst/>
          </a:prstGeom>
          <a:noFill/>
        </p:spPr>
        <p:txBody>
          <a:bodyPr wrap="square" rtlCol="0">
            <a:spAutoFit/>
          </a:bodyPr>
          <a:lstStyle/>
          <a:p>
            <a:r>
              <a:rPr lang="en-US" sz="900" dirty="0">
                <a:latin typeface="Gill Sans MT"/>
                <a:cs typeface="Gill Sans MT"/>
              </a:rPr>
              <a:t>Strengthening Schools by Strengthening Families, New School, Oct 2008</a:t>
            </a:r>
          </a:p>
        </p:txBody>
      </p:sp>
      <p:pic>
        <p:nvPicPr>
          <p:cNvPr id="2" name="Picture 1" descr="student2F-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8" y="730876"/>
            <a:ext cx="1087468" cy="1159769"/>
          </a:xfrm>
          <a:prstGeom prst="rect">
            <a:avLst/>
          </a:prstGeom>
        </p:spPr>
      </p:pic>
      <p:pic>
        <p:nvPicPr>
          <p:cNvPr id="10" name="Picture 9"/>
          <p:cNvPicPr>
            <a:picLocks noChangeAspect="1"/>
          </p:cNvPicPr>
          <p:nvPr/>
        </p:nvPicPr>
        <p:blipFill>
          <a:blip r:embed="rId6"/>
          <a:srcRect/>
          <a:stretch>
            <a:fillRect/>
          </a:stretch>
        </p:blipFill>
        <p:spPr bwMode="auto">
          <a:xfrm>
            <a:off x="562587" y="6238521"/>
            <a:ext cx="1049031" cy="221315"/>
          </a:xfrm>
          <a:prstGeom prst="rect">
            <a:avLst/>
          </a:prstGeom>
          <a:noFill/>
          <a:ln w="9525">
            <a:noFill/>
            <a:miter lim="800000"/>
            <a:headEnd/>
            <a:tailEnd/>
          </a:ln>
        </p:spPr>
      </p:pic>
    </p:spTree>
    <p:extLst>
      <p:ext uri="{BB962C8B-B14F-4D97-AF65-F5344CB8AC3E}">
        <p14:creationId xmlns:p14="http://schemas.microsoft.com/office/powerpoint/2010/main" val="388201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6025" y="707633"/>
            <a:ext cx="3390486" cy="1371600"/>
          </a:xfrm>
        </p:spPr>
        <p:txBody>
          <a:bodyPr/>
          <a:lstStyle/>
          <a:p>
            <a:r>
              <a:rPr lang="en-US" dirty="0"/>
              <a:t>Chronic Absence Is Easily Masked If We Only Monitor Missing Consecutive days</a:t>
            </a:r>
          </a:p>
        </p:txBody>
      </p:sp>
      <p:sp>
        <p:nvSpPr>
          <p:cNvPr id="2" name="Content Placeholder 1"/>
          <p:cNvSpPr>
            <a:spLocks noGrp="1"/>
          </p:cNvSpPr>
          <p:nvPr>
            <p:ph idx="4294967295"/>
          </p:nvPr>
        </p:nvSpPr>
        <p:spPr>
          <a:xfrm>
            <a:off x="703366" y="6214533"/>
            <a:ext cx="7799387" cy="643467"/>
          </a:xfrm>
          <a:prstGeom prst="rect">
            <a:avLst/>
          </a:prstGeom>
        </p:spPr>
        <p:txBody>
          <a:bodyPr>
            <a:normAutofit lnSpcReduction="10000"/>
          </a:bodyPr>
          <a:lstStyle/>
          <a:p>
            <a:pPr algn="ctr">
              <a:buNone/>
            </a:pPr>
            <a:r>
              <a:rPr lang="en-US" sz="1950" dirty="0">
                <a:solidFill>
                  <a:srgbClr val="1B637A"/>
                </a:solidFill>
                <a:latin typeface="Rockwell"/>
                <a:cs typeface="Rockwell"/>
              </a:rPr>
              <a:t>Chronic Absence = 18 days of absence = </a:t>
            </a:r>
            <a:r>
              <a:rPr lang="en-US" sz="1950" b="1" dirty="0">
                <a:solidFill>
                  <a:schemeClr val="accent3"/>
                </a:solidFill>
                <a:latin typeface="Rockwell"/>
                <a:cs typeface="Rockwell"/>
              </a:rPr>
              <a:t>As Few As 2 days a month</a:t>
            </a:r>
          </a:p>
        </p:txBody>
      </p:sp>
      <p:grpSp>
        <p:nvGrpSpPr>
          <p:cNvPr id="8" name="Shape 588"/>
          <p:cNvGrpSpPr/>
          <p:nvPr/>
        </p:nvGrpSpPr>
        <p:grpSpPr>
          <a:xfrm>
            <a:off x="367624" y="1181733"/>
            <a:ext cx="286956" cy="362307"/>
            <a:chOff x="5973900" y="318475"/>
            <a:chExt cx="401900" cy="380575"/>
          </a:xfrm>
        </p:grpSpPr>
        <p:sp>
          <p:nvSpPr>
            <p:cNvPr id="9" name="Shape 589"/>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90"/>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91"/>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92"/>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93"/>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94"/>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95"/>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96"/>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97"/>
            <p:cNvSpPr/>
            <p:nvPr/>
          </p:nvSpPr>
          <p:spPr>
            <a:xfrm>
              <a:off x="6024450" y="573000"/>
              <a:ext cx="300800" cy="25"/>
            </a:xfrm>
            <a:custGeom>
              <a:avLst/>
              <a:gdLst/>
              <a:ahLst/>
              <a:cxnLst/>
              <a:rect l="0" t="0" r="0" b="0"/>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98"/>
            <p:cNvSpPr/>
            <p:nvPr/>
          </p:nvSpPr>
          <p:spPr>
            <a:xfrm>
              <a:off x="6024450" y="514550"/>
              <a:ext cx="300800" cy="25"/>
            </a:xfrm>
            <a:custGeom>
              <a:avLst/>
              <a:gdLst/>
              <a:ahLst/>
              <a:cxnLst/>
              <a:rect l="0" t="0" r="0" b="0"/>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99"/>
            <p:cNvSpPr/>
            <p:nvPr/>
          </p:nvSpPr>
          <p:spPr>
            <a:xfrm>
              <a:off x="6264950"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600"/>
            <p:cNvSpPr/>
            <p:nvPr/>
          </p:nvSpPr>
          <p:spPr>
            <a:xfrm>
              <a:off x="6204675" y="456100"/>
              <a:ext cx="25" cy="175375"/>
            </a:xfrm>
            <a:custGeom>
              <a:avLst/>
              <a:gdLst/>
              <a:ahLst/>
              <a:cxnLst/>
              <a:rect l="0" t="0" r="0" b="0"/>
              <a:pathLst>
                <a:path w="1" h="7015" fill="none" extrusionOk="0">
                  <a:moveTo>
                    <a:pt x="0" y="0"/>
                  </a:moveTo>
                  <a:lnTo>
                    <a:pt x="0"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601"/>
            <p:cNvSpPr/>
            <p:nvPr/>
          </p:nvSpPr>
          <p:spPr>
            <a:xfrm>
              <a:off x="6145000"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602"/>
            <p:cNvSpPr/>
            <p:nvPr/>
          </p:nvSpPr>
          <p:spPr>
            <a:xfrm>
              <a:off x="6084725"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3" name="Picture 22" descr="calend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59" y="2338919"/>
            <a:ext cx="8685466" cy="3698889"/>
          </a:xfrm>
          <a:prstGeom prst="rect">
            <a:avLst/>
          </a:prstGeom>
        </p:spPr>
      </p:pic>
    </p:spTree>
    <p:extLst>
      <p:ext uri="{BB962C8B-B14F-4D97-AF65-F5344CB8AC3E}">
        <p14:creationId xmlns:p14="http://schemas.microsoft.com/office/powerpoint/2010/main" val="331446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r>
              <a:rPr lang="en-US" b="1" dirty="0">
                <a:solidFill>
                  <a:schemeClr val="bg1"/>
                </a:solidFill>
              </a:rPr>
              <a:t>III. Why Does Attendance Matter?</a:t>
            </a:r>
          </a:p>
        </p:txBody>
      </p:sp>
      <p:graphicFrame>
        <p:nvGraphicFramePr>
          <p:cNvPr id="4" name="Content Placeholder 6"/>
          <p:cNvGraphicFramePr>
            <a:graphicFrameLocks/>
          </p:cNvGraphicFramePr>
          <p:nvPr>
            <p:extLst>
              <p:ext uri="{D42A27DB-BD31-4B8C-83A1-F6EECF244321}">
                <p14:modId xmlns:p14="http://schemas.microsoft.com/office/powerpoint/2010/main" val="2016964462"/>
              </p:ext>
            </p:extLst>
          </p:nvPr>
        </p:nvGraphicFramePr>
        <p:xfrm>
          <a:off x="973253" y="2352072"/>
          <a:ext cx="7285701" cy="384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p:cNvSpPr txBox="1">
            <a:spLocks noChangeArrowheads="1"/>
          </p:cNvSpPr>
          <p:nvPr/>
        </p:nvSpPr>
        <p:spPr bwMode="auto">
          <a:xfrm>
            <a:off x="1840231" y="6219687"/>
            <a:ext cx="5388830" cy="600164"/>
          </a:xfrm>
          <a:prstGeom prst="rect">
            <a:avLst/>
          </a:prstGeom>
          <a:noFill/>
          <a:ln w="9525">
            <a:noFill/>
            <a:miter lim="800000"/>
            <a:headEnd/>
            <a:tailEnd/>
          </a:ln>
        </p:spPr>
        <p:txBody>
          <a:bodyPr wrap="square">
            <a:spAutoFit/>
          </a:bodyPr>
          <a:lstStyle/>
          <a:p>
            <a:pPr lvl="1" algn="ctr" fontAlgn="base">
              <a:spcBef>
                <a:spcPct val="0"/>
              </a:spcBef>
              <a:spcAft>
                <a:spcPct val="0"/>
              </a:spcAft>
            </a:pPr>
            <a:r>
              <a:rPr lang="en-US" sz="900" dirty="0">
                <a:solidFill>
                  <a:schemeClr val="accent5"/>
                </a:solidFill>
                <a:latin typeface="Gill Sans MT"/>
                <a:cs typeface="Gill Sans MT"/>
              </a:rPr>
              <a:t>Developed by Annie E. Casey Foundation &amp; America’s Promise Alliance </a:t>
            </a:r>
            <a:br>
              <a:rPr lang="en-US" sz="900" dirty="0">
                <a:solidFill>
                  <a:schemeClr val="accent5"/>
                </a:solidFill>
                <a:latin typeface="Gill Sans MT"/>
                <a:cs typeface="Gill Sans MT"/>
              </a:rPr>
            </a:br>
            <a:r>
              <a:rPr lang="en-US" sz="900" dirty="0">
                <a:solidFill>
                  <a:schemeClr val="accent5"/>
                </a:solidFill>
                <a:latin typeface="Gill Sans MT"/>
                <a:cs typeface="Gill Sans MT"/>
              </a:rPr>
              <a:t>For more info go to </a:t>
            </a:r>
            <a:r>
              <a:rPr lang="en-US" sz="900" u="sng" dirty="0">
                <a:solidFill>
                  <a:schemeClr val="accent5"/>
                </a:solidFill>
                <a:latin typeface="Gill Sans MT"/>
                <a:cs typeface="Gill Sans MT"/>
              </a:rPr>
              <a:t>http://www.americaspromise.org/parent-engagement-toolkit</a:t>
            </a:r>
          </a:p>
          <a:p>
            <a:pPr fontAlgn="base">
              <a:spcBef>
                <a:spcPct val="0"/>
              </a:spcBef>
              <a:spcAft>
                <a:spcPct val="0"/>
              </a:spcAft>
            </a:pPr>
            <a:endParaRPr lang="en-US" sz="1500" dirty="0">
              <a:solidFill>
                <a:prstClr val="black"/>
              </a:solidFill>
              <a:latin typeface="Gill Sans MT"/>
              <a:cs typeface="Gill Sans MT"/>
            </a:endParaRPr>
          </a:p>
        </p:txBody>
      </p:sp>
      <p:sp>
        <p:nvSpPr>
          <p:cNvPr id="6" name="TextBox 6"/>
          <p:cNvSpPr txBox="1">
            <a:spLocks noChangeArrowheads="1"/>
          </p:cNvSpPr>
          <p:nvPr/>
        </p:nvSpPr>
        <p:spPr bwMode="auto">
          <a:xfrm rot="18359112">
            <a:off x="1573252" y="3069481"/>
            <a:ext cx="4778772" cy="503309"/>
          </a:xfrm>
          <a:prstGeom prst="rect">
            <a:avLst/>
          </a:prstGeom>
          <a:noFill/>
          <a:ln w="9525">
            <a:noFill/>
            <a:miter lim="800000"/>
            <a:headEnd/>
            <a:tailEnd/>
          </a:ln>
        </p:spPr>
        <p:txBody>
          <a:bodyPr wrap="square">
            <a:spAutoFit/>
          </a:bodyPr>
          <a:lstStyle/>
          <a:p>
            <a:pPr fontAlgn="base">
              <a:spcBef>
                <a:spcPct val="0"/>
              </a:spcBef>
              <a:spcAft>
                <a:spcPct val="0"/>
              </a:spcAft>
            </a:pPr>
            <a:r>
              <a:rPr lang="en-US" sz="1500" b="1" dirty="0">
                <a:solidFill>
                  <a:srgbClr val="1B637A"/>
                </a:solidFill>
                <a:latin typeface="Rockwell"/>
                <a:cs typeface="Rockwell"/>
              </a:rPr>
              <a:t>4 A School Success Framework </a:t>
            </a:r>
          </a:p>
          <a:p>
            <a:pPr fontAlgn="base">
              <a:spcBef>
                <a:spcPct val="0"/>
              </a:spcBef>
              <a:spcAft>
                <a:spcPct val="0"/>
              </a:spcAft>
            </a:pPr>
            <a:endParaRPr lang="en-US" sz="1050" dirty="0">
              <a:solidFill>
                <a:prstClr val="black"/>
              </a:solidFill>
              <a:latin typeface="Century Gothic" pitchFamily="34" charset="0"/>
              <a:cs typeface="Arial" charset="0"/>
            </a:endParaRPr>
          </a:p>
        </p:txBody>
      </p:sp>
      <p:pic>
        <p:nvPicPr>
          <p:cNvPr id="8" name="Picture 7" descr="grad-0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46" y="707634"/>
            <a:ext cx="1097180" cy="1232541"/>
          </a:xfrm>
          <a:prstGeom prst="rect">
            <a:avLst/>
          </a:prstGeom>
        </p:spPr>
      </p:pic>
    </p:spTree>
    <p:extLst>
      <p:ext uri="{BB962C8B-B14F-4D97-AF65-F5344CB8AC3E}">
        <p14:creationId xmlns:p14="http://schemas.microsoft.com/office/powerpoint/2010/main" val="186761533"/>
      </p:ext>
    </p:extLst>
  </p:cSld>
  <p:clrMapOvr>
    <a:masterClrMapping/>
  </p:clrMapOvr>
</p:sld>
</file>

<file path=ppt/theme/theme1.xml><?xml version="1.0" encoding="utf-8"?>
<a:theme xmlns:a="http://schemas.openxmlformats.org/drawingml/2006/main" name="Warwick template">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1094</TotalTime>
  <Words>1543</Words>
  <Application>Microsoft Macintosh PowerPoint</Application>
  <PresentationFormat>On-screen Show (4:3)</PresentationFormat>
  <Paragraphs>162</Paragraphs>
  <Slides>28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Rockwell</vt:lpstr>
      <vt:lpstr>Century Gothic</vt:lpstr>
      <vt:lpstr>Calibri</vt:lpstr>
      <vt:lpstr>Franklin Gothic Medium</vt:lpstr>
      <vt:lpstr>Candara</vt:lpstr>
      <vt:lpstr>Gill Sans MT</vt:lpstr>
      <vt:lpstr>Verdana</vt:lpstr>
      <vt:lpstr>Warwick template</vt:lpstr>
      <vt:lpstr>PowerPoint Presentation</vt:lpstr>
      <vt:lpstr>About this Powerpoint</vt:lpstr>
      <vt:lpstr>What is covered in this  PowerPoint</vt:lpstr>
      <vt:lpstr>I. What is the purpose of the Early and Often toolkit? </vt:lpstr>
      <vt:lpstr>II.  What is Chronic Absence?</vt:lpstr>
      <vt:lpstr>Chronic Absence Can Be Very High Even When ADA = 85%</vt:lpstr>
      <vt:lpstr>Chronic Absenteeism Can Start Very Early</vt:lpstr>
      <vt:lpstr>Chronic Absence Is Easily Masked If We Only Monitor Missing Consecutive days</vt:lpstr>
      <vt:lpstr>III. Why Does Attendance Matter?</vt:lpstr>
      <vt:lpstr>Multiple years of chronic absenteeism = high risk for low 3rd grade reading skills</vt:lpstr>
      <vt:lpstr>Chronic Early Absence Connected to Poor Long Term Academic Outcomes</vt:lpstr>
      <vt:lpstr>Chronic absence is especially challenging for low-income children </vt:lpstr>
      <vt:lpstr>Chronic Absence =  A Solvable Problem</vt:lpstr>
      <vt:lpstr>IV. Who Makes A Difference? </vt:lpstr>
      <vt:lpstr>V. What Can We Do?  </vt:lpstr>
      <vt:lpstr>Engage Families</vt:lpstr>
      <vt:lpstr>Engage Families</vt:lpstr>
      <vt:lpstr>Example 1:   Leverage Large Gatherings  (Use our handouts)</vt:lpstr>
      <vt:lpstr>Example 2:    Leverage Large Gatherings </vt:lpstr>
      <vt:lpstr>Example 3: Encourage Families to Think @ My Help Bank</vt:lpstr>
      <vt:lpstr>Discussion </vt:lpstr>
      <vt:lpstr>Engage Children </vt:lpstr>
      <vt:lpstr>Engage Children in Tracking their Own Attendance  </vt:lpstr>
      <vt:lpstr>Discussion </vt:lpstr>
      <vt:lpstr>Using Attendance Data </vt:lpstr>
      <vt:lpstr>Organize A Team</vt:lpstr>
      <vt:lpstr>Discussion </vt:lpstr>
      <vt:lpstr>Chronic absence is like a warning light on your car dashboard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Chronic Absence Why Does It Matter? What Can We Do?</dc:title>
  <dc:creator>Hedy Chang</dc:creator>
  <cp:lastModifiedBy>Keane Lauren</cp:lastModifiedBy>
  <cp:revision>74</cp:revision>
  <dcterms:modified xsi:type="dcterms:W3CDTF">2016-03-23T00:10:37Z</dcterms:modified>
</cp:coreProperties>
</file>