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 id="2147483837" r:id="rId3"/>
    <p:sldMasterId id="2147483913" r:id="rId4"/>
    <p:sldMasterId id="2147484011" r:id="rId5"/>
    <p:sldMasterId id="2147484034" r:id="rId6"/>
    <p:sldMasterId id="2147484044" r:id="rId7"/>
  </p:sldMasterIdLst>
  <p:notesMasterIdLst>
    <p:notesMasterId r:id="rId53"/>
  </p:notesMasterIdLst>
  <p:sldIdLst>
    <p:sldId id="289" r:id="rId8"/>
    <p:sldId id="496" r:id="rId9"/>
    <p:sldId id="287" r:id="rId10"/>
    <p:sldId id="285" r:id="rId11"/>
    <p:sldId id="388" r:id="rId12"/>
    <p:sldId id="497" r:id="rId13"/>
    <p:sldId id="499" r:id="rId14"/>
    <p:sldId id="500" r:id="rId15"/>
    <p:sldId id="502" r:id="rId16"/>
    <p:sldId id="511" r:id="rId17"/>
    <p:sldId id="503" r:id="rId18"/>
    <p:sldId id="504" r:id="rId19"/>
    <p:sldId id="505" r:id="rId20"/>
    <p:sldId id="402" r:id="rId21"/>
    <p:sldId id="404" r:id="rId22"/>
    <p:sldId id="512" r:id="rId23"/>
    <p:sldId id="430" r:id="rId24"/>
    <p:sldId id="506" r:id="rId25"/>
    <p:sldId id="483" r:id="rId26"/>
    <p:sldId id="486" r:id="rId27"/>
    <p:sldId id="507" r:id="rId28"/>
    <p:sldId id="508" r:id="rId29"/>
    <p:sldId id="509" r:id="rId30"/>
    <p:sldId id="510" r:id="rId31"/>
    <p:sldId id="449" r:id="rId32"/>
    <p:sldId id="408" r:id="rId33"/>
    <p:sldId id="457" r:id="rId34"/>
    <p:sldId id="409" r:id="rId35"/>
    <p:sldId id="410" r:id="rId36"/>
    <p:sldId id="459" r:id="rId37"/>
    <p:sldId id="344" r:id="rId38"/>
    <p:sldId id="471" r:id="rId39"/>
    <p:sldId id="420" r:id="rId40"/>
    <p:sldId id="422" r:id="rId41"/>
    <p:sldId id="421" r:id="rId42"/>
    <p:sldId id="424" r:id="rId43"/>
    <p:sldId id="428" r:id="rId44"/>
    <p:sldId id="450" r:id="rId45"/>
    <p:sldId id="468" r:id="rId46"/>
    <p:sldId id="469" r:id="rId47"/>
    <p:sldId id="470" r:id="rId48"/>
    <p:sldId id="451" r:id="rId49"/>
    <p:sldId id="513" r:id="rId50"/>
    <p:sldId id="452" r:id="rId51"/>
    <p:sldId id="46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6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479400749063702E-2"/>
          <c:y val="0.115319408851297"/>
          <c:w val="0.97346923581667699"/>
          <c:h val="0.68175935039370095"/>
        </c:manualLayout>
      </c:layout>
      <c:barChart>
        <c:barDir val="col"/>
        <c:grouping val="stacked"/>
        <c:varyColors val="0"/>
        <c:ser>
          <c:idx val="0"/>
          <c:order val="0"/>
          <c:tx>
            <c:strRef>
              <c:f>Sheet1!$B$1</c:f>
              <c:strCache>
                <c:ptCount val="1"/>
                <c:pt idx="0">
                  <c:v>Somewhat -E</c:v>
                </c:pt>
              </c:strCache>
            </c:strRef>
          </c:tx>
          <c:invertIfNegative val="0"/>
          <c:dPt>
            <c:idx val="1"/>
            <c:invertIfNegative val="0"/>
            <c:bubble3D val="0"/>
          </c:dPt>
          <c:dPt>
            <c:idx val="4"/>
            <c:invertIfNegative val="0"/>
            <c:bubble3D val="0"/>
          </c:dPt>
          <c:dPt>
            <c:idx val="7"/>
            <c:invertIfNegative val="0"/>
            <c:bubble3D val="0"/>
          </c:dPt>
          <c:dPt>
            <c:idx val="10"/>
            <c:invertIfNegative val="0"/>
            <c:bubble3D val="0"/>
          </c:dPt>
          <c:dPt>
            <c:idx val="13"/>
            <c:invertIfNegative val="0"/>
            <c:bubble3D val="0"/>
          </c:dPt>
          <c:dPt>
            <c:idx val="1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Keep track of child's attendance E</c:v>
                </c:pt>
                <c:pt idx="1">
                  <c:v>Save child absences for when necessary - E</c:v>
                </c:pt>
                <c:pt idx="2">
                  <c:v>Shorten family vacation - E</c:v>
                </c:pt>
                <c:pt idx="3">
                  <c:v>Keep in contact with teacher to make up missed work</c:v>
                </c:pt>
                <c:pt idx="4">
                  <c:v>Talk to child about attendance</c:v>
                </c:pt>
                <c:pt idx="5">
                  <c:v>Ask school for help</c:v>
                </c:pt>
              </c:strCache>
            </c:strRef>
          </c:cat>
          <c:val>
            <c:numRef>
              <c:f>Sheet1!$B$2:$B$7</c:f>
              <c:numCache>
                <c:formatCode>0%</c:formatCode>
                <c:ptCount val="6"/>
                <c:pt idx="0">
                  <c:v>0.17</c:v>
                </c:pt>
                <c:pt idx="1">
                  <c:v>0.18</c:v>
                </c:pt>
                <c:pt idx="2">
                  <c:v>0.23</c:v>
                </c:pt>
                <c:pt idx="3">
                  <c:v>0.17</c:v>
                </c:pt>
                <c:pt idx="4">
                  <c:v>0.22</c:v>
                </c:pt>
                <c:pt idx="5">
                  <c:v>0.25</c:v>
                </c:pt>
              </c:numCache>
            </c:numRef>
          </c:val>
        </c:ser>
        <c:ser>
          <c:idx val="1"/>
          <c:order val="1"/>
          <c:tx>
            <c:strRef>
              <c:f>Sheet1!$C$1</c:f>
              <c:strCache>
                <c:ptCount val="1"/>
                <c:pt idx="0">
                  <c:v>Very - E</c:v>
                </c:pt>
              </c:strCache>
            </c:strRef>
          </c:tx>
          <c:invertIfNegative val="0"/>
          <c:dPt>
            <c:idx val="1"/>
            <c:invertIfNegative val="0"/>
            <c:bubble3D val="0"/>
          </c:dPt>
          <c:dPt>
            <c:idx val="4"/>
            <c:invertIfNegative val="0"/>
            <c:bubble3D val="0"/>
          </c:dPt>
          <c:dPt>
            <c:idx val="7"/>
            <c:invertIfNegative val="0"/>
            <c:bubble3D val="0"/>
          </c:dPt>
          <c:dPt>
            <c:idx val="10"/>
            <c:invertIfNegative val="0"/>
            <c:bubble3D val="0"/>
          </c:dPt>
          <c:dPt>
            <c:idx val="13"/>
            <c:invertIfNegative val="0"/>
            <c:bubble3D val="0"/>
          </c:dPt>
          <c:dPt>
            <c:idx val="1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Keep track of child's attendance E</c:v>
                </c:pt>
                <c:pt idx="1">
                  <c:v>Save child absences for when necessary - E</c:v>
                </c:pt>
                <c:pt idx="2">
                  <c:v>Shorten family vacation - E</c:v>
                </c:pt>
                <c:pt idx="3">
                  <c:v>Keep in contact with teacher to make up missed work</c:v>
                </c:pt>
                <c:pt idx="4">
                  <c:v>Talk to child about attendance</c:v>
                </c:pt>
                <c:pt idx="5">
                  <c:v>Ask school for help</c:v>
                </c:pt>
              </c:strCache>
            </c:strRef>
          </c:cat>
          <c:val>
            <c:numRef>
              <c:f>Sheet1!$C$2:$C$7</c:f>
              <c:numCache>
                <c:formatCode>0%</c:formatCode>
                <c:ptCount val="6"/>
                <c:pt idx="0">
                  <c:v>0.73</c:v>
                </c:pt>
                <c:pt idx="1">
                  <c:v>0.75</c:v>
                </c:pt>
                <c:pt idx="2">
                  <c:v>0.59</c:v>
                </c:pt>
                <c:pt idx="3">
                  <c:v>0.75</c:v>
                </c:pt>
                <c:pt idx="4">
                  <c:v>0.69</c:v>
                </c:pt>
                <c:pt idx="5">
                  <c:v>0.4</c:v>
                </c:pt>
              </c:numCache>
            </c:numRef>
          </c:val>
        </c:ser>
        <c:dLbls>
          <c:showLegendKey val="0"/>
          <c:showVal val="0"/>
          <c:showCatName val="0"/>
          <c:showSerName val="0"/>
          <c:showPercent val="0"/>
          <c:showBubbleSize val="0"/>
        </c:dLbls>
        <c:gapWidth val="11"/>
        <c:overlap val="100"/>
        <c:axId val="643070864"/>
        <c:axId val="643069296"/>
      </c:barChart>
      <c:catAx>
        <c:axId val="643070864"/>
        <c:scaling>
          <c:orientation val="minMax"/>
        </c:scaling>
        <c:delete val="1"/>
        <c:axPos val="b"/>
        <c:numFmt formatCode="General" sourceLinked="0"/>
        <c:majorTickMark val="out"/>
        <c:minorTickMark val="none"/>
        <c:tickLblPos val="nextTo"/>
        <c:crossAx val="643069296"/>
        <c:crosses val="autoZero"/>
        <c:auto val="1"/>
        <c:lblAlgn val="ctr"/>
        <c:lblOffset val="100"/>
        <c:noMultiLvlLbl val="0"/>
      </c:catAx>
      <c:valAx>
        <c:axId val="643069296"/>
        <c:scaling>
          <c:orientation val="minMax"/>
        </c:scaling>
        <c:delete val="1"/>
        <c:axPos val="l"/>
        <c:numFmt formatCode="0%" sourceLinked="1"/>
        <c:majorTickMark val="out"/>
        <c:minorTickMark val="none"/>
        <c:tickLblPos val="nextTo"/>
        <c:crossAx val="6430708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876155117998803E-2"/>
          <c:w val="1"/>
          <c:h val="0.75097221223793198"/>
        </c:manualLayout>
      </c:layout>
      <c:lineChart>
        <c:grouping val="standard"/>
        <c:varyColors val="0"/>
        <c:ser>
          <c:idx val="0"/>
          <c:order val="0"/>
          <c:tx>
            <c:strRef>
              <c:f>Sheet1!$B$1</c:f>
              <c:strCache>
                <c:ptCount val="1"/>
                <c:pt idx="0">
                  <c:v>English</c:v>
                </c:pt>
              </c:strCache>
            </c:strRef>
          </c:tx>
          <c:spPr>
            <a:ln w="50800"/>
          </c:spP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Pre-K</c:v>
                </c:pt>
                <c:pt idx="1">
                  <c:v>Kindergarten</c:v>
                </c:pt>
                <c:pt idx="2">
                  <c:v>Grades 1-3</c:v>
                </c:pt>
                <c:pt idx="3">
                  <c:v>Grades 4-5</c:v>
                </c:pt>
                <c:pt idx="4">
                  <c:v>Middle School </c:v>
                </c:pt>
                <c:pt idx="5">
                  <c:v>High School</c:v>
                </c:pt>
              </c:strCache>
            </c:strRef>
          </c:cat>
          <c:val>
            <c:numRef>
              <c:f>Sheet1!$B$2:$B$7</c:f>
              <c:numCache>
                <c:formatCode>0%</c:formatCode>
                <c:ptCount val="6"/>
                <c:pt idx="0">
                  <c:v>0.23</c:v>
                </c:pt>
                <c:pt idx="1">
                  <c:v>0.37</c:v>
                </c:pt>
                <c:pt idx="2">
                  <c:v>0.41</c:v>
                </c:pt>
                <c:pt idx="3">
                  <c:v>0.48</c:v>
                </c:pt>
                <c:pt idx="4">
                  <c:v>0.56000000000000005</c:v>
                </c:pt>
                <c:pt idx="5">
                  <c:v>0.71</c:v>
                </c:pt>
              </c:numCache>
            </c:numRef>
          </c:val>
          <c:smooth val="0"/>
        </c:ser>
        <c:ser>
          <c:idx val="1"/>
          <c:order val="1"/>
          <c:tx>
            <c:strRef>
              <c:f>Sheet1!$C$1</c:f>
              <c:strCache>
                <c:ptCount val="1"/>
                <c:pt idx="0">
                  <c:v>Spanish</c:v>
                </c:pt>
              </c:strCache>
            </c:strRef>
          </c:tx>
          <c:spPr>
            <a:ln w="50800"/>
          </c:spPr>
          <c:dLbls>
            <c:dLbl>
              <c:idx val="0"/>
              <c:layout>
                <c:manualLayout>
                  <c:x val="-4.4393586671231298E-2"/>
                  <c:y val="-9.92424242424242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842862033550098E-2"/>
                  <c:y val="-7.27272727272726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178591806458999E-2"/>
                  <c:y val="-7.27275709854449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569782038114802E-2"/>
                  <c:y val="-7.6515151515151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772680588839498E-2"/>
                  <c:y val="-7.6515151515151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4221955951158298E-2"/>
                  <c:y val="-5.757575757575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Pre-K</c:v>
                </c:pt>
                <c:pt idx="1">
                  <c:v>Kindergarten</c:v>
                </c:pt>
                <c:pt idx="2">
                  <c:v>Grades 1-3</c:v>
                </c:pt>
                <c:pt idx="3">
                  <c:v>Grades 4-5</c:v>
                </c:pt>
                <c:pt idx="4">
                  <c:v>Middle School </c:v>
                </c:pt>
                <c:pt idx="5">
                  <c:v>High School</c:v>
                </c:pt>
              </c:strCache>
            </c:strRef>
          </c:cat>
          <c:val>
            <c:numRef>
              <c:f>Sheet1!$C$2:$C$7</c:f>
              <c:numCache>
                <c:formatCode>0%</c:formatCode>
                <c:ptCount val="6"/>
                <c:pt idx="0">
                  <c:v>0.49</c:v>
                </c:pt>
                <c:pt idx="1">
                  <c:v>0.47</c:v>
                </c:pt>
                <c:pt idx="2">
                  <c:v>0.63</c:v>
                </c:pt>
                <c:pt idx="3">
                  <c:v>0.71</c:v>
                </c:pt>
                <c:pt idx="4">
                  <c:v>0.79</c:v>
                </c:pt>
                <c:pt idx="5">
                  <c:v>0.84</c:v>
                </c:pt>
              </c:numCache>
            </c:numRef>
          </c:val>
          <c:smooth val="0"/>
        </c:ser>
        <c:dLbls>
          <c:showLegendKey val="0"/>
          <c:showVal val="0"/>
          <c:showCatName val="0"/>
          <c:showSerName val="0"/>
          <c:showPercent val="0"/>
          <c:showBubbleSize val="0"/>
        </c:dLbls>
        <c:marker val="1"/>
        <c:smooth val="0"/>
        <c:axId val="643062240"/>
        <c:axId val="643068904"/>
      </c:lineChart>
      <c:catAx>
        <c:axId val="643062240"/>
        <c:scaling>
          <c:orientation val="minMax"/>
        </c:scaling>
        <c:delete val="0"/>
        <c:axPos val="b"/>
        <c:numFmt formatCode="General" sourceLinked="0"/>
        <c:majorTickMark val="out"/>
        <c:minorTickMark val="none"/>
        <c:tickLblPos val="nextTo"/>
        <c:txPr>
          <a:bodyPr/>
          <a:lstStyle/>
          <a:p>
            <a:pPr>
              <a:defRPr>
                <a:latin typeface="Rockwell"/>
              </a:defRPr>
            </a:pPr>
            <a:endParaRPr lang="en-US"/>
          </a:p>
        </c:txPr>
        <c:crossAx val="643068904"/>
        <c:crosses val="autoZero"/>
        <c:auto val="1"/>
        <c:lblAlgn val="ctr"/>
        <c:lblOffset val="100"/>
        <c:noMultiLvlLbl val="0"/>
      </c:catAx>
      <c:valAx>
        <c:axId val="643068904"/>
        <c:scaling>
          <c:orientation val="minMax"/>
        </c:scaling>
        <c:delete val="1"/>
        <c:axPos val="l"/>
        <c:numFmt formatCode="0%" sourceLinked="1"/>
        <c:majorTickMark val="out"/>
        <c:minorTickMark val="none"/>
        <c:tickLblPos val="nextTo"/>
        <c:crossAx val="643062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57D54-FA48-4362-B336-A4119AA1D13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080B376-8446-4050-807F-F890B49944EE}">
      <dgm:prSet phldrT="[Text]" custT="1"/>
      <dgm:spPr/>
      <dgm:t>
        <a:bodyPr/>
        <a:lstStyle/>
        <a:p>
          <a:r>
            <a:rPr lang="en-US" sz="3200" b="1" dirty="0" smtClean="0"/>
            <a:t>Attainment</a:t>
          </a:r>
          <a:r>
            <a:rPr lang="en-US" sz="2700" dirty="0" smtClean="0"/>
            <a:t>      Over Time </a:t>
          </a:r>
          <a:endParaRPr lang="en-US" sz="2700" dirty="0"/>
        </a:p>
      </dgm:t>
    </dgm:pt>
    <dgm:pt modelId="{03EA0294-A3B0-4BD5-9123-735CB0018DA1}" type="parTrans" cxnId="{108B28F3-17CD-4D44-B456-C03E11EB4D54}">
      <dgm:prSet/>
      <dgm:spPr/>
      <dgm:t>
        <a:bodyPr/>
        <a:lstStyle/>
        <a:p>
          <a:endParaRPr lang="en-US"/>
        </a:p>
      </dgm:t>
    </dgm:pt>
    <dgm:pt modelId="{52025185-8A67-4C17-B11B-13FBFF9F3E84}" type="sibTrans" cxnId="{108B28F3-17CD-4D44-B456-C03E11EB4D54}">
      <dgm:prSet/>
      <dgm:spPr/>
      <dgm:t>
        <a:bodyPr/>
        <a:lstStyle/>
        <a:p>
          <a:endParaRPr lang="en-US"/>
        </a:p>
      </dgm:t>
    </dgm:pt>
    <dgm:pt modelId="{45A133F6-19EE-4A7D-AFA0-808E75D8D742}">
      <dgm:prSet phldrT="[Text]" custT="1"/>
      <dgm:spPr/>
      <dgm:t>
        <a:bodyPr/>
        <a:lstStyle/>
        <a:p>
          <a:r>
            <a:rPr lang="en-US" sz="3200" b="1" dirty="0" smtClean="0"/>
            <a:t>Achievement</a:t>
          </a:r>
          <a:r>
            <a:rPr lang="en-US" sz="2700" dirty="0" smtClean="0"/>
            <a:t> Every Year</a:t>
          </a:r>
          <a:endParaRPr lang="en-US" sz="2700" dirty="0"/>
        </a:p>
      </dgm:t>
    </dgm:pt>
    <dgm:pt modelId="{EE7F0232-B410-4D40-B82F-1000B2332726}" type="parTrans" cxnId="{D25AB1CE-9C89-42BD-919A-1825AD0D99CC}">
      <dgm:prSet/>
      <dgm:spPr/>
      <dgm:t>
        <a:bodyPr/>
        <a:lstStyle/>
        <a:p>
          <a:endParaRPr lang="en-US"/>
        </a:p>
      </dgm:t>
    </dgm:pt>
    <dgm:pt modelId="{AFB810D0-D4F6-4A18-B3FF-855C789D8546}" type="sibTrans" cxnId="{D25AB1CE-9C89-42BD-919A-1825AD0D99CC}">
      <dgm:prSet/>
      <dgm:spPr/>
      <dgm:t>
        <a:bodyPr/>
        <a:lstStyle/>
        <a:p>
          <a:endParaRPr lang="en-US"/>
        </a:p>
      </dgm:t>
    </dgm:pt>
    <dgm:pt modelId="{BB1C64F1-AD76-48EC-9BAB-DB6DC88905EA}">
      <dgm:prSet phldrT="[Text]" custT="1"/>
      <dgm:spPr/>
      <dgm:t>
        <a:bodyPr/>
        <a:lstStyle/>
        <a:p>
          <a:r>
            <a:rPr lang="en-US" sz="3200" b="1" dirty="0" smtClean="0"/>
            <a:t>Attendance</a:t>
          </a:r>
          <a:r>
            <a:rPr lang="en-US" sz="2700" dirty="0" smtClean="0"/>
            <a:t>     Every Day</a:t>
          </a:r>
          <a:endParaRPr lang="en-US" sz="2700" dirty="0"/>
        </a:p>
      </dgm:t>
    </dgm:pt>
    <dgm:pt modelId="{FB9E7527-4E7C-433B-B79B-CE2A740BBE60}" type="parTrans" cxnId="{6856960E-A113-4315-B1DB-D1A402C5C8E3}">
      <dgm:prSet/>
      <dgm:spPr/>
      <dgm:t>
        <a:bodyPr/>
        <a:lstStyle/>
        <a:p>
          <a:endParaRPr lang="en-US"/>
        </a:p>
      </dgm:t>
    </dgm:pt>
    <dgm:pt modelId="{D844E69C-F13E-47B5-8D20-6AFE1BE63CC5}" type="sibTrans" cxnId="{6856960E-A113-4315-B1DB-D1A402C5C8E3}">
      <dgm:prSet/>
      <dgm:spPr/>
      <dgm:t>
        <a:bodyPr/>
        <a:lstStyle/>
        <a:p>
          <a:endParaRPr lang="en-US"/>
        </a:p>
      </dgm:t>
    </dgm:pt>
    <dgm:pt modelId="{F6CEC9FE-62D4-4529-9A96-AB48FC3DA78F}">
      <dgm:prSet custT="1"/>
      <dgm:spPr/>
      <dgm:t>
        <a:bodyPr/>
        <a:lstStyle/>
        <a:p>
          <a:r>
            <a:rPr lang="en-US" sz="3200" b="1" dirty="0" smtClean="0"/>
            <a:t>Advocacy</a:t>
          </a:r>
          <a:r>
            <a:rPr lang="en-US" sz="2500" b="1" dirty="0" smtClean="0"/>
            <a:t>                   </a:t>
          </a:r>
          <a:r>
            <a:rPr lang="en-US" sz="2700" b="0" dirty="0" smtClean="0"/>
            <a:t>For All</a:t>
          </a:r>
        </a:p>
      </dgm:t>
    </dgm:pt>
    <dgm:pt modelId="{20B47669-3D68-4DD4-A715-65561559A76E}" type="parTrans" cxnId="{31AD3BB9-866D-4852-8A00-CE7CC056F56E}">
      <dgm:prSet/>
      <dgm:spPr/>
      <dgm:t>
        <a:bodyPr/>
        <a:lstStyle/>
        <a:p>
          <a:endParaRPr lang="en-US"/>
        </a:p>
      </dgm:t>
    </dgm:pt>
    <dgm:pt modelId="{BBCEF157-B69D-432F-A5C4-01818EAF9A53}" type="sibTrans" cxnId="{31AD3BB9-866D-4852-8A00-CE7CC056F56E}">
      <dgm:prSet/>
      <dgm:spPr/>
      <dgm:t>
        <a:bodyPr/>
        <a:lstStyle/>
        <a:p>
          <a:endParaRPr lang="en-US"/>
        </a:p>
      </dgm:t>
    </dgm:pt>
    <dgm:pt modelId="{A0CE0532-87CE-4226-BE16-77566DD642BB}" type="pres">
      <dgm:prSet presAssocID="{AED57D54-FA48-4362-B336-A4119AA1D13B}" presName="compositeShape" presStyleCnt="0">
        <dgm:presLayoutVars>
          <dgm:dir/>
          <dgm:resizeHandles/>
        </dgm:presLayoutVars>
      </dgm:prSet>
      <dgm:spPr/>
      <dgm:t>
        <a:bodyPr/>
        <a:lstStyle/>
        <a:p>
          <a:endParaRPr lang="en-US"/>
        </a:p>
      </dgm:t>
    </dgm:pt>
    <dgm:pt modelId="{AAC2A8EA-1599-4EC3-BE00-AD2CAD4D474C}" type="pres">
      <dgm:prSet presAssocID="{AED57D54-FA48-4362-B336-A4119AA1D13B}" presName="pyramid" presStyleLbl="node1" presStyleIdx="0" presStyleCnt="1"/>
      <dgm:spPr/>
    </dgm:pt>
    <dgm:pt modelId="{70C1FAE6-6D2F-4416-81D6-B917B3663029}" type="pres">
      <dgm:prSet presAssocID="{AED57D54-FA48-4362-B336-A4119AA1D13B}" presName="theList" presStyleCnt="0"/>
      <dgm:spPr/>
    </dgm:pt>
    <dgm:pt modelId="{F535C4B0-8CFE-4723-AF12-20526CA3B495}" type="pres">
      <dgm:prSet presAssocID="{1080B376-8446-4050-807F-F890B49944EE}" presName="aNode" presStyleLbl="fgAcc1" presStyleIdx="0" presStyleCnt="4">
        <dgm:presLayoutVars>
          <dgm:bulletEnabled val="1"/>
        </dgm:presLayoutVars>
      </dgm:prSet>
      <dgm:spPr/>
      <dgm:t>
        <a:bodyPr/>
        <a:lstStyle/>
        <a:p>
          <a:endParaRPr lang="en-US"/>
        </a:p>
      </dgm:t>
    </dgm:pt>
    <dgm:pt modelId="{22F6614E-294B-4BA0-A7CC-0B276DE5D256}" type="pres">
      <dgm:prSet presAssocID="{1080B376-8446-4050-807F-F890B49944EE}" presName="aSpace" presStyleCnt="0"/>
      <dgm:spPr/>
    </dgm:pt>
    <dgm:pt modelId="{0BF85435-1914-4BBA-96BF-4E2E0C2BD49B}" type="pres">
      <dgm:prSet presAssocID="{45A133F6-19EE-4A7D-AFA0-808E75D8D742}" presName="aNode" presStyleLbl="fgAcc1" presStyleIdx="1" presStyleCnt="4">
        <dgm:presLayoutVars>
          <dgm:bulletEnabled val="1"/>
        </dgm:presLayoutVars>
      </dgm:prSet>
      <dgm:spPr/>
      <dgm:t>
        <a:bodyPr/>
        <a:lstStyle/>
        <a:p>
          <a:endParaRPr lang="en-US"/>
        </a:p>
      </dgm:t>
    </dgm:pt>
    <dgm:pt modelId="{13203C07-0F25-4E4E-910F-5A6C3AC30A08}" type="pres">
      <dgm:prSet presAssocID="{45A133F6-19EE-4A7D-AFA0-808E75D8D742}" presName="aSpace" presStyleCnt="0"/>
      <dgm:spPr/>
    </dgm:pt>
    <dgm:pt modelId="{C31A3930-EE24-43AA-81EF-930664452763}" type="pres">
      <dgm:prSet presAssocID="{BB1C64F1-AD76-48EC-9BAB-DB6DC88905EA}" presName="aNode" presStyleLbl="fgAcc1" presStyleIdx="2" presStyleCnt="4">
        <dgm:presLayoutVars>
          <dgm:bulletEnabled val="1"/>
        </dgm:presLayoutVars>
      </dgm:prSet>
      <dgm:spPr/>
      <dgm:t>
        <a:bodyPr/>
        <a:lstStyle/>
        <a:p>
          <a:endParaRPr lang="en-US"/>
        </a:p>
      </dgm:t>
    </dgm:pt>
    <dgm:pt modelId="{259E6C2A-EB2E-4AD8-AC78-B4EAA16D8B13}" type="pres">
      <dgm:prSet presAssocID="{BB1C64F1-AD76-48EC-9BAB-DB6DC88905EA}" presName="aSpace" presStyleCnt="0"/>
      <dgm:spPr/>
    </dgm:pt>
    <dgm:pt modelId="{91854EBB-0939-4602-A2C5-3D70593CEDE7}" type="pres">
      <dgm:prSet presAssocID="{F6CEC9FE-62D4-4529-9A96-AB48FC3DA78F}" presName="aNode" presStyleLbl="fgAcc1" presStyleIdx="3" presStyleCnt="4">
        <dgm:presLayoutVars>
          <dgm:bulletEnabled val="1"/>
        </dgm:presLayoutVars>
      </dgm:prSet>
      <dgm:spPr/>
      <dgm:t>
        <a:bodyPr/>
        <a:lstStyle/>
        <a:p>
          <a:endParaRPr lang="en-US"/>
        </a:p>
      </dgm:t>
    </dgm:pt>
    <dgm:pt modelId="{9A493F41-DC15-4C37-9C94-DCB31537C5F0}" type="pres">
      <dgm:prSet presAssocID="{F6CEC9FE-62D4-4529-9A96-AB48FC3DA78F}" presName="aSpace" presStyleCnt="0"/>
      <dgm:spPr/>
    </dgm:pt>
  </dgm:ptLst>
  <dgm:cxnLst>
    <dgm:cxn modelId="{6856960E-A113-4315-B1DB-D1A402C5C8E3}" srcId="{AED57D54-FA48-4362-B336-A4119AA1D13B}" destId="{BB1C64F1-AD76-48EC-9BAB-DB6DC88905EA}" srcOrd="2" destOrd="0" parTransId="{FB9E7527-4E7C-433B-B79B-CE2A740BBE60}" sibTransId="{D844E69C-F13E-47B5-8D20-6AFE1BE63CC5}"/>
    <dgm:cxn modelId="{9D6378F3-2F91-4D1E-86F7-C10202800FE0}" type="presOf" srcId="{1080B376-8446-4050-807F-F890B49944EE}" destId="{F535C4B0-8CFE-4723-AF12-20526CA3B495}" srcOrd="0" destOrd="0" presId="urn:microsoft.com/office/officeart/2005/8/layout/pyramid2"/>
    <dgm:cxn modelId="{2EBB5462-41EF-4ABE-887A-CB7ED54F25E0}" type="presOf" srcId="{45A133F6-19EE-4A7D-AFA0-808E75D8D742}" destId="{0BF85435-1914-4BBA-96BF-4E2E0C2BD49B}" srcOrd="0" destOrd="0" presId="urn:microsoft.com/office/officeart/2005/8/layout/pyramid2"/>
    <dgm:cxn modelId="{4F96AFB7-D054-4DF1-BD31-E6EB7BA54F93}" type="presOf" srcId="{F6CEC9FE-62D4-4529-9A96-AB48FC3DA78F}" destId="{91854EBB-0939-4602-A2C5-3D70593CEDE7}" srcOrd="0" destOrd="0" presId="urn:microsoft.com/office/officeart/2005/8/layout/pyramid2"/>
    <dgm:cxn modelId="{31AD3BB9-866D-4852-8A00-CE7CC056F56E}" srcId="{AED57D54-FA48-4362-B336-A4119AA1D13B}" destId="{F6CEC9FE-62D4-4529-9A96-AB48FC3DA78F}" srcOrd="3" destOrd="0" parTransId="{20B47669-3D68-4DD4-A715-65561559A76E}" sibTransId="{BBCEF157-B69D-432F-A5C4-01818EAF9A53}"/>
    <dgm:cxn modelId="{1CC629E8-92FF-4D17-B71E-50182CD7504C}" type="presOf" srcId="{BB1C64F1-AD76-48EC-9BAB-DB6DC88905EA}" destId="{C31A3930-EE24-43AA-81EF-930664452763}" srcOrd="0" destOrd="0" presId="urn:microsoft.com/office/officeart/2005/8/layout/pyramid2"/>
    <dgm:cxn modelId="{108B28F3-17CD-4D44-B456-C03E11EB4D54}" srcId="{AED57D54-FA48-4362-B336-A4119AA1D13B}" destId="{1080B376-8446-4050-807F-F890B49944EE}" srcOrd="0" destOrd="0" parTransId="{03EA0294-A3B0-4BD5-9123-735CB0018DA1}" sibTransId="{52025185-8A67-4C17-B11B-13FBFF9F3E84}"/>
    <dgm:cxn modelId="{A3D5C33C-F08C-4152-82F6-E7C79D3253CD}" type="presOf" srcId="{AED57D54-FA48-4362-B336-A4119AA1D13B}" destId="{A0CE0532-87CE-4226-BE16-77566DD642BB}" srcOrd="0" destOrd="0" presId="urn:microsoft.com/office/officeart/2005/8/layout/pyramid2"/>
    <dgm:cxn modelId="{D25AB1CE-9C89-42BD-919A-1825AD0D99CC}" srcId="{AED57D54-FA48-4362-B336-A4119AA1D13B}" destId="{45A133F6-19EE-4A7D-AFA0-808E75D8D742}" srcOrd="1" destOrd="0" parTransId="{EE7F0232-B410-4D40-B82F-1000B2332726}" sibTransId="{AFB810D0-D4F6-4A18-B3FF-855C789D8546}"/>
    <dgm:cxn modelId="{AB93ABDB-9E2D-4A1E-A141-FDEDBA7990D8}" type="presParOf" srcId="{A0CE0532-87CE-4226-BE16-77566DD642BB}" destId="{AAC2A8EA-1599-4EC3-BE00-AD2CAD4D474C}" srcOrd="0" destOrd="0" presId="urn:microsoft.com/office/officeart/2005/8/layout/pyramid2"/>
    <dgm:cxn modelId="{6DA8092C-B13D-4A54-836A-F54E542B657A}" type="presParOf" srcId="{A0CE0532-87CE-4226-BE16-77566DD642BB}" destId="{70C1FAE6-6D2F-4416-81D6-B917B3663029}" srcOrd="1" destOrd="0" presId="urn:microsoft.com/office/officeart/2005/8/layout/pyramid2"/>
    <dgm:cxn modelId="{F9D5A010-AE38-41DA-9359-BA0E3F135ECA}" type="presParOf" srcId="{70C1FAE6-6D2F-4416-81D6-B917B3663029}" destId="{F535C4B0-8CFE-4723-AF12-20526CA3B495}" srcOrd="0" destOrd="0" presId="urn:microsoft.com/office/officeart/2005/8/layout/pyramid2"/>
    <dgm:cxn modelId="{621332DA-3C7D-443B-B412-677B4F725712}" type="presParOf" srcId="{70C1FAE6-6D2F-4416-81D6-B917B3663029}" destId="{22F6614E-294B-4BA0-A7CC-0B276DE5D256}" srcOrd="1" destOrd="0" presId="urn:microsoft.com/office/officeart/2005/8/layout/pyramid2"/>
    <dgm:cxn modelId="{C003CD08-0363-485C-8D57-32F2446CE1BF}" type="presParOf" srcId="{70C1FAE6-6D2F-4416-81D6-B917B3663029}" destId="{0BF85435-1914-4BBA-96BF-4E2E0C2BD49B}" srcOrd="2" destOrd="0" presId="urn:microsoft.com/office/officeart/2005/8/layout/pyramid2"/>
    <dgm:cxn modelId="{41B50CAD-9A27-46ED-BA70-42A07F4C3102}" type="presParOf" srcId="{70C1FAE6-6D2F-4416-81D6-B917B3663029}" destId="{13203C07-0F25-4E4E-910F-5A6C3AC30A08}" srcOrd="3" destOrd="0" presId="urn:microsoft.com/office/officeart/2005/8/layout/pyramid2"/>
    <dgm:cxn modelId="{3B0064C1-B919-4209-ACB1-0C007146FA37}" type="presParOf" srcId="{70C1FAE6-6D2F-4416-81D6-B917B3663029}" destId="{C31A3930-EE24-43AA-81EF-930664452763}" srcOrd="4" destOrd="0" presId="urn:microsoft.com/office/officeart/2005/8/layout/pyramid2"/>
    <dgm:cxn modelId="{A4C096D0-CB00-4BA0-B0BF-B42D8ABEADF6}" type="presParOf" srcId="{70C1FAE6-6D2F-4416-81D6-B917B3663029}" destId="{259E6C2A-EB2E-4AD8-AC78-B4EAA16D8B13}" srcOrd="5" destOrd="0" presId="urn:microsoft.com/office/officeart/2005/8/layout/pyramid2"/>
    <dgm:cxn modelId="{164C4C7C-EA3A-45E4-82B3-02FB3CFD4B81}" type="presParOf" srcId="{70C1FAE6-6D2F-4416-81D6-B917B3663029}" destId="{91854EBB-0939-4602-A2C5-3D70593CEDE7}" srcOrd="6" destOrd="0" presId="urn:microsoft.com/office/officeart/2005/8/layout/pyramid2"/>
    <dgm:cxn modelId="{D29C49A0-3B00-4B39-B0AB-0232A4298096}" type="presParOf" srcId="{70C1FAE6-6D2F-4416-81D6-B917B3663029}" destId="{9A493F41-DC15-4C37-9C94-DCB31537C5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4E32E-1ACE-4F7C-8879-D6FEBF3DA164}" type="doc">
      <dgm:prSet loTypeId="urn:microsoft.com/office/officeart/2005/8/layout/hProcess9" loCatId="process" qsTypeId="urn:microsoft.com/office/officeart/2005/8/quickstyle/simple1" qsCatId="simple" csTypeId="urn:microsoft.com/office/officeart/2005/8/colors/accent1_2" csCatId="accent1" phldr="1"/>
      <dgm:spPr/>
    </dgm:pt>
    <dgm:pt modelId="{5F6F18AE-183E-48F0-9C6F-7B6EA0890867}">
      <dgm:prSet phldrT="[Text]"/>
      <dgm:spPr/>
      <dgm:t>
        <a:bodyPr/>
        <a:lstStyle/>
        <a:p>
          <a:r>
            <a:rPr lang="en-US" dirty="0" smtClean="0">
              <a:latin typeface="Arial Narrow" pitchFamily="34" charset="0"/>
            </a:rPr>
            <a:t>Chronic</a:t>
          </a:r>
          <a:r>
            <a:rPr lang="en-US" dirty="0" smtClean="0"/>
            <a:t> absence in kindergarten</a:t>
          </a:r>
          <a:endParaRPr lang="en-US" dirty="0"/>
        </a:p>
      </dgm:t>
    </dgm:pt>
    <dgm:pt modelId="{715CBCE0-C097-4040-B6C7-28E62FD87A13}" type="parTrans" cxnId="{D507D264-9714-404C-9C56-1A51F071CC56}">
      <dgm:prSet/>
      <dgm:spPr/>
      <dgm:t>
        <a:bodyPr/>
        <a:lstStyle/>
        <a:p>
          <a:endParaRPr lang="en-US"/>
        </a:p>
      </dgm:t>
    </dgm:pt>
    <dgm:pt modelId="{E6E632B8-6EB4-4BE2-AE43-7E5F9E03104C}" type="sibTrans" cxnId="{D507D264-9714-404C-9C56-1A51F071CC56}">
      <dgm:prSet/>
      <dgm:spPr/>
      <dgm:t>
        <a:bodyPr/>
        <a:lstStyle/>
        <a:p>
          <a:endParaRPr lang="en-US"/>
        </a:p>
      </dgm:t>
    </dgm:pt>
    <dgm:pt modelId="{2A79AA2F-7A62-4655-84BB-41F931CD1E1F}">
      <dgm:prSet phldrT="[Text]"/>
      <dgm:spPr/>
      <dgm:t>
        <a:bodyPr/>
        <a:lstStyle/>
        <a:p>
          <a:r>
            <a:rPr lang="en-US" dirty="0" smtClean="0">
              <a:latin typeface="Arial Narrow" pitchFamily="34" charset="0"/>
            </a:rPr>
            <a:t>Lower</a:t>
          </a:r>
          <a:r>
            <a:rPr lang="en-US" dirty="0" smtClean="0"/>
            <a:t> levels of literacy in first grade</a:t>
          </a:r>
          <a:endParaRPr lang="en-US" dirty="0"/>
        </a:p>
      </dgm:t>
    </dgm:pt>
    <dgm:pt modelId="{E6C33CD1-ACF4-423A-AF91-BD64234D186C}" type="parTrans" cxnId="{38B1DEFA-B465-4C44-96EC-7159C5087F40}">
      <dgm:prSet/>
      <dgm:spPr/>
      <dgm:t>
        <a:bodyPr/>
        <a:lstStyle/>
        <a:p>
          <a:endParaRPr lang="en-US"/>
        </a:p>
      </dgm:t>
    </dgm:pt>
    <dgm:pt modelId="{224A56BF-8486-4C67-AB41-1DDBBD80C0B9}" type="sibTrans" cxnId="{38B1DEFA-B465-4C44-96EC-7159C5087F40}">
      <dgm:prSet/>
      <dgm:spPr/>
      <dgm:t>
        <a:bodyPr/>
        <a:lstStyle/>
        <a:p>
          <a:endParaRPr lang="en-US"/>
        </a:p>
      </dgm:t>
    </dgm:pt>
    <dgm:pt modelId="{AB05B9CA-8204-433D-A5E6-57E1EDB34ABC}">
      <dgm:prSet phldrT="[Text]"/>
      <dgm:spPr/>
      <dgm:t>
        <a:bodyPr/>
        <a:lstStyle/>
        <a:p>
          <a:r>
            <a:rPr lang="en-US" dirty="0" smtClean="0">
              <a:latin typeface="Arial Narrow" pitchFamily="34" charset="0"/>
            </a:rPr>
            <a:t>Lower achievement as far out as fifth grade</a:t>
          </a:r>
          <a:endParaRPr lang="en-US" dirty="0">
            <a:latin typeface="Arial Narrow" pitchFamily="34" charset="0"/>
          </a:endParaRPr>
        </a:p>
      </dgm:t>
    </dgm:pt>
    <dgm:pt modelId="{AD22A99F-04CC-49BD-93A6-38FA2D98450A}" type="parTrans" cxnId="{522F9B15-A8AE-4DB4-8708-0499DEF407D2}">
      <dgm:prSet/>
      <dgm:spPr/>
      <dgm:t>
        <a:bodyPr/>
        <a:lstStyle/>
        <a:p>
          <a:endParaRPr lang="en-US"/>
        </a:p>
      </dgm:t>
    </dgm:pt>
    <dgm:pt modelId="{1D426875-92CD-47FC-8DBF-363ADEEA18E5}" type="sibTrans" cxnId="{522F9B15-A8AE-4DB4-8708-0499DEF407D2}">
      <dgm:prSet/>
      <dgm:spPr/>
      <dgm:t>
        <a:bodyPr/>
        <a:lstStyle/>
        <a:p>
          <a:endParaRPr lang="en-US"/>
        </a:p>
      </dgm:t>
    </dgm:pt>
    <dgm:pt modelId="{250E6A45-704A-45BB-B39A-E94B31E220CA}" type="pres">
      <dgm:prSet presAssocID="{75D4E32E-1ACE-4F7C-8879-D6FEBF3DA164}" presName="CompostProcess" presStyleCnt="0">
        <dgm:presLayoutVars>
          <dgm:dir/>
          <dgm:resizeHandles val="exact"/>
        </dgm:presLayoutVars>
      </dgm:prSet>
      <dgm:spPr/>
    </dgm:pt>
    <dgm:pt modelId="{304F129A-6912-4E01-8B69-AFAE11FBBDF7}" type="pres">
      <dgm:prSet presAssocID="{75D4E32E-1ACE-4F7C-8879-D6FEBF3DA164}" presName="arrow" presStyleLbl="bgShp" presStyleIdx="0" presStyleCnt="1"/>
      <dgm:spPr/>
    </dgm:pt>
    <dgm:pt modelId="{4D5583F3-C673-4C26-9ED0-2A4B3F877099}" type="pres">
      <dgm:prSet presAssocID="{75D4E32E-1ACE-4F7C-8879-D6FEBF3DA164}" presName="linearProcess" presStyleCnt="0"/>
      <dgm:spPr/>
    </dgm:pt>
    <dgm:pt modelId="{E7318D24-7F64-4875-83BE-B2AB87E06121}" type="pres">
      <dgm:prSet presAssocID="{5F6F18AE-183E-48F0-9C6F-7B6EA0890867}" presName="textNode" presStyleLbl="node1" presStyleIdx="0" presStyleCnt="3">
        <dgm:presLayoutVars>
          <dgm:bulletEnabled val="1"/>
        </dgm:presLayoutVars>
      </dgm:prSet>
      <dgm:spPr/>
      <dgm:t>
        <a:bodyPr/>
        <a:lstStyle/>
        <a:p>
          <a:endParaRPr lang="en-US"/>
        </a:p>
      </dgm:t>
    </dgm:pt>
    <dgm:pt modelId="{150A6237-1602-4408-A410-3D6E26C41A5C}" type="pres">
      <dgm:prSet presAssocID="{E6E632B8-6EB4-4BE2-AE43-7E5F9E03104C}" presName="sibTrans" presStyleCnt="0"/>
      <dgm:spPr/>
    </dgm:pt>
    <dgm:pt modelId="{42C9C03F-086F-4B9C-AE7E-406298BFB391}" type="pres">
      <dgm:prSet presAssocID="{2A79AA2F-7A62-4655-84BB-41F931CD1E1F}" presName="textNode" presStyleLbl="node1" presStyleIdx="1" presStyleCnt="3">
        <dgm:presLayoutVars>
          <dgm:bulletEnabled val="1"/>
        </dgm:presLayoutVars>
      </dgm:prSet>
      <dgm:spPr/>
      <dgm:t>
        <a:bodyPr/>
        <a:lstStyle/>
        <a:p>
          <a:endParaRPr lang="en-US"/>
        </a:p>
      </dgm:t>
    </dgm:pt>
    <dgm:pt modelId="{57624096-23D1-46A3-880A-D5BD87D0847F}" type="pres">
      <dgm:prSet presAssocID="{224A56BF-8486-4C67-AB41-1DDBBD80C0B9}" presName="sibTrans" presStyleCnt="0"/>
      <dgm:spPr/>
    </dgm:pt>
    <dgm:pt modelId="{AD705444-5337-4EBE-B2C5-A7D2414496AA}" type="pres">
      <dgm:prSet presAssocID="{AB05B9CA-8204-433D-A5E6-57E1EDB34ABC}" presName="textNode" presStyleLbl="node1" presStyleIdx="2" presStyleCnt="3">
        <dgm:presLayoutVars>
          <dgm:bulletEnabled val="1"/>
        </dgm:presLayoutVars>
      </dgm:prSet>
      <dgm:spPr/>
      <dgm:t>
        <a:bodyPr/>
        <a:lstStyle/>
        <a:p>
          <a:endParaRPr lang="en-US"/>
        </a:p>
      </dgm:t>
    </dgm:pt>
  </dgm:ptLst>
  <dgm:cxnLst>
    <dgm:cxn modelId="{10B8C5DA-9948-436A-8F8F-6FD90D77A01B}" type="presOf" srcId="{5F6F18AE-183E-48F0-9C6F-7B6EA0890867}" destId="{E7318D24-7F64-4875-83BE-B2AB87E06121}" srcOrd="0" destOrd="0" presId="urn:microsoft.com/office/officeart/2005/8/layout/hProcess9"/>
    <dgm:cxn modelId="{5ACEBC6A-9286-4252-A42C-1DAD18FB63F3}" type="presOf" srcId="{AB05B9CA-8204-433D-A5E6-57E1EDB34ABC}" destId="{AD705444-5337-4EBE-B2C5-A7D2414496AA}" srcOrd="0" destOrd="0" presId="urn:microsoft.com/office/officeart/2005/8/layout/hProcess9"/>
    <dgm:cxn modelId="{522F9B15-A8AE-4DB4-8708-0499DEF407D2}" srcId="{75D4E32E-1ACE-4F7C-8879-D6FEBF3DA164}" destId="{AB05B9CA-8204-433D-A5E6-57E1EDB34ABC}" srcOrd="2" destOrd="0" parTransId="{AD22A99F-04CC-49BD-93A6-38FA2D98450A}" sibTransId="{1D426875-92CD-47FC-8DBF-363ADEEA18E5}"/>
    <dgm:cxn modelId="{38B1DEFA-B465-4C44-96EC-7159C5087F40}" srcId="{75D4E32E-1ACE-4F7C-8879-D6FEBF3DA164}" destId="{2A79AA2F-7A62-4655-84BB-41F931CD1E1F}" srcOrd="1" destOrd="0" parTransId="{E6C33CD1-ACF4-423A-AF91-BD64234D186C}" sibTransId="{224A56BF-8486-4C67-AB41-1DDBBD80C0B9}"/>
    <dgm:cxn modelId="{BC6450D5-9626-4DD2-9AD2-A6DE33D3BFDC}" type="presOf" srcId="{2A79AA2F-7A62-4655-84BB-41F931CD1E1F}" destId="{42C9C03F-086F-4B9C-AE7E-406298BFB391}" srcOrd="0" destOrd="0" presId="urn:microsoft.com/office/officeart/2005/8/layout/hProcess9"/>
    <dgm:cxn modelId="{D507D264-9714-404C-9C56-1A51F071CC56}" srcId="{75D4E32E-1ACE-4F7C-8879-D6FEBF3DA164}" destId="{5F6F18AE-183E-48F0-9C6F-7B6EA0890867}" srcOrd="0" destOrd="0" parTransId="{715CBCE0-C097-4040-B6C7-28E62FD87A13}" sibTransId="{E6E632B8-6EB4-4BE2-AE43-7E5F9E03104C}"/>
    <dgm:cxn modelId="{F3A3CD09-B58A-43E6-9DFA-81C58D6CF5A9}" type="presOf" srcId="{75D4E32E-1ACE-4F7C-8879-D6FEBF3DA164}" destId="{250E6A45-704A-45BB-B39A-E94B31E220CA}" srcOrd="0" destOrd="0" presId="urn:microsoft.com/office/officeart/2005/8/layout/hProcess9"/>
    <dgm:cxn modelId="{3F15700B-F4EF-43E1-927A-3B21E1B530DB}" type="presParOf" srcId="{250E6A45-704A-45BB-B39A-E94B31E220CA}" destId="{304F129A-6912-4E01-8B69-AFAE11FBBDF7}" srcOrd="0" destOrd="0" presId="urn:microsoft.com/office/officeart/2005/8/layout/hProcess9"/>
    <dgm:cxn modelId="{477A8EA0-DA9C-4253-A26B-E99C76F57AD0}" type="presParOf" srcId="{250E6A45-704A-45BB-B39A-E94B31E220CA}" destId="{4D5583F3-C673-4C26-9ED0-2A4B3F877099}" srcOrd="1" destOrd="0" presId="urn:microsoft.com/office/officeart/2005/8/layout/hProcess9"/>
    <dgm:cxn modelId="{C38DC96C-632A-40A2-AD90-37D3F74ABE4F}" type="presParOf" srcId="{4D5583F3-C673-4C26-9ED0-2A4B3F877099}" destId="{E7318D24-7F64-4875-83BE-B2AB87E06121}" srcOrd="0" destOrd="0" presId="urn:microsoft.com/office/officeart/2005/8/layout/hProcess9"/>
    <dgm:cxn modelId="{413B333A-A79C-467D-BE5E-96D7C219884B}" type="presParOf" srcId="{4D5583F3-C673-4C26-9ED0-2A4B3F877099}" destId="{150A6237-1602-4408-A410-3D6E26C41A5C}" srcOrd="1" destOrd="0" presId="urn:microsoft.com/office/officeart/2005/8/layout/hProcess9"/>
    <dgm:cxn modelId="{BEBB8A0A-EEEB-4035-9B94-3B54F7DE1FE3}" type="presParOf" srcId="{4D5583F3-C673-4C26-9ED0-2A4B3F877099}" destId="{42C9C03F-086F-4B9C-AE7E-406298BFB391}" srcOrd="2" destOrd="0" presId="urn:microsoft.com/office/officeart/2005/8/layout/hProcess9"/>
    <dgm:cxn modelId="{B2C20970-3A84-4B86-9F4B-0CBF97C3C79F}" type="presParOf" srcId="{4D5583F3-C673-4C26-9ED0-2A4B3F877099}" destId="{57624096-23D1-46A3-880A-D5BD87D0847F}" srcOrd="3" destOrd="0" presId="urn:microsoft.com/office/officeart/2005/8/layout/hProcess9"/>
    <dgm:cxn modelId="{05581D2E-AE76-43A8-9A4C-6E9F16AE670C}" type="presParOf" srcId="{4D5583F3-C673-4C26-9ED0-2A4B3F877099}" destId="{AD705444-5337-4EBE-B2C5-A7D2414496A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50823-771A-42F2-90C0-1F80CCF1983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710B5AD5-8546-4FF3-9765-9032E803A153}">
      <dgm:prSet phldrT="[Text]" custT="1"/>
      <dgm:spPr/>
      <dgm:t>
        <a:bodyPr/>
        <a:lstStyle/>
        <a:p>
          <a:r>
            <a:rPr lang="en-US" sz="4000" b="0" dirty="0" smtClean="0">
              <a:latin typeface="Calibri" pitchFamily="34" charset="0"/>
              <a:cs typeface="Franklin Gothic Medium"/>
            </a:rPr>
            <a:t>Barriers</a:t>
          </a:r>
          <a:endParaRPr lang="en-US" sz="4000" b="0" dirty="0">
            <a:latin typeface="Calibri" pitchFamily="34" charset="0"/>
            <a:cs typeface="Franklin Gothic Medium"/>
          </a:endParaRPr>
        </a:p>
      </dgm:t>
    </dgm:pt>
    <dgm:pt modelId="{9F414A15-1096-4D06-B8B8-BBDD137883B8}" type="parTrans" cxnId="{6C331066-EB7C-4AB1-83E3-45A573D3E45B}">
      <dgm:prSet/>
      <dgm:spPr/>
      <dgm:t>
        <a:bodyPr/>
        <a:lstStyle/>
        <a:p>
          <a:endParaRPr lang="en-US">
            <a:latin typeface="Franklin Gothic Medium"/>
            <a:cs typeface="Franklin Gothic Medium"/>
          </a:endParaRPr>
        </a:p>
      </dgm:t>
    </dgm:pt>
    <dgm:pt modelId="{828D170A-F57D-485C-8667-DD5F5A3FB0E8}" type="sibTrans" cxnId="{6C331066-EB7C-4AB1-83E3-45A573D3E45B}">
      <dgm:prSet/>
      <dgm:spPr/>
      <dgm:t>
        <a:bodyPr/>
        <a:lstStyle/>
        <a:p>
          <a:endParaRPr lang="en-US">
            <a:latin typeface="Franklin Gothic Medium"/>
            <a:cs typeface="Franklin Gothic Medium"/>
          </a:endParaRPr>
        </a:p>
      </dgm:t>
    </dgm:pt>
    <dgm:pt modelId="{CBA4687E-894B-4FAA-A831-25C9371474F8}">
      <dgm:prSet phldrT="[Text]" custT="1"/>
      <dgm:spPr>
        <a:solidFill>
          <a:schemeClr val="accent1">
            <a:lumMod val="75000"/>
          </a:schemeClr>
        </a:solidFill>
      </dgm:spPr>
      <dgm:t>
        <a:bodyPr/>
        <a:lstStyle/>
        <a:p>
          <a:r>
            <a:rPr lang="en-US" sz="1600" b="1" dirty="0" smtClean="0">
              <a:solidFill>
                <a:schemeClr val="bg1"/>
              </a:solidFill>
              <a:latin typeface="Calibri" pitchFamily="34" charset="0"/>
              <a:cs typeface="Franklin Gothic Medium"/>
            </a:rPr>
            <a:t>Lack of access to health or dental care</a:t>
          </a:r>
          <a:endParaRPr lang="en-US" sz="1600" b="1" dirty="0">
            <a:solidFill>
              <a:schemeClr val="bg1"/>
            </a:solidFill>
            <a:latin typeface="Calibri" pitchFamily="34" charset="0"/>
            <a:cs typeface="Franklin Gothic Medium"/>
          </a:endParaRPr>
        </a:p>
      </dgm:t>
    </dgm:pt>
    <dgm:pt modelId="{17464D77-9E8A-46A8-AFA9-929A1134EDF4}" type="parTrans" cxnId="{388B2D4C-2344-4FD6-8501-993112C83F0D}">
      <dgm:prSet/>
      <dgm:spPr/>
      <dgm:t>
        <a:bodyPr/>
        <a:lstStyle/>
        <a:p>
          <a:endParaRPr lang="en-US">
            <a:latin typeface="Franklin Gothic Medium"/>
            <a:cs typeface="Franklin Gothic Medium"/>
          </a:endParaRPr>
        </a:p>
      </dgm:t>
    </dgm:pt>
    <dgm:pt modelId="{925C09BC-85EE-493B-9729-77632AABFCE6}" type="sibTrans" cxnId="{388B2D4C-2344-4FD6-8501-993112C83F0D}">
      <dgm:prSet/>
      <dgm:spPr/>
      <dgm:t>
        <a:bodyPr/>
        <a:lstStyle/>
        <a:p>
          <a:endParaRPr lang="en-US">
            <a:latin typeface="Franklin Gothic Medium"/>
            <a:cs typeface="Franklin Gothic Medium"/>
          </a:endParaRPr>
        </a:p>
      </dgm:t>
    </dgm:pt>
    <dgm:pt modelId="{01AF804F-C7A2-4E54-B725-64E967A6FC30}">
      <dgm:prSet phldrT="[Text]" custT="1"/>
      <dgm:spPr>
        <a:solidFill>
          <a:schemeClr val="accent1">
            <a:lumMod val="75000"/>
          </a:schemeClr>
        </a:solidFill>
      </dgm:spPr>
      <dgm:t>
        <a:bodyPr/>
        <a:lstStyle/>
        <a:p>
          <a:pPr>
            <a:spcAft>
              <a:spcPts val="0"/>
            </a:spcAft>
          </a:pPr>
          <a:endParaRPr lang="en-US" sz="1200" b="1" dirty="0" smtClean="0">
            <a:latin typeface="Calibri" pitchFamily="34" charset="0"/>
            <a:cs typeface="Franklin Gothic Medium"/>
          </a:endParaRPr>
        </a:p>
        <a:p>
          <a:pPr>
            <a:spcAft>
              <a:spcPts val="0"/>
            </a:spcAft>
          </a:pPr>
          <a:r>
            <a:rPr lang="en-US" sz="1600" b="1" dirty="0" smtClean="0">
              <a:latin typeface="Calibri" pitchFamily="34" charset="0"/>
              <a:cs typeface="Franklin Gothic Medium"/>
            </a:rPr>
            <a:t>Poor </a:t>
          </a:r>
        </a:p>
        <a:p>
          <a:pPr>
            <a:spcAft>
              <a:spcPts val="0"/>
            </a:spcAft>
          </a:pPr>
          <a:r>
            <a:rPr lang="en-US" sz="1600" b="1" dirty="0" smtClean="0">
              <a:latin typeface="Calibri" pitchFamily="34" charset="0"/>
              <a:cs typeface="Franklin Gothic Medium"/>
            </a:rPr>
            <a:t>Transportation</a:t>
          </a:r>
        </a:p>
        <a:p>
          <a:pPr>
            <a:spcAft>
              <a:spcPts val="0"/>
            </a:spcAft>
          </a:pPr>
          <a:endParaRPr lang="en-US" sz="1600" b="1" dirty="0">
            <a:latin typeface="Calibri" pitchFamily="34" charset="0"/>
            <a:cs typeface="Franklin Gothic Medium"/>
          </a:endParaRPr>
        </a:p>
      </dgm:t>
    </dgm:pt>
    <dgm:pt modelId="{46C71E19-EAE9-4C6E-883C-181AA237FB70}" type="parTrans" cxnId="{965FFA67-3314-458B-A2B9-03870AC25E7E}">
      <dgm:prSet/>
      <dgm:spPr/>
      <dgm:t>
        <a:bodyPr/>
        <a:lstStyle/>
        <a:p>
          <a:endParaRPr lang="en-US">
            <a:latin typeface="Franklin Gothic Medium"/>
            <a:cs typeface="Franklin Gothic Medium"/>
          </a:endParaRPr>
        </a:p>
      </dgm:t>
    </dgm:pt>
    <dgm:pt modelId="{EDC1C3E5-E84C-43B1-9887-4F36D0D9EB32}" type="sibTrans" cxnId="{965FFA67-3314-458B-A2B9-03870AC25E7E}">
      <dgm:prSet/>
      <dgm:spPr/>
      <dgm:t>
        <a:bodyPr/>
        <a:lstStyle/>
        <a:p>
          <a:endParaRPr lang="en-US">
            <a:latin typeface="Franklin Gothic Medium"/>
            <a:cs typeface="Franklin Gothic Medium"/>
          </a:endParaRPr>
        </a:p>
      </dgm:t>
    </dgm:pt>
    <dgm:pt modelId="{0C5C2BF2-7809-47EE-8E55-5ACCEA44F887}">
      <dgm:prSet phldrT="[Text]" custT="1"/>
      <dgm:spPr/>
      <dgm:t>
        <a:bodyPr/>
        <a:lstStyle/>
        <a:p>
          <a:r>
            <a:rPr lang="en-US" sz="4000" b="0" dirty="0" smtClean="0">
              <a:latin typeface="Calibri" pitchFamily="34" charset="0"/>
              <a:cs typeface="Franklin Gothic Medium"/>
            </a:rPr>
            <a:t>Aversion</a:t>
          </a:r>
          <a:endParaRPr lang="en-US" sz="4000" b="0" dirty="0">
            <a:latin typeface="Calibri" pitchFamily="34" charset="0"/>
            <a:cs typeface="Franklin Gothic Medium"/>
          </a:endParaRPr>
        </a:p>
      </dgm:t>
    </dgm:pt>
    <dgm:pt modelId="{FD23A6A0-01D4-4B7D-A8A9-9BC81ED2FBED}" type="parTrans" cxnId="{512D0A2F-A456-4EB9-B1C5-FA02FF4CD4B2}">
      <dgm:prSet/>
      <dgm:spPr/>
      <dgm:t>
        <a:bodyPr/>
        <a:lstStyle/>
        <a:p>
          <a:endParaRPr lang="en-US">
            <a:latin typeface="Franklin Gothic Medium"/>
            <a:cs typeface="Franklin Gothic Medium"/>
          </a:endParaRPr>
        </a:p>
      </dgm:t>
    </dgm:pt>
    <dgm:pt modelId="{23CC60C1-DD8F-4E7D-9163-93858D18A00C}" type="sibTrans" cxnId="{512D0A2F-A456-4EB9-B1C5-FA02FF4CD4B2}">
      <dgm:prSet/>
      <dgm:spPr/>
      <dgm:t>
        <a:bodyPr/>
        <a:lstStyle/>
        <a:p>
          <a:endParaRPr lang="en-US">
            <a:latin typeface="Franklin Gothic Medium"/>
            <a:cs typeface="Franklin Gothic Medium"/>
          </a:endParaRPr>
        </a:p>
      </dgm:t>
    </dgm:pt>
    <dgm:pt modelId="{31B8FBF8-D0B5-40A5-A7C6-130387929D64}">
      <dgm:prSet phldrT="[Text]" custT="1"/>
      <dgm:spPr>
        <a:solidFill>
          <a:schemeClr val="accent1">
            <a:lumMod val="75000"/>
          </a:schemeClr>
        </a:solidFill>
      </dgm:spPr>
      <dgm:t>
        <a:bodyPr/>
        <a:lstStyle/>
        <a:p>
          <a:pPr algn="ctr"/>
          <a:r>
            <a:rPr lang="en-US" sz="1600" b="1" dirty="0" smtClean="0">
              <a:latin typeface="Calibri" pitchFamily="34" charset="0"/>
              <a:cs typeface="Franklin Gothic Medium"/>
            </a:rPr>
            <a:t>Child struggling academically</a:t>
          </a:r>
          <a:endParaRPr lang="en-US" sz="1600" b="1" dirty="0">
            <a:latin typeface="Calibri" pitchFamily="34" charset="0"/>
            <a:cs typeface="Franklin Gothic Medium"/>
          </a:endParaRPr>
        </a:p>
      </dgm:t>
    </dgm:pt>
    <dgm:pt modelId="{0C435B9E-AC01-458A-A8A9-3C64162C2C5E}" type="parTrans" cxnId="{C640F359-C62D-49A1-BDBD-A24256581218}">
      <dgm:prSet/>
      <dgm:spPr/>
      <dgm:t>
        <a:bodyPr/>
        <a:lstStyle/>
        <a:p>
          <a:endParaRPr lang="en-US">
            <a:latin typeface="Franklin Gothic Medium"/>
            <a:cs typeface="Franklin Gothic Medium"/>
          </a:endParaRPr>
        </a:p>
      </dgm:t>
    </dgm:pt>
    <dgm:pt modelId="{62063ED8-0FC1-4719-B36F-45F4EE6C2281}" type="sibTrans" cxnId="{C640F359-C62D-49A1-BDBD-A24256581218}">
      <dgm:prSet/>
      <dgm:spPr/>
      <dgm:t>
        <a:bodyPr/>
        <a:lstStyle/>
        <a:p>
          <a:endParaRPr lang="en-US">
            <a:latin typeface="Franklin Gothic Medium"/>
            <a:cs typeface="Franklin Gothic Medium"/>
          </a:endParaRPr>
        </a:p>
      </dgm:t>
    </dgm:pt>
    <dgm:pt modelId="{4A377B9D-5C47-4DD6-A2A7-BA2B67EF0DC2}">
      <dgm:prSet phldrT="[Text]" custT="1"/>
      <dgm:spPr>
        <a:solidFill>
          <a:schemeClr val="accent1">
            <a:lumMod val="75000"/>
          </a:schemeClr>
        </a:solidFill>
      </dgm:spPr>
      <dgm:t>
        <a:bodyPr/>
        <a:lstStyle/>
        <a:p>
          <a:r>
            <a:rPr lang="en-US" sz="1600" b="1" dirty="0" smtClean="0">
              <a:latin typeface="Calibri" pitchFamily="34" charset="0"/>
              <a:cs typeface="Franklin Gothic Medium"/>
            </a:rPr>
            <a:t>Absences are only  a problem if they are unexcused</a:t>
          </a:r>
          <a:endParaRPr lang="en-US" sz="1600" b="1" dirty="0">
            <a:latin typeface="Calibri" pitchFamily="34" charset="0"/>
            <a:cs typeface="Franklin Gothic Medium"/>
          </a:endParaRPr>
        </a:p>
      </dgm:t>
    </dgm:pt>
    <dgm:pt modelId="{5524BDB7-3C66-47CF-BD6B-AEF18CECE16C}" type="parTrans" cxnId="{6E62EE40-1111-47F9-AAE0-A25FAD7F86D1}">
      <dgm:prSet/>
      <dgm:spPr/>
      <dgm:t>
        <a:bodyPr/>
        <a:lstStyle/>
        <a:p>
          <a:endParaRPr lang="en-US">
            <a:latin typeface="Franklin Gothic Medium"/>
            <a:cs typeface="Franklin Gothic Medium"/>
          </a:endParaRPr>
        </a:p>
      </dgm:t>
    </dgm:pt>
    <dgm:pt modelId="{FA1B098B-6A04-4E93-A880-8CDB5A947469}" type="sibTrans" cxnId="{6E62EE40-1111-47F9-AAE0-A25FAD7F86D1}">
      <dgm:prSet/>
      <dgm:spPr/>
      <dgm:t>
        <a:bodyPr/>
        <a:lstStyle/>
        <a:p>
          <a:endParaRPr lang="en-US">
            <a:latin typeface="Franklin Gothic Medium"/>
            <a:cs typeface="Franklin Gothic Medium"/>
          </a:endParaRPr>
        </a:p>
      </dgm:t>
    </dgm:pt>
    <dgm:pt modelId="{72E15DCF-44E7-485F-9FBC-379CECE3AF9B}">
      <dgm:prSet custT="1"/>
      <dgm:spPr>
        <a:solidFill>
          <a:schemeClr val="accent1">
            <a:lumMod val="75000"/>
          </a:schemeClr>
        </a:solidFill>
      </dgm:spPr>
      <dgm:t>
        <a:bodyPr/>
        <a:lstStyle/>
        <a:p>
          <a:r>
            <a:rPr lang="en-US" sz="1600" b="1" dirty="0" smtClean="0">
              <a:latin typeface="Calibri" pitchFamily="34" charset="0"/>
              <a:cs typeface="Franklin Gothic Medium"/>
            </a:rPr>
            <a:t>Lack of engaging instruction</a:t>
          </a:r>
          <a:endParaRPr lang="en-US" sz="1600" b="1" dirty="0">
            <a:latin typeface="Calibri" pitchFamily="34" charset="0"/>
            <a:cs typeface="Franklin Gothic Medium"/>
          </a:endParaRPr>
        </a:p>
      </dgm:t>
    </dgm:pt>
    <dgm:pt modelId="{D9D773D9-7B06-4BC2-83E4-B2B7A61A638E}" type="parTrans" cxnId="{04991A2C-C33A-4607-B45D-45FFE09FC38C}">
      <dgm:prSet/>
      <dgm:spPr/>
      <dgm:t>
        <a:bodyPr/>
        <a:lstStyle/>
        <a:p>
          <a:endParaRPr lang="en-US">
            <a:latin typeface="Franklin Gothic Medium"/>
            <a:cs typeface="Franklin Gothic Medium"/>
          </a:endParaRPr>
        </a:p>
      </dgm:t>
    </dgm:pt>
    <dgm:pt modelId="{40EDD5AB-056F-4956-A92B-8FC2CFD2ECC4}" type="sibTrans" cxnId="{04991A2C-C33A-4607-B45D-45FFE09FC38C}">
      <dgm:prSet/>
      <dgm:spPr/>
      <dgm:t>
        <a:bodyPr/>
        <a:lstStyle/>
        <a:p>
          <a:endParaRPr lang="en-US">
            <a:latin typeface="Franklin Gothic Medium"/>
            <a:cs typeface="Franklin Gothic Medium"/>
          </a:endParaRPr>
        </a:p>
      </dgm:t>
    </dgm:pt>
    <dgm:pt modelId="{5753586C-4999-46F4-BD6C-5740AB56511D}">
      <dgm:prSet custT="1"/>
      <dgm:spPr>
        <a:solidFill>
          <a:schemeClr val="accent1">
            <a:lumMod val="75000"/>
          </a:schemeClr>
        </a:solidFill>
      </dgm:spPr>
      <dgm:t>
        <a:bodyPr/>
        <a:lstStyle/>
        <a:p>
          <a:r>
            <a:rPr lang="en-US" sz="1600" b="1" dirty="0" smtClean="0">
              <a:latin typeface="Calibri" pitchFamily="34" charset="0"/>
              <a:cs typeface="Franklin Gothic Medium"/>
            </a:rPr>
            <a:t>Poor</a:t>
          </a:r>
          <a:r>
            <a:rPr lang="en-US" sz="1600" b="1" baseline="0" dirty="0" smtClean="0">
              <a:latin typeface="Calibri" pitchFamily="34" charset="0"/>
              <a:cs typeface="Franklin Gothic Medium"/>
            </a:rPr>
            <a:t> school climate and ineffective school discipline </a:t>
          </a:r>
          <a:endParaRPr lang="en-US" sz="1600" b="1" dirty="0">
            <a:latin typeface="Calibri" pitchFamily="34" charset="0"/>
            <a:cs typeface="Franklin Gothic Medium"/>
          </a:endParaRPr>
        </a:p>
      </dgm:t>
    </dgm:pt>
    <dgm:pt modelId="{EDF134CC-61DA-4610-B7C1-3F442D556729}" type="parTrans" cxnId="{96590C36-F650-4877-8AD1-B87E2FF01E4E}">
      <dgm:prSet/>
      <dgm:spPr/>
      <dgm:t>
        <a:bodyPr/>
        <a:lstStyle/>
        <a:p>
          <a:endParaRPr lang="en-US">
            <a:latin typeface="Franklin Gothic Medium"/>
            <a:cs typeface="Franklin Gothic Medium"/>
          </a:endParaRPr>
        </a:p>
      </dgm:t>
    </dgm:pt>
    <dgm:pt modelId="{3F858E3F-DE61-49B6-B4CF-4A237646F4E8}" type="sibTrans" cxnId="{96590C36-F650-4877-8AD1-B87E2FF01E4E}">
      <dgm:prSet/>
      <dgm:spPr/>
      <dgm:t>
        <a:bodyPr/>
        <a:lstStyle/>
        <a:p>
          <a:endParaRPr lang="en-US">
            <a:latin typeface="Franklin Gothic Medium"/>
            <a:cs typeface="Franklin Gothic Medium"/>
          </a:endParaRPr>
        </a:p>
      </dgm:t>
    </dgm:pt>
    <dgm:pt modelId="{56B5DAC5-D94E-4EF2-BA91-C3F48364E639}">
      <dgm:prSet custT="1"/>
      <dgm:spPr>
        <a:solidFill>
          <a:schemeClr val="accent1">
            <a:lumMod val="75000"/>
          </a:schemeClr>
        </a:solidFill>
      </dgm:spPr>
      <dgm:t>
        <a:bodyPr/>
        <a:lstStyle/>
        <a:p>
          <a:r>
            <a:rPr lang="en-US" sz="1600" b="1" dirty="0" smtClean="0">
              <a:latin typeface="Calibri" pitchFamily="34" charset="0"/>
              <a:cs typeface="Franklin Gothic Medium"/>
            </a:rPr>
            <a:t>No safe path to school</a:t>
          </a:r>
          <a:endParaRPr lang="en-US" sz="1600" b="1" dirty="0">
            <a:latin typeface="Calibri" pitchFamily="34" charset="0"/>
            <a:cs typeface="Franklin Gothic Medium"/>
          </a:endParaRPr>
        </a:p>
      </dgm:t>
    </dgm:pt>
    <dgm:pt modelId="{708F9573-B7F5-4D19-A7A9-A433058EB58E}" type="parTrans" cxnId="{F75C7070-E001-43BB-839C-F14671CF7298}">
      <dgm:prSet/>
      <dgm:spPr/>
      <dgm:t>
        <a:bodyPr/>
        <a:lstStyle/>
        <a:p>
          <a:endParaRPr lang="en-US">
            <a:latin typeface="Franklin Gothic Medium"/>
            <a:cs typeface="Franklin Gothic Medium"/>
          </a:endParaRPr>
        </a:p>
      </dgm:t>
    </dgm:pt>
    <dgm:pt modelId="{2E73773C-AAA5-42DC-BBD8-CDD5DB3C6197}" type="sibTrans" cxnId="{F75C7070-E001-43BB-839C-F14671CF7298}">
      <dgm:prSet/>
      <dgm:spPr/>
      <dgm:t>
        <a:bodyPr/>
        <a:lstStyle/>
        <a:p>
          <a:endParaRPr lang="en-US">
            <a:latin typeface="Franklin Gothic Medium"/>
            <a:cs typeface="Franklin Gothic Medium"/>
          </a:endParaRPr>
        </a:p>
      </dgm:t>
    </dgm:pt>
    <dgm:pt modelId="{B8B21AE4-3AFC-4243-9531-02FEB431D631}">
      <dgm:prSet custT="1"/>
      <dgm:spPr>
        <a:solidFill>
          <a:schemeClr val="accent1">
            <a:lumMod val="75000"/>
          </a:schemeClr>
        </a:solidFill>
      </dgm:spPr>
      <dgm:t>
        <a:bodyPr/>
        <a:lstStyle/>
        <a:p>
          <a:r>
            <a:rPr lang="en-US" sz="1600" b="1" dirty="0" smtClean="0">
              <a:latin typeface="Calibri" pitchFamily="34" charset="0"/>
              <a:cs typeface="Franklin Gothic Medium"/>
            </a:rPr>
            <a:t>Parents had negative school experience</a:t>
          </a:r>
          <a:endParaRPr lang="en-US" sz="1600" b="1" dirty="0">
            <a:latin typeface="Calibri" pitchFamily="34" charset="0"/>
            <a:cs typeface="Franklin Gothic Medium"/>
          </a:endParaRPr>
        </a:p>
      </dgm:t>
    </dgm:pt>
    <dgm:pt modelId="{DA94E9F6-D305-4DF1-B929-A058FBA5FA12}" type="parTrans" cxnId="{3BC35C60-0371-4B6C-A0F5-5D30A246D283}">
      <dgm:prSet/>
      <dgm:spPr/>
      <dgm:t>
        <a:bodyPr/>
        <a:lstStyle/>
        <a:p>
          <a:endParaRPr lang="en-US">
            <a:latin typeface="Franklin Gothic Medium"/>
            <a:cs typeface="Franklin Gothic Medium"/>
          </a:endParaRPr>
        </a:p>
      </dgm:t>
    </dgm:pt>
    <dgm:pt modelId="{7EA7DE58-E702-42C0-8487-C840DA08B85A}" type="sibTrans" cxnId="{3BC35C60-0371-4B6C-A0F5-5D30A246D283}">
      <dgm:prSet/>
      <dgm:spPr/>
      <dgm:t>
        <a:bodyPr/>
        <a:lstStyle/>
        <a:p>
          <a:endParaRPr lang="en-US">
            <a:latin typeface="Franklin Gothic Medium"/>
            <a:cs typeface="Franklin Gothic Medium"/>
          </a:endParaRPr>
        </a:p>
      </dgm:t>
    </dgm:pt>
    <dgm:pt modelId="{C3D0F3E1-C1A3-459B-B5A3-6D355348D431}">
      <dgm:prSet custT="1"/>
      <dgm:spPr>
        <a:solidFill>
          <a:schemeClr val="accent1">
            <a:lumMod val="75000"/>
          </a:schemeClr>
        </a:solidFill>
      </dgm:spPr>
      <dgm:t>
        <a:bodyPr/>
        <a:lstStyle/>
        <a:p>
          <a:r>
            <a:rPr lang="en-US" sz="1600" b="1" dirty="0" smtClean="0">
              <a:latin typeface="Calibri" pitchFamily="34" charset="0"/>
              <a:cs typeface="Franklin Gothic Medium"/>
            </a:rPr>
            <a:t>Attendance only matters in the older grades </a:t>
          </a:r>
          <a:endParaRPr lang="en-US" sz="1600" b="1" dirty="0">
            <a:latin typeface="Calibri" pitchFamily="34" charset="0"/>
            <a:cs typeface="Franklin Gothic Medium"/>
          </a:endParaRPr>
        </a:p>
      </dgm:t>
    </dgm:pt>
    <dgm:pt modelId="{224F3FF0-F3F9-4C62-9915-A42123B5EB26}" type="parTrans" cxnId="{5DD929E1-5840-4A14-A75C-735D8D4610A4}">
      <dgm:prSet/>
      <dgm:spPr/>
      <dgm:t>
        <a:bodyPr/>
        <a:lstStyle/>
        <a:p>
          <a:endParaRPr lang="en-US">
            <a:latin typeface="Franklin Gothic Medium"/>
            <a:cs typeface="Franklin Gothic Medium"/>
          </a:endParaRPr>
        </a:p>
      </dgm:t>
    </dgm:pt>
    <dgm:pt modelId="{EFBAE14E-B7DA-49E9-A3EB-F9527D9EFE41}" type="sibTrans" cxnId="{5DD929E1-5840-4A14-A75C-735D8D4610A4}">
      <dgm:prSet/>
      <dgm:spPr/>
      <dgm:t>
        <a:bodyPr/>
        <a:lstStyle/>
        <a:p>
          <a:endParaRPr lang="en-US">
            <a:latin typeface="Franklin Gothic Medium"/>
            <a:cs typeface="Franklin Gothic Medium"/>
          </a:endParaRPr>
        </a:p>
      </dgm:t>
    </dgm:pt>
    <dgm:pt modelId="{194A1AFE-75B1-4980-B167-883F8307E8DC}">
      <dgm:prSet custT="1"/>
      <dgm:spPr>
        <a:solidFill>
          <a:schemeClr val="accent1">
            <a:lumMod val="75000"/>
          </a:schemeClr>
        </a:solidFill>
      </dgm:spPr>
      <dgm:t>
        <a:bodyPr/>
        <a:lstStyle/>
        <a:p>
          <a:r>
            <a:rPr lang="en-US" sz="1600" b="1" dirty="0" smtClean="0">
              <a:solidFill>
                <a:schemeClr val="bg1"/>
              </a:solidFill>
              <a:latin typeface="Calibri" pitchFamily="34" charset="0"/>
              <a:cs typeface="Franklin Gothic Medium"/>
            </a:rPr>
            <a:t>Sporadic versus consecutive absences aren’t a problem  </a:t>
          </a:r>
          <a:endParaRPr lang="en-US" sz="1600" b="1" dirty="0">
            <a:solidFill>
              <a:schemeClr val="bg1"/>
            </a:solidFill>
            <a:latin typeface="Calibri" pitchFamily="34" charset="0"/>
            <a:cs typeface="Franklin Gothic Medium"/>
          </a:endParaRPr>
        </a:p>
      </dgm:t>
    </dgm:pt>
    <dgm:pt modelId="{20E9DF6C-FE34-4F4B-A15C-C3F62C9A3603}" type="parTrans" cxnId="{3FE83DC5-5332-4EF9-8BFF-D50EBC7EBCBF}">
      <dgm:prSet/>
      <dgm:spPr/>
      <dgm:t>
        <a:bodyPr/>
        <a:lstStyle/>
        <a:p>
          <a:endParaRPr lang="en-US">
            <a:latin typeface="Franklin Gothic Medium"/>
            <a:cs typeface="Franklin Gothic Medium"/>
          </a:endParaRPr>
        </a:p>
      </dgm:t>
    </dgm:pt>
    <dgm:pt modelId="{B7281D63-B517-4C77-92BB-47085545EBAD}" type="sibTrans" cxnId="{3FE83DC5-5332-4EF9-8BFF-D50EBC7EBCBF}">
      <dgm:prSet/>
      <dgm:spPr/>
      <dgm:t>
        <a:bodyPr/>
        <a:lstStyle/>
        <a:p>
          <a:endParaRPr lang="en-US">
            <a:latin typeface="Franklin Gothic Medium"/>
            <a:cs typeface="Franklin Gothic Medium"/>
          </a:endParaRPr>
        </a:p>
      </dgm:t>
    </dgm:pt>
    <dgm:pt modelId="{72758AA5-19B2-46BC-982F-32B6099FB18B}">
      <dgm:prSet phldrT="[Text]" custT="1"/>
      <dgm:spPr/>
      <dgm:t>
        <a:bodyPr/>
        <a:lstStyle/>
        <a:p>
          <a:r>
            <a:rPr lang="en-US" sz="4000" b="0" dirty="0" smtClean="0">
              <a:latin typeface="Calibri" pitchFamily="34" charset="0"/>
              <a:cs typeface="Franklin Gothic Medium"/>
            </a:rPr>
            <a:t>Myths</a:t>
          </a:r>
          <a:endParaRPr lang="en-US" sz="4000" b="0" dirty="0">
            <a:latin typeface="Calibri" pitchFamily="34" charset="0"/>
            <a:cs typeface="Franklin Gothic Medium"/>
          </a:endParaRPr>
        </a:p>
      </dgm:t>
    </dgm:pt>
    <dgm:pt modelId="{4AA76C2D-BD98-4DA3-8857-1AB200A7480C}" type="sibTrans" cxnId="{0057D95D-AE0A-4C88-BC81-B0E5362D9325}">
      <dgm:prSet/>
      <dgm:spPr/>
      <dgm:t>
        <a:bodyPr/>
        <a:lstStyle/>
        <a:p>
          <a:endParaRPr lang="en-US">
            <a:latin typeface="Franklin Gothic Medium"/>
            <a:cs typeface="Franklin Gothic Medium"/>
          </a:endParaRPr>
        </a:p>
      </dgm:t>
    </dgm:pt>
    <dgm:pt modelId="{EE25DD72-506E-4336-A5C5-33AA8EC41FF5}" type="parTrans" cxnId="{0057D95D-AE0A-4C88-BC81-B0E5362D9325}">
      <dgm:prSet/>
      <dgm:spPr/>
      <dgm:t>
        <a:bodyPr/>
        <a:lstStyle/>
        <a:p>
          <a:endParaRPr lang="en-US">
            <a:latin typeface="Franklin Gothic Medium"/>
            <a:cs typeface="Franklin Gothic Medium"/>
          </a:endParaRPr>
        </a:p>
      </dgm:t>
    </dgm:pt>
    <dgm:pt modelId="{AF93A84B-57F5-4245-8B05-CBDA515EFAB2}">
      <dgm:prSet custT="1"/>
      <dgm:spPr>
        <a:solidFill>
          <a:schemeClr val="accent1">
            <a:lumMod val="75000"/>
          </a:schemeClr>
        </a:solidFill>
      </dgm:spPr>
      <dgm:t>
        <a:bodyPr/>
        <a:lstStyle/>
        <a:p>
          <a:r>
            <a:rPr lang="en-US" sz="1600" b="1" dirty="0" smtClean="0"/>
            <a:t>Trauma</a:t>
          </a:r>
          <a:endParaRPr lang="en-US" sz="1600" b="1" dirty="0"/>
        </a:p>
      </dgm:t>
    </dgm:pt>
    <dgm:pt modelId="{F0307DE9-04DA-4845-A782-D910DD13A838}" type="parTrans" cxnId="{39784A35-72C0-40E3-B502-0C7581AEB6EB}">
      <dgm:prSet/>
      <dgm:spPr/>
      <dgm:t>
        <a:bodyPr/>
        <a:lstStyle/>
        <a:p>
          <a:endParaRPr lang="en-US"/>
        </a:p>
      </dgm:t>
    </dgm:pt>
    <dgm:pt modelId="{4A0E2F24-EB3C-4DD7-B95A-B9B629685B3A}" type="sibTrans" cxnId="{39784A35-72C0-40E3-B502-0C7581AEB6EB}">
      <dgm:prSet/>
      <dgm:spPr/>
      <dgm:t>
        <a:bodyPr/>
        <a:lstStyle/>
        <a:p>
          <a:endParaRPr lang="en-US"/>
        </a:p>
      </dgm:t>
    </dgm:pt>
    <dgm:pt modelId="{4FD8CCE5-0528-4471-95AA-0033F73FADF7}">
      <dgm:prSet custT="1"/>
      <dgm:spPr>
        <a:solidFill>
          <a:schemeClr val="accent1">
            <a:lumMod val="75000"/>
          </a:schemeClr>
        </a:solidFill>
      </dgm:spPr>
      <dgm:t>
        <a:bodyPr/>
        <a:lstStyle/>
        <a:p>
          <a:endParaRPr lang="en-US" sz="3200" dirty="0">
            <a:solidFill>
              <a:schemeClr val="accent2"/>
            </a:solidFill>
          </a:endParaRPr>
        </a:p>
      </dgm:t>
    </dgm:pt>
    <dgm:pt modelId="{321F8F87-067F-4D09-8F48-CED95FEA8102}" type="sibTrans" cxnId="{C2550D01-6F03-4707-8326-B83D4F57EAD5}">
      <dgm:prSet/>
      <dgm:spPr/>
      <dgm:t>
        <a:bodyPr/>
        <a:lstStyle/>
        <a:p>
          <a:endParaRPr lang="en-US"/>
        </a:p>
      </dgm:t>
    </dgm:pt>
    <dgm:pt modelId="{84A03E42-DABC-4E73-80BD-E74D90C70725}" type="parTrans" cxnId="{C2550D01-6F03-4707-8326-B83D4F57EAD5}">
      <dgm:prSet/>
      <dgm:spPr/>
      <dgm:t>
        <a:bodyPr/>
        <a:lstStyle/>
        <a:p>
          <a:endParaRPr lang="en-US"/>
        </a:p>
      </dgm:t>
    </dgm:pt>
    <dgm:pt modelId="{627815F1-4C49-4B9C-8FE6-E9164A4285CF}" type="pres">
      <dgm:prSet presAssocID="{F5A50823-771A-42F2-90C0-1F80CCF1983C}" presName="theList" presStyleCnt="0">
        <dgm:presLayoutVars>
          <dgm:dir/>
          <dgm:animLvl val="lvl"/>
          <dgm:resizeHandles val="exact"/>
        </dgm:presLayoutVars>
      </dgm:prSet>
      <dgm:spPr/>
      <dgm:t>
        <a:bodyPr/>
        <a:lstStyle/>
        <a:p>
          <a:endParaRPr lang="en-US"/>
        </a:p>
      </dgm:t>
    </dgm:pt>
    <dgm:pt modelId="{5D2125E0-8AC1-4A54-AA7D-FD8C252626CA}" type="pres">
      <dgm:prSet presAssocID="{72758AA5-19B2-46BC-982F-32B6099FB18B}" presName="compNode" presStyleCnt="0"/>
      <dgm:spPr/>
    </dgm:pt>
    <dgm:pt modelId="{EECB9289-ADCF-401B-91D7-FC9CC92E25CF}" type="pres">
      <dgm:prSet presAssocID="{72758AA5-19B2-46BC-982F-32B6099FB18B}" presName="aNode" presStyleLbl="bgShp" presStyleIdx="0" presStyleCnt="3" custLinFactNeighborX="1270"/>
      <dgm:spPr/>
      <dgm:t>
        <a:bodyPr/>
        <a:lstStyle/>
        <a:p>
          <a:endParaRPr lang="en-US"/>
        </a:p>
      </dgm:t>
    </dgm:pt>
    <dgm:pt modelId="{2A60C2D7-3D3E-4C95-96D8-52D3257BEAAE}" type="pres">
      <dgm:prSet presAssocID="{72758AA5-19B2-46BC-982F-32B6099FB18B}" presName="textNode" presStyleLbl="bgShp" presStyleIdx="0" presStyleCnt="3"/>
      <dgm:spPr/>
      <dgm:t>
        <a:bodyPr/>
        <a:lstStyle/>
        <a:p>
          <a:endParaRPr lang="en-US"/>
        </a:p>
      </dgm:t>
    </dgm:pt>
    <dgm:pt modelId="{CF15A2F8-008C-4614-AF7B-E2F0CFD03B88}" type="pres">
      <dgm:prSet presAssocID="{72758AA5-19B2-46BC-982F-32B6099FB18B}" presName="compChildNode" presStyleCnt="0"/>
      <dgm:spPr/>
    </dgm:pt>
    <dgm:pt modelId="{315EA849-10A8-45D3-99A0-91B66ED6E254}" type="pres">
      <dgm:prSet presAssocID="{72758AA5-19B2-46BC-982F-32B6099FB18B}" presName="theInnerList" presStyleCnt="0"/>
      <dgm:spPr/>
    </dgm:pt>
    <dgm:pt modelId="{7422AC68-3C96-4F4D-B4B9-BCF9C3C696E2}" type="pres">
      <dgm:prSet presAssocID="{4A377B9D-5C47-4DD6-A2A7-BA2B67EF0DC2}" presName="childNode" presStyleLbl="node1" presStyleIdx="0" presStyleCnt="12" custLinFactY="-8187" custLinFactNeighborX="724" custLinFactNeighborY="-100000">
        <dgm:presLayoutVars>
          <dgm:bulletEnabled val="1"/>
        </dgm:presLayoutVars>
      </dgm:prSet>
      <dgm:spPr/>
      <dgm:t>
        <a:bodyPr/>
        <a:lstStyle/>
        <a:p>
          <a:endParaRPr lang="en-US"/>
        </a:p>
      </dgm:t>
    </dgm:pt>
    <dgm:pt modelId="{C39DFEE0-9E9E-43D6-B953-E00B6D03AE06}" type="pres">
      <dgm:prSet presAssocID="{4A377B9D-5C47-4DD6-A2A7-BA2B67EF0DC2}" presName="aSpace2" presStyleCnt="0"/>
      <dgm:spPr/>
    </dgm:pt>
    <dgm:pt modelId="{EDDF9FF4-7DFE-4585-822B-DE31C7D587BA}" type="pres">
      <dgm:prSet presAssocID="{194A1AFE-75B1-4980-B167-883F8307E8DC}" presName="childNode" presStyleLbl="node1" presStyleIdx="1" presStyleCnt="12" custScaleX="103229" custScaleY="134899" custLinFactY="-2067" custLinFactNeighborX="1448" custLinFactNeighborY="-100000">
        <dgm:presLayoutVars>
          <dgm:bulletEnabled val="1"/>
        </dgm:presLayoutVars>
      </dgm:prSet>
      <dgm:spPr/>
      <dgm:t>
        <a:bodyPr/>
        <a:lstStyle/>
        <a:p>
          <a:endParaRPr lang="en-US"/>
        </a:p>
      </dgm:t>
    </dgm:pt>
    <dgm:pt modelId="{5DFB1DEA-A972-44C3-AA35-64E436B745BB}" type="pres">
      <dgm:prSet presAssocID="{194A1AFE-75B1-4980-B167-883F8307E8DC}" presName="aSpace2" presStyleCnt="0"/>
      <dgm:spPr/>
    </dgm:pt>
    <dgm:pt modelId="{C342F1FF-F775-4C58-8379-803FF1BEDEF9}" type="pres">
      <dgm:prSet presAssocID="{C3D0F3E1-C1A3-459B-B5A3-6D355348D431}" presName="childNode" presStyleLbl="node1" presStyleIdx="2" presStyleCnt="12">
        <dgm:presLayoutVars>
          <dgm:bulletEnabled val="1"/>
        </dgm:presLayoutVars>
      </dgm:prSet>
      <dgm:spPr/>
      <dgm:t>
        <a:bodyPr/>
        <a:lstStyle/>
        <a:p>
          <a:endParaRPr lang="en-US"/>
        </a:p>
      </dgm:t>
    </dgm:pt>
    <dgm:pt modelId="{6E332C84-A150-AD47-B6EE-6232AA0851AD}" type="pres">
      <dgm:prSet presAssocID="{72758AA5-19B2-46BC-982F-32B6099FB18B}" presName="aSpace" presStyleCnt="0"/>
      <dgm:spPr/>
    </dgm:pt>
    <dgm:pt modelId="{6E7E303D-DFD6-435B-A5E8-256D73959780}" type="pres">
      <dgm:prSet presAssocID="{710B5AD5-8546-4FF3-9765-9032E803A153}" presName="compNode" presStyleCnt="0"/>
      <dgm:spPr/>
    </dgm:pt>
    <dgm:pt modelId="{DADB5C85-C422-44A6-8429-EDAB006161E6}" type="pres">
      <dgm:prSet presAssocID="{710B5AD5-8546-4FF3-9765-9032E803A153}" presName="aNode" presStyleLbl="bgShp" presStyleIdx="1" presStyleCnt="3" custLinFactNeighborX="-507" custLinFactNeighborY="-1251"/>
      <dgm:spPr/>
      <dgm:t>
        <a:bodyPr/>
        <a:lstStyle/>
        <a:p>
          <a:endParaRPr lang="en-US"/>
        </a:p>
      </dgm:t>
    </dgm:pt>
    <dgm:pt modelId="{24486896-29CE-45AD-92E9-A85F78EFF0C6}" type="pres">
      <dgm:prSet presAssocID="{710B5AD5-8546-4FF3-9765-9032E803A153}" presName="textNode" presStyleLbl="bgShp" presStyleIdx="1" presStyleCnt="3"/>
      <dgm:spPr/>
      <dgm:t>
        <a:bodyPr/>
        <a:lstStyle/>
        <a:p>
          <a:endParaRPr lang="en-US"/>
        </a:p>
      </dgm:t>
    </dgm:pt>
    <dgm:pt modelId="{45AAF0E1-2ED0-4C77-8D8A-E53A56229B9B}" type="pres">
      <dgm:prSet presAssocID="{710B5AD5-8546-4FF3-9765-9032E803A153}" presName="compChildNode" presStyleCnt="0"/>
      <dgm:spPr/>
    </dgm:pt>
    <dgm:pt modelId="{83A63DE0-1945-4D77-854F-101189648C62}" type="pres">
      <dgm:prSet presAssocID="{710B5AD5-8546-4FF3-9765-9032E803A153}" presName="theInnerList" presStyleCnt="0"/>
      <dgm:spPr/>
    </dgm:pt>
    <dgm:pt modelId="{F75B23FB-E39D-43F1-B18A-CFEAC91EBE23}" type="pres">
      <dgm:prSet presAssocID="{4FD8CCE5-0528-4471-95AA-0033F73FADF7}" presName="childNode" presStyleLbl="node1" presStyleIdx="3" presStyleCnt="12" custScaleY="131869" custLinFactY="-542" custLinFactNeighborX="1267" custLinFactNeighborY="-100000">
        <dgm:presLayoutVars>
          <dgm:bulletEnabled val="1"/>
        </dgm:presLayoutVars>
      </dgm:prSet>
      <dgm:spPr/>
      <dgm:t>
        <a:bodyPr/>
        <a:lstStyle/>
        <a:p>
          <a:endParaRPr lang="en-US"/>
        </a:p>
      </dgm:t>
    </dgm:pt>
    <dgm:pt modelId="{0EE5C516-6EF1-498E-B9E6-9CA8F8300236}" type="pres">
      <dgm:prSet presAssocID="{4FD8CCE5-0528-4471-95AA-0033F73FADF7}" presName="aSpace2" presStyleCnt="0"/>
      <dgm:spPr/>
    </dgm:pt>
    <dgm:pt modelId="{5CB2A4D7-265F-4C09-A478-1D89FFFAEA94}" type="pres">
      <dgm:prSet presAssocID="{CBA4687E-894B-4FAA-A831-25C9371474F8}" presName="childNode" presStyleLbl="node1" presStyleIdx="4" presStyleCnt="12" custScaleX="98821" custScaleY="137109" custLinFactNeighborX="-614" custLinFactNeighborY="-9439">
        <dgm:presLayoutVars>
          <dgm:bulletEnabled val="1"/>
        </dgm:presLayoutVars>
      </dgm:prSet>
      <dgm:spPr/>
      <dgm:t>
        <a:bodyPr/>
        <a:lstStyle/>
        <a:p>
          <a:endParaRPr lang="en-US"/>
        </a:p>
      </dgm:t>
    </dgm:pt>
    <dgm:pt modelId="{A0A7D949-E564-487A-A437-FA3F97FE6915}" type="pres">
      <dgm:prSet presAssocID="{CBA4687E-894B-4FAA-A831-25C9371474F8}" presName="aSpace2" presStyleCnt="0"/>
      <dgm:spPr/>
    </dgm:pt>
    <dgm:pt modelId="{4AD148CB-77F9-4B6B-88A4-DEFA78FDBBF5}" type="pres">
      <dgm:prSet presAssocID="{01AF804F-C7A2-4E54-B725-64E967A6FC30}" presName="childNode" presStyleLbl="node1" presStyleIdx="5" presStyleCnt="12" custScaleY="109191" custLinFactNeighborX="1304" custLinFactNeighborY="-13272">
        <dgm:presLayoutVars>
          <dgm:bulletEnabled val="1"/>
        </dgm:presLayoutVars>
      </dgm:prSet>
      <dgm:spPr/>
      <dgm:t>
        <a:bodyPr/>
        <a:lstStyle/>
        <a:p>
          <a:endParaRPr lang="en-US"/>
        </a:p>
      </dgm:t>
    </dgm:pt>
    <dgm:pt modelId="{873DE2FF-D9E0-415B-894D-526FF565FABD}" type="pres">
      <dgm:prSet presAssocID="{01AF804F-C7A2-4E54-B725-64E967A6FC30}" presName="aSpace2" presStyleCnt="0"/>
      <dgm:spPr/>
    </dgm:pt>
    <dgm:pt modelId="{49707F60-E9A5-4BAA-9802-C13F48D74C3C}" type="pres">
      <dgm:prSet presAssocID="{AF93A84B-57F5-4245-8B05-CBDA515EFAB2}" presName="childNode" presStyleLbl="node1" presStyleIdx="6" presStyleCnt="12" custScaleY="115703">
        <dgm:presLayoutVars>
          <dgm:bulletEnabled val="1"/>
        </dgm:presLayoutVars>
      </dgm:prSet>
      <dgm:spPr/>
      <dgm:t>
        <a:bodyPr/>
        <a:lstStyle/>
        <a:p>
          <a:endParaRPr lang="en-US"/>
        </a:p>
      </dgm:t>
    </dgm:pt>
    <dgm:pt modelId="{66F7F25A-1E81-480A-966D-F4AB201AD0D0}" type="pres">
      <dgm:prSet presAssocID="{AF93A84B-57F5-4245-8B05-CBDA515EFAB2}" presName="aSpace2" presStyleCnt="0"/>
      <dgm:spPr/>
    </dgm:pt>
    <dgm:pt modelId="{A13AA0EC-582C-48EB-90B2-5F99BC735DA1}" type="pres">
      <dgm:prSet presAssocID="{56B5DAC5-D94E-4EF2-BA91-C3F48364E639}" presName="childNode" presStyleLbl="node1" presStyleIdx="7" presStyleCnt="12" custScaleY="129222">
        <dgm:presLayoutVars>
          <dgm:bulletEnabled val="1"/>
        </dgm:presLayoutVars>
      </dgm:prSet>
      <dgm:spPr/>
      <dgm:t>
        <a:bodyPr/>
        <a:lstStyle/>
        <a:p>
          <a:endParaRPr lang="en-US"/>
        </a:p>
      </dgm:t>
    </dgm:pt>
    <dgm:pt modelId="{6DAAD0B3-92BF-4538-9619-A4BD57016F19}" type="pres">
      <dgm:prSet presAssocID="{710B5AD5-8546-4FF3-9765-9032E803A153}" presName="aSpace" presStyleCnt="0"/>
      <dgm:spPr/>
    </dgm:pt>
    <dgm:pt modelId="{2F89BFE9-D549-441C-B15F-DE2629300309}" type="pres">
      <dgm:prSet presAssocID="{0C5C2BF2-7809-47EE-8E55-5ACCEA44F887}" presName="compNode" presStyleCnt="0"/>
      <dgm:spPr/>
    </dgm:pt>
    <dgm:pt modelId="{7FCBB53E-2A09-4710-AC5A-C2A7E3F7ABB4}" type="pres">
      <dgm:prSet presAssocID="{0C5C2BF2-7809-47EE-8E55-5ACCEA44F887}" presName="aNode" presStyleLbl="bgShp" presStyleIdx="2" presStyleCnt="3"/>
      <dgm:spPr/>
      <dgm:t>
        <a:bodyPr/>
        <a:lstStyle/>
        <a:p>
          <a:endParaRPr lang="en-US"/>
        </a:p>
      </dgm:t>
    </dgm:pt>
    <dgm:pt modelId="{DD9D4B02-37BC-4A4B-85C1-B5E9393AB294}" type="pres">
      <dgm:prSet presAssocID="{0C5C2BF2-7809-47EE-8E55-5ACCEA44F887}" presName="textNode" presStyleLbl="bgShp" presStyleIdx="2" presStyleCnt="3"/>
      <dgm:spPr/>
      <dgm:t>
        <a:bodyPr/>
        <a:lstStyle/>
        <a:p>
          <a:endParaRPr lang="en-US"/>
        </a:p>
      </dgm:t>
    </dgm:pt>
    <dgm:pt modelId="{7096AA58-0FFA-4B4F-8DF0-05357A9DDA1E}" type="pres">
      <dgm:prSet presAssocID="{0C5C2BF2-7809-47EE-8E55-5ACCEA44F887}" presName="compChildNode" presStyleCnt="0"/>
      <dgm:spPr/>
    </dgm:pt>
    <dgm:pt modelId="{164E0840-5B6C-41C1-87C9-BE17C485159A}" type="pres">
      <dgm:prSet presAssocID="{0C5C2BF2-7809-47EE-8E55-5ACCEA44F887}" presName="theInnerList" presStyleCnt="0"/>
      <dgm:spPr/>
    </dgm:pt>
    <dgm:pt modelId="{2180103C-DFD0-4B32-BC03-6AE198C74156}" type="pres">
      <dgm:prSet presAssocID="{31B8FBF8-D0B5-40A5-A7C6-130387929D64}" presName="childNode" presStyleLbl="node1" presStyleIdx="8" presStyleCnt="12" custScaleY="133778" custLinFactY="-59702" custLinFactNeighborX="1318" custLinFactNeighborY="-100000">
        <dgm:presLayoutVars>
          <dgm:bulletEnabled val="1"/>
        </dgm:presLayoutVars>
      </dgm:prSet>
      <dgm:spPr/>
      <dgm:t>
        <a:bodyPr/>
        <a:lstStyle/>
        <a:p>
          <a:endParaRPr lang="en-US"/>
        </a:p>
      </dgm:t>
    </dgm:pt>
    <dgm:pt modelId="{831B8AD1-D254-4AC5-AB20-B43D2F0C1F02}" type="pres">
      <dgm:prSet presAssocID="{31B8FBF8-D0B5-40A5-A7C6-130387929D64}" presName="aSpace2" presStyleCnt="0"/>
      <dgm:spPr/>
    </dgm:pt>
    <dgm:pt modelId="{51D2EF63-12CB-49E1-AC0F-E704B67F7DA0}" type="pres">
      <dgm:prSet presAssocID="{72E15DCF-44E7-485F-9FBC-379CECE3AF9B}" presName="childNode" presStyleLbl="node1" presStyleIdx="9" presStyleCnt="12" custScaleX="100461" custScaleY="138127" custLinFactY="-30144" custLinFactNeighborX="142" custLinFactNeighborY="-100000">
        <dgm:presLayoutVars>
          <dgm:bulletEnabled val="1"/>
        </dgm:presLayoutVars>
      </dgm:prSet>
      <dgm:spPr/>
      <dgm:t>
        <a:bodyPr/>
        <a:lstStyle/>
        <a:p>
          <a:endParaRPr lang="en-US"/>
        </a:p>
      </dgm:t>
    </dgm:pt>
    <dgm:pt modelId="{5CFFF548-ECA2-45AE-89B8-05EEC19D1601}" type="pres">
      <dgm:prSet presAssocID="{72E15DCF-44E7-485F-9FBC-379CECE3AF9B}" presName="aSpace2" presStyleCnt="0"/>
      <dgm:spPr/>
    </dgm:pt>
    <dgm:pt modelId="{5ECCF52F-5FAA-403A-8DFD-E0EBA47BE0C2}" type="pres">
      <dgm:prSet presAssocID="{5753586C-4999-46F4-BD6C-5740AB56511D}" presName="childNode" presStyleLbl="node1" presStyleIdx="10" presStyleCnt="12" custAng="0" custScaleX="100483" custScaleY="271939" custLinFactNeighborX="877" custLinFactNeighborY="-91025">
        <dgm:presLayoutVars>
          <dgm:bulletEnabled val="1"/>
        </dgm:presLayoutVars>
      </dgm:prSet>
      <dgm:spPr/>
      <dgm:t>
        <a:bodyPr/>
        <a:lstStyle/>
        <a:p>
          <a:endParaRPr lang="en-US"/>
        </a:p>
      </dgm:t>
    </dgm:pt>
    <dgm:pt modelId="{D85A073D-4DA5-47BA-9CFA-42AC950CA07D}" type="pres">
      <dgm:prSet presAssocID="{5753586C-4999-46F4-BD6C-5740AB56511D}" presName="aSpace2" presStyleCnt="0"/>
      <dgm:spPr/>
    </dgm:pt>
    <dgm:pt modelId="{D99B286B-3011-4378-BC9E-24C5ACB94AEB}" type="pres">
      <dgm:prSet presAssocID="{B8B21AE4-3AFC-4243-9531-02FEB431D631}" presName="childNode" presStyleLbl="node1" presStyleIdx="11" presStyleCnt="12" custScaleY="216274">
        <dgm:presLayoutVars>
          <dgm:bulletEnabled val="1"/>
        </dgm:presLayoutVars>
      </dgm:prSet>
      <dgm:spPr/>
      <dgm:t>
        <a:bodyPr/>
        <a:lstStyle/>
        <a:p>
          <a:endParaRPr lang="en-US"/>
        </a:p>
      </dgm:t>
    </dgm:pt>
  </dgm:ptLst>
  <dgm:cxnLst>
    <dgm:cxn modelId="{3BC35C60-0371-4B6C-A0F5-5D30A246D283}" srcId="{0C5C2BF2-7809-47EE-8E55-5ACCEA44F887}" destId="{B8B21AE4-3AFC-4243-9531-02FEB431D631}" srcOrd="3" destOrd="0" parTransId="{DA94E9F6-D305-4DF1-B929-A058FBA5FA12}" sibTransId="{7EA7DE58-E702-42C0-8487-C840DA08B85A}"/>
    <dgm:cxn modelId="{B2BC1947-0C51-41AE-BBE0-F7B9B464097B}" type="presOf" srcId="{4A377B9D-5C47-4DD6-A2A7-BA2B67EF0DC2}" destId="{7422AC68-3C96-4F4D-B4B9-BCF9C3C696E2}" srcOrd="0" destOrd="0" presId="urn:microsoft.com/office/officeart/2005/8/layout/lProcess2"/>
    <dgm:cxn modelId="{53D34DE6-8939-4818-8788-0E0EBB5315FE}" type="presOf" srcId="{0C5C2BF2-7809-47EE-8E55-5ACCEA44F887}" destId="{7FCBB53E-2A09-4710-AC5A-C2A7E3F7ABB4}" srcOrd="0" destOrd="0" presId="urn:microsoft.com/office/officeart/2005/8/layout/lProcess2"/>
    <dgm:cxn modelId="{D3011758-7A15-4F95-BF1E-9D51018DD285}" type="presOf" srcId="{710B5AD5-8546-4FF3-9765-9032E803A153}" destId="{DADB5C85-C422-44A6-8429-EDAB006161E6}" srcOrd="0" destOrd="0" presId="urn:microsoft.com/office/officeart/2005/8/layout/lProcess2"/>
    <dgm:cxn modelId="{3C25EFAF-4319-439C-8D79-B0E9299B3374}" type="presOf" srcId="{CBA4687E-894B-4FAA-A831-25C9371474F8}" destId="{5CB2A4D7-265F-4C09-A478-1D89FFFAEA94}" srcOrd="0" destOrd="0" presId="urn:microsoft.com/office/officeart/2005/8/layout/lProcess2"/>
    <dgm:cxn modelId="{96590C36-F650-4877-8AD1-B87E2FF01E4E}" srcId="{0C5C2BF2-7809-47EE-8E55-5ACCEA44F887}" destId="{5753586C-4999-46F4-BD6C-5740AB56511D}" srcOrd="2" destOrd="0" parTransId="{EDF134CC-61DA-4610-B7C1-3F442D556729}" sibTransId="{3F858E3F-DE61-49B6-B4CF-4A237646F4E8}"/>
    <dgm:cxn modelId="{C2550D01-6F03-4707-8326-B83D4F57EAD5}" srcId="{710B5AD5-8546-4FF3-9765-9032E803A153}" destId="{4FD8CCE5-0528-4471-95AA-0033F73FADF7}" srcOrd="0" destOrd="0" parTransId="{84A03E42-DABC-4E73-80BD-E74D90C70725}" sibTransId="{321F8F87-067F-4D09-8F48-CED95FEA8102}"/>
    <dgm:cxn modelId="{13F1D547-20B6-44B6-95EC-F30F82F81248}" type="presOf" srcId="{72758AA5-19B2-46BC-982F-32B6099FB18B}" destId="{EECB9289-ADCF-401B-91D7-FC9CC92E25CF}" srcOrd="0" destOrd="0" presId="urn:microsoft.com/office/officeart/2005/8/layout/lProcess2"/>
    <dgm:cxn modelId="{D2D433C4-6932-455B-A9B1-F02D6DCA9DD4}" type="presOf" srcId="{5753586C-4999-46F4-BD6C-5740AB56511D}" destId="{5ECCF52F-5FAA-403A-8DFD-E0EBA47BE0C2}" srcOrd="0" destOrd="0" presId="urn:microsoft.com/office/officeart/2005/8/layout/lProcess2"/>
    <dgm:cxn modelId="{D8CF777A-595D-49D7-8B04-5D023A1B8297}" type="presOf" srcId="{F5A50823-771A-42F2-90C0-1F80CCF1983C}" destId="{627815F1-4C49-4B9C-8FE6-E9164A4285CF}" srcOrd="0" destOrd="0" presId="urn:microsoft.com/office/officeart/2005/8/layout/lProcess2"/>
    <dgm:cxn modelId="{F75C7070-E001-43BB-839C-F14671CF7298}" srcId="{710B5AD5-8546-4FF3-9765-9032E803A153}" destId="{56B5DAC5-D94E-4EF2-BA91-C3F48364E639}" srcOrd="4" destOrd="0" parTransId="{708F9573-B7F5-4D19-A7A9-A433058EB58E}" sibTransId="{2E73773C-AAA5-42DC-BBD8-CDD5DB3C6197}"/>
    <dgm:cxn modelId="{C1685216-09DC-46CB-8CC6-AC25B67F1CCA}" type="presOf" srcId="{56B5DAC5-D94E-4EF2-BA91-C3F48364E639}" destId="{A13AA0EC-582C-48EB-90B2-5F99BC735DA1}" srcOrd="0" destOrd="0" presId="urn:microsoft.com/office/officeart/2005/8/layout/lProcess2"/>
    <dgm:cxn modelId="{39784A35-72C0-40E3-B502-0C7581AEB6EB}" srcId="{710B5AD5-8546-4FF3-9765-9032E803A153}" destId="{AF93A84B-57F5-4245-8B05-CBDA515EFAB2}" srcOrd="3" destOrd="0" parTransId="{F0307DE9-04DA-4845-A782-D910DD13A838}" sibTransId="{4A0E2F24-EB3C-4DD7-B95A-B9B629685B3A}"/>
    <dgm:cxn modelId="{0057D95D-AE0A-4C88-BC81-B0E5362D9325}" srcId="{F5A50823-771A-42F2-90C0-1F80CCF1983C}" destId="{72758AA5-19B2-46BC-982F-32B6099FB18B}" srcOrd="0" destOrd="0" parTransId="{EE25DD72-506E-4336-A5C5-33AA8EC41FF5}" sibTransId="{4AA76C2D-BD98-4DA3-8857-1AB200A7480C}"/>
    <dgm:cxn modelId="{6F164BA9-8213-4C97-BFF0-08C84450F6AB}" type="presOf" srcId="{72E15DCF-44E7-485F-9FBC-379CECE3AF9B}" destId="{51D2EF63-12CB-49E1-AC0F-E704B67F7DA0}" srcOrd="0" destOrd="0" presId="urn:microsoft.com/office/officeart/2005/8/layout/lProcess2"/>
    <dgm:cxn modelId="{41820825-31B1-4767-B912-37D041B9183C}" type="presOf" srcId="{B8B21AE4-3AFC-4243-9531-02FEB431D631}" destId="{D99B286B-3011-4378-BC9E-24C5ACB94AEB}" srcOrd="0" destOrd="0" presId="urn:microsoft.com/office/officeart/2005/8/layout/lProcess2"/>
    <dgm:cxn modelId="{1B647E87-04F7-4FB3-A9EE-532AED9A3EAB}" type="presOf" srcId="{4FD8CCE5-0528-4471-95AA-0033F73FADF7}" destId="{F75B23FB-E39D-43F1-B18A-CFEAC91EBE23}" srcOrd="0" destOrd="0" presId="urn:microsoft.com/office/officeart/2005/8/layout/lProcess2"/>
    <dgm:cxn modelId="{6C331066-EB7C-4AB1-83E3-45A573D3E45B}" srcId="{F5A50823-771A-42F2-90C0-1F80CCF1983C}" destId="{710B5AD5-8546-4FF3-9765-9032E803A153}" srcOrd="1" destOrd="0" parTransId="{9F414A15-1096-4D06-B8B8-BBDD137883B8}" sibTransId="{828D170A-F57D-485C-8667-DD5F5A3FB0E8}"/>
    <dgm:cxn modelId="{20BD0BE1-8B88-4212-B29A-9A38CD188065}" type="presOf" srcId="{72758AA5-19B2-46BC-982F-32B6099FB18B}" destId="{2A60C2D7-3D3E-4C95-96D8-52D3257BEAAE}" srcOrd="1" destOrd="0" presId="urn:microsoft.com/office/officeart/2005/8/layout/lProcess2"/>
    <dgm:cxn modelId="{3FE83DC5-5332-4EF9-8BFF-D50EBC7EBCBF}" srcId="{72758AA5-19B2-46BC-982F-32B6099FB18B}" destId="{194A1AFE-75B1-4980-B167-883F8307E8DC}" srcOrd="1" destOrd="0" parTransId="{20E9DF6C-FE34-4F4B-A15C-C3F62C9A3603}" sibTransId="{B7281D63-B517-4C77-92BB-47085545EBAD}"/>
    <dgm:cxn modelId="{512D0A2F-A456-4EB9-B1C5-FA02FF4CD4B2}" srcId="{F5A50823-771A-42F2-90C0-1F80CCF1983C}" destId="{0C5C2BF2-7809-47EE-8E55-5ACCEA44F887}" srcOrd="2" destOrd="0" parTransId="{FD23A6A0-01D4-4B7D-A8A9-9BC81ED2FBED}" sibTransId="{23CC60C1-DD8F-4E7D-9163-93858D18A00C}"/>
    <dgm:cxn modelId="{F1390EF7-54A6-4C80-AE3E-1564B85C082C}" type="presOf" srcId="{0C5C2BF2-7809-47EE-8E55-5ACCEA44F887}" destId="{DD9D4B02-37BC-4A4B-85C1-B5E9393AB294}" srcOrd="1" destOrd="0" presId="urn:microsoft.com/office/officeart/2005/8/layout/lProcess2"/>
    <dgm:cxn modelId="{04991A2C-C33A-4607-B45D-45FFE09FC38C}" srcId="{0C5C2BF2-7809-47EE-8E55-5ACCEA44F887}" destId="{72E15DCF-44E7-485F-9FBC-379CECE3AF9B}" srcOrd="1" destOrd="0" parTransId="{D9D773D9-7B06-4BC2-83E4-B2B7A61A638E}" sibTransId="{40EDD5AB-056F-4956-A92B-8FC2CFD2ECC4}"/>
    <dgm:cxn modelId="{9F44DB8B-B222-4465-8FE6-AEB753E4C336}" type="presOf" srcId="{194A1AFE-75B1-4980-B167-883F8307E8DC}" destId="{EDDF9FF4-7DFE-4585-822B-DE31C7D587BA}" srcOrd="0" destOrd="0" presId="urn:microsoft.com/office/officeart/2005/8/layout/lProcess2"/>
    <dgm:cxn modelId="{09B132FC-3662-472D-8310-C43D9973BEB9}" type="presOf" srcId="{710B5AD5-8546-4FF3-9765-9032E803A153}" destId="{24486896-29CE-45AD-92E9-A85F78EFF0C6}" srcOrd="1" destOrd="0" presId="urn:microsoft.com/office/officeart/2005/8/layout/lProcess2"/>
    <dgm:cxn modelId="{C640F359-C62D-49A1-BDBD-A24256581218}" srcId="{0C5C2BF2-7809-47EE-8E55-5ACCEA44F887}" destId="{31B8FBF8-D0B5-40A5-A7C6-130387929D64}" srcOrd="0" destOrd="0" parTransId="{0C435B9E-AC01-458A-A8A9-3C64162C2C5E}" sibTransId="{62063ED8-0FC1-4719-B36F-45F4EE6C2281}"/>
    <dgm:cxn modelId="{4C79E481-F9FD-4B38-959A-D46FB2B4CE5D}" type="presOf" srcId="{AF93A84B-57F5-4245-8B05-CBDA515EFAB2}" destId="{49707F60-E9A5-4BAA-9802-C13F48D74C3C}" srcOrd="0" destOrd="0" presId="urn:microsoft.com/office/officeart/2005/8/layout/lProcess2"/>
    <dgm:cxn modelId="{5B0DF8B9-34E6-445A-8120-4ABD0EA8205A}" type="presOf" srcId="{01AF804F-C7A2-4E54-B725-64E967A6FC30}" destId="{4AD148CB-77F9-4B6B-88A4-DEFA78FDBBF5}" srcOrd="0" destOrd="0" presId="urn:microsoft.com/office/officeart/2005/8/layout/lProcess2"/>
    <dgm:cxn modelId="{167161C2-664F-40E3-957D-2D044F315381}" type="presOf" srcId="{C3D0F3E1-C1A3-459B-B5A3-6D355348D431}" destId="{C342F1FF-F775-4C58-8379-803FF1BEDEF9}" srcOrd="0" destOrd="0" presId="urn:microsoft.com/office/officeart/2005/8/layout/lProcess2"/>
    <dgm:cxn modelId="{6E62EE40-1111-47F9-AAE0-A25FAD7F86D1}" srcId="{72758AA5-19B2-46BC-982F-32B6099FB18B}" destId="{4A377B9D-5C47-4DD6-A2A7-BA2B67EF0DC2}" srcOrd="0" destOrd="0" parTransId="{5524BDB7-3C66-47CF-BD6B-AEF18CECE16C}" sibTransId="{FA1B098B-6A04-4E93-A880-8CDB5A947469}"/>
    <dgm:cxn modelId="{91EB0070-FADB-4A7D-903E-D8C193553C86}" type="presOf" srcId="{31B8FBF8-D0B5-40A5-A7C6-130387929D64}" destId="{2180103C-DFD0-4B32-BC03-6AE198C74156}" srcOrd="0" destOrd="0" presId="urn:microsoft.com/office/officeart/2005/8/layout/lProcess2"/>
    <dgm:cxn modelId="{5DD929E1-5840-4A14-A75C-735D8D4610A4}" srcId="{72758AA5-19B2-46BC-982F-32B6099FB18B}" destId="{C3D0F3E1-C1A3-459B-B5A3-6D355348D431}" srcOrd="2" destOrd="0" parTransId="{224F3FF0-F3F9-4C62-9915-A42123B5EB26}" sibTransId="{EFBAE14E-B7DA-49E9-A3EB-F9527D9EFE41}"/>
    <dgm:cxn modelId="{965FFA67-3314-458B-A2B9-03870AC25E7E}" srcId="{710B5AD5-8546-4FF3-9765-9032E803A153}" destId="{01AF804F-C7A2-4E54-B725-64E967A6FC30}" srcOrd="2" destOrd="0" parTransId="{46C71E19-EAE9-4C6E-883C-181AA237FB70}" sibTransId="{EDC1C3E5-E84C-43B1-9887-4F36D0D9EB32}"/>
    <dgm:cxn modelId="{388B2D4C-2344-4FD6-8501-993112C83F0D}" srcId="{710B5AD5-8546-4FF3-9765-9032E803A153}" destId="{CBA4687E-894B-4FAA-A831-25C9371474F8}" srcOrd="1" destOrd="0" parTransId="{17464D77-9E8A-46A8-AFA9-929A1134EDF4}" sibTransId="{925C09BC-85EE-493B-9729-77632AABFCE6}"/>
    <dgm:cxn modelId="{7CFF9F91-00E7-4759-A507-5B96688A973E}" type="presParOf" srcId="{627815F1-4C49-4B9C-8FE6-E9164A4285CF}" destId="{5D2125E0-8AC1-4A54-AA7D-FD8C252626CA}" srcOrd="0" destOrd="0" presId="urn:microsoft.com/office/officeart/2005/8/layout/lProcess2"/>
    <dgm:cxn modelId="{6AC7D268-C10F-48A3-AC70-292C56B87F4C}" type="presParOf" srcId="{5D2125E0-8AC1-4A54-AA7D-FD8C252626CA}" destId="{EECB9289-ADCF-401B-91D7-FC9CC92E25CF}" srcOrd="0" destOrd="0" presId="urn:microsoft.com/office/officeart/2005/8/layout/lProcess2"/>
    <dgm:cxn modelId="{BA50F484-3F63-45D1-A6A9-9C784D7577AB}" type="presParOf" srcId="{5D2125E0-8AC1-4A54-AA7D-FD8C252626CA}" destId="{2A60C2D7-3D3E-4C95-96D8-52D3257BEAAE}" srcOrd="1" destOrd="0" presId="urn:microsoft.com/office/officeart/2005/8/layout/lProcess2"/>
    <dgm:cxn modelId="{45480BD2-0C10-4765-BC6C-2238AB7CDD69}" type="presParOf" srcId="{5D2125E0-8AC1-4A54-AA7D-FD8C252626CA}" destId="{CF15A2F8-008C-4614-AF7B-E2F0CFD03B88}" srcOrd="2" destOrd="0" presId="urn:microsoft.com/office/officeart/2005/8/layout/lProcess2"/>
    <dgm:cxn modelId="{D913CE46-3B7D-4D03-9420-AB540D386578}" type="presParOf" srcId="{CF15A2F8-008C-4614-AF7B-E2F0CFD03B88}" destId="{315EA849-10A8-45D3-99A0-91B66ED6E254}" srcOrd="0" destOrd="0" presId="urn:microsoft.com/office/officeart/2005/8/layout/lProcess2"/>
    <dgm:cxn modelId="{4620425E-DA8E-4600-B0E9-2052458BAA06}" type="presParOf" srcId="{315EA849-10A8-45D3-99A0-91B66ED6E254}" destId="{7422AC68-3C96-4F4D-B4B9-BCF9C3C696E2}" srcOrd="0" destOrd="0" presId="urn:microsoft.com/office/officeart/2005/8/layout/lProcess2"/>
    <dgm:cxn modelId="{60187AF1-FE55-45AF-B329-DD3E1009E1D8}" type="presParOf" srcId="{315EA849-10A8-45D3-99A0-91B66ED6E254}" destId="{C39DFEE0-9E9E-43D6-B953-E00B6D03AE06}" srcOrd="1" destOrd="0" presId="urn:microsoft.com/office/officeart/2005/8/layout/lProcess2"/>
    <dgm:cxn modelId="{1C698DA6-D546-4D1F-89D9-2456193DD0A6}" type="presParOf" srcId="{315EA849-10A8-45D3-99A0-91B66ED6E254}" destId="{EDDF9FF4-7DFE-4585-822B-DE31C7D587BA}" srcOrd="2" destOrd="0" presId="urn:microsoft.com/office/officeart/2005/8/layout/lProcess2"/>
    <dgm:cxn modelId="{A5A81BA8-A707-4EA5-AFCC-2DB829C77F81}" type="presParOf" srcId="{315EA849-10A8-45D3-99A0-91B66ED6E254}" destId="{5DFB1DEA-A972-44C3-AA35-64E436B745BB}" srcOrd="3" destOrd="0" presId="urn:microsoft.com/office/officeart/2005/8/layout/lProcess2"/>
    <dgm:cxn modelId="{4F5B35A3-07F0-4833-BBDD-91F1152B3BA0}" type="presParOf" srcId="{315EA849-10A8-45D3-99A0-91B66ED6E254}" destId="{C342F1FF-F775-4C58-8379-803FF1BEDEF9}" srcOrd="4" destOrd="0" presId="urn:microsoft.com/office/officeart/2005/8/layout/lProcess2"/>
    <dgm:cxn modelId="{17136A97-690A-42D5-8449-0B805A77D966}" type="presParOf" srcId="{627815F1-4C49-4B9C-8FE6-E9164A4285CF}" destId="{6E332C84-A150-AD47-B6EE-6232AA0851AD}" srcOrd="1" destOrd="0" presId="urn:microsoft.com/office/officeart/2005/8/layout/lProcess2"/>
    <dgm:cxn modelId="{65BEA0DB-B7C5-4335-B4BC-A74708C4244B}" type="presParOf" srcId="{627815F1-4C49-4B9C-8FE6-E9164A4285CF}" destId="{6E7E303D-DFD6-435B-A5E8-256D73959780}" srcOrd="2" destOrd="0" presId="urn:microsoft.com/office/officeart/2005/8/layout/lProcess2"/>
    <dgm:cxn modelId="{1355009B-E0E1-440A-9481-CE1E9951C8CC}" type="presParOf" srcId="{6E7E303D-DFD6-435B-A5E8-256D73959780}" destId="{DADB5C85-C422-44A6-8429-EDAB006161E6}" srcOrd="0" destOrd="0" presId="urn:microsoft.com/office/officeart/2005/8/layout/lProcess2"/>
    <dgm:cxn modelId="{2E7842AF-1C22-4882-A6D3-07669EEF6EEA}" type="presParOf" srcId="{6E7E303D-DFD6-435B-A5E8-256D73959780}" destId="{24486896-29CE-45AD-92E9-A85F78EFF0C6}" srcOrd="1" destOrd="0" presId="urn:microsoft.com/office/officeart/2005/8/layout/lProcess2"/>
    <dgm:cxn modelId="{587E593B-1D45-4030-A892-7784EE8756D3}" type="presParOf" srcId="{6E7E303D-DFD6-435B-A5E8-256D73959780}" destId="{45AAF0E1-2ED0-4C77-8D8A-E53A56229B9B}" srcOrd="2" destOrd="0" presId="urn:microsoft.com/office/officeart/2005/8/layout/lProcess2"/>
    <dgm:cxn modelId="{9A695C7A-41F9-4334-8D9D-BD132192B9D2}" type="presParOf" srcId="{45AAF0E1-2ED0-4C77-8D8A-E53A56229B9B}" destId="{83A63DE0-1945-4D77-854F-101189648C62}" srcOrd="0" destOrd="0" presId="urn:microsoft.com/office/officeart/2005/8/layout/lProcess2"/>
    <dgm:cxn modelId="{CB716FF3-B683-4212-9BE4-5ECE78525AE2}" type="presParOf" srcId="{83A63DE0-1945-4D77-854F-101189648C62}" destId="{F75B23FB-E39D-43F1-B18A-CFEAC91EBE23}" srcOrd="0" destOrd="0" presId="urn:microsoft.com/office/officeart/2005/8/layout/lProcess2"/>
    <dgm:cxn modelId="{FFCF3F5B-A25E-4174-BE9D-A4FC177E65F5}" type="presParOf" srcId="{83A63DE0-1945-4D77-854F-101189648C62}" destId="{0EE5C516-6EF1-498E-B9E6-9CA8F8300236}" srcOrd="1" destOrd="0" presId="urn:microsoft.com/office/officeart/2005/8/layout/lProcess2"/>
    <dgm:cxn modelId="{4BAE461A-BF9B-4F4E-8781-B63D36889E9D}" type="presParOf" srcId="{83A63DE0-1945-4D77-854F-101189648C62}" destId="{5CB2A4D7-265F-4C09-A478-1D89FFFAEA94}" srcOrd="2" destOrd="0" presId="urn:microsoft.com/office/officeart/2005/8/layout/lProcess2"/>
    <dgm:cxn modelId="{338B4939-3955-43CF-9C26-BC3A0BEF3A83}" type="presParOf" srcId="{83A63DE0-1945-4D77-854F-101189648C62}" destId="{A0A7D949-E564-487A-A437-FA3F97FE6915}" srcOrd="3" destOrd="0" presId="urn:microsoft.com/office/officeart/2005/8/layout/lProcess2"/>
    <dgm:cxn modelId="{B6B40B04-828F-414C-9DAB-4371905A7CB9}" type="presParOf" srcId="{83A63DE0-1945-4D77-854F-101189648C62}" destId="{4AD148CB-77F9-4B6B-88A4-DEFA78FDBBF5}" srcOrd="4" destOrd="0" presId="urn:microsoft.com/office/officeart/2005/8/layout/lProcess2"/>
    <dgm:cxn modelId="{5620BDC3-E15E-429E-A44F-C0527925743D}" type="presParOf" srcId="{83A63DE0-1945-4D77-854F-101189648C62}" destId="{873DE2FF-D9E0-415B-894D-526FF565FABD}" srcOrd="5" destOrd="0" presId="urn:microsoft.com/office/officeart/2005/8/layout/lProcess2"/>
    <dgm:cxn modelId="{39A11A8C-4DB0-445C-B998-72DCF1C5CE6C}" type="presParOf" srcId="{83A63DE0-1945-4D77-854F-101189648C62}" destId="{49707F60-E9A5-4BAA-9802-C13F48D74C3C}" srcOrd="6" destOrd="0" presId="urn:microsoft.com/office/officeart/2005/8/layout/lProcess2"/>
    <dgm:cxn modelId="{33B9D03A-078C-407C-AA2B-3B9405CCDE30}" type="presParOf" srcId="{83A63DE0-1945-4D77-854F-101189648C62}" destId="{66F7F25A-1E81-480A-966D-F4AB201AD0D0}" srcOrd="7" destOrd="0" presId="urn:microsoft.com/office/officeart/2005/8/layout/lProcess2"/>
    <dgm:cxn modelId="{2BA17F15-ECC7-4DEA-9C57-99A6640DBBB6}" type="presParOf" srcId="{83A63DE0-1945-4D77-854F-101189648C62}" destId="{A13AA0EC-582C-48EB-90B2-5F99BC735DA1}" srcOrd="8" destOrd="0" presId="urn:microsoft.com/office/officeart/2005/8/layout/lProcess2"/>
    <dgm:cxn modelId="{F63BB65F-5D3A-4E6C-BF25-D4BE0529C152}" type="presParOf" srcId="{627815F1-4C49-4B9C-8FE6-E9164A4285CF}" destId="{6DAAD0B3-92BF-4538-9619-A4BD57016F19}" srcOrd="3" destOrd="0" presId="urn:microsoft.com/office/officeart/2005/8/layout/lProcess2"/>
    <dgm:cxn modelId="{7C9F6739-C942-4370-9022-C0BBB134E05F}" type="presParOf" srcId="{627815F1-4C49-4B9C-8FE6-E9164A4285CF}" destId="{2F89BFE9-D549-441C-B15F-DE2629300309}" srcOrd="4" destOrd="0" presId="urn:microsoft.com/office/officeart/2005/8/layout/lProcess2"/>
    <dgm:cxn modelId="{96A6F75D-592B-4348-8EFF-6F2784B22A85}" type="presParOf" srcId="{2F89BFE9-D549-441C-B15F-DE2629300309}" destId="{7FCBB53E-2A09-4710-AC5A-C2A7E3F7ABB4}" srcOrd="0" destOrd="0" presId="urn:microsoft.com/office/officeart/2005/8/layout/lProcess2"/>
    <dgm:cxn modelId="{7585D71A-31CF-4309-93D4-7B1D91B6B8BB}" type="presParOf" srcId="{2F89BFE9-D549-441C-B15F-DE2629300309}" destId="{DD9D4B02-37BC-4A4B-85C1-B5E9393AB294}" srcOrd="1" destOrd="0" presId="urn:microsoft.com/office/officeart/2005/8/layout/lProcess2"/>
    <dgm:cxn modelId="{D0F377BD-1FAA-431D-A92D-50705012AD62}" type="presParOf" srcId="{2F89BFE9-D549-441C-B15F-DE2629300309}" destId="{7096AA58-0FFA-4B4F-8DF0-05357A9DDA1E}" srcOrd="2" destOrd="0" presId="urn:microsoft.com/office/officeart/2005/8/layout/lProcess2"/>
    <dgm:cxn modelId="{19433587-1E7A-4027-B253-3DEB1A104988}" type="presParOf" srcId="{7096AA58-0FFA-4B4F-8DF0-05357A9DDA1E}" destId="{164E0840-5B6C-41C1-87C9-BE17C485159A}" srcOrd="0" destOrd="0" presId="urn:microsoft.com/office/officeart/2005/8/layout/lProcess2"/>
    <dgm:cxn modelId="{4AC385AB-734C-4215-8218-7413101B9FA6}" type="presParOf" srcId="{164E0840-5B6C-41C1-87C9-BE17C485159A}" destId="{2180103C-DFD0-4B32-BC03-6AE198C74156}" srcOrd="0" destOrd="0" presId="urn:microsoft.com/office/officeart/2005/8/layout/lProcess2"/>
    <dgm:cxn modelId="{FB00FF31-9678-4EFF-BCCB-E36EBD6DEEC1}" type="presParOf" srcId="{164E0840-5B6C-41C1-87C9-BE17C485159A}" destId="{831B8AD1-D254-4AC5-AB20-B43D2F0C1F02}" srcOrd="1" destOrd="0" presId="urn:microsoft.com/office/officeart/2005/8/layout/lProcess2"/>
    <dgm:cxn modelId="{6B851C85-89D4-43B1-A5FF-451918087B18}" type="presParOf" srcId="{164E0840-5B6C-41C1-87C9-BE17C485159A}" destId="{51D2EF63-12CB-49E1-AC0F-E704B67F7DA0}" srcOrd="2" destOrd="0" presId="urn:microsoft.com/office/officeart/2005/8/layout/lProcess2"/>
    <dgm:cxn modelId="{6F2399E4-3AD7-4559-8B6F-16D0B10E8660}" type="presParOf" srcId="{164E0840-5B6C-41C1-87C9-BE17C485159A}" destId="{5CFFF548-ECA2-45AE-89B8-05EEC19D1601}" srcOrd="3" destOrd="0" presId="urn:microsoft.com/office/officeart/2005/8/layout/lProcess2"/>
    <dgm:cxn modelId="{A5FA4D96-2F38-4BBC-9D87-F2694719FC3B}" type="presParOf" srcId="{164E0840-5B6C-41C1-87C9-BE17C485159A}" destId="{5ECCF52F-5FAA-403A-8DFD-E0EBA47BE0C2}" srcOrd="4" destOrd="0" presId="urn:microsoft.com/office/officeart/2005/8/layout/lProcess2"/>
    <dgm:cxn modelId="{3E5BA436-2DF7-4087-A322-E9B918F5F67E}" type="presParOf" srcId="{164E0840-5B6C-41C1-87C9-BE17C485159A}" destId="{D85A073D-4DA5-47BA-9CFA-42AC950CA07D}" srcOrd="5" destOrd="0" presId="urn:microsoft.com/office/officeart/2005/8/layout/lProcess2"/>
    <dgm:cxn modelId="{187F2DA3-46CF-432E-8B94-5CC0C6CB4BFF}" type="presParOf" srcId="{164E0840-5B6C-41C1-87C9-BE17C485159A}" destId="{D99B286B-3011-4378-BC9E-24C5ACB94AE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A8EA-1599-4EC3-BE00-AD2CAD4D474C}">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5C4B0-8CFE-4723-AF12-20526CA3B495}">
      <dsp:nvSpPr>
        <dsp:cNvPr id="0" name=""/>
        <dsp:cNvSpPr/>
      </dsp:nvSpPr>
      <dsp:spPr>
        <a:xfrm>
          <a:off x="3775352" y="453038"/>
          <a:ext cx="2941875" cy="804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Attainment</a:t>
          </a:r>
          <a:r>
            <a:rPr lang="en-US" sz="2700" kern="1200" dirty="0" smtClean="0"/>
            <a:t>      Over Time </a:t>
          </a:r>
          <a:endParaRPr lang="en-US" sz="2700" kern="1200" dirty="0"/>
        </a:p>
      </dsp:txBody>
      <dsp:txXfrm>
        <a:off x="3814620" y="492306"/>
        <a:ext cx="2863339" cy="725883"/>
      </dsp:txXfrm>
    </dsp:sp>
    <dsp:sp modelId="{0BF85435-1914-4BBA-96BF-4E2E0C2BD49B}">
      <dsp:nvSpPr>
        <dsp:cNvPr id="0" name=""/>
        <dsp:cNvSpPr/>
      </dsp:nvSpPr>
      <dsp:spPr>
        <a:xfrm>
          <a:off x="3775352" y="1358009"/>
          <a:ext cx="2941875" cy="804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Achievement</a:t>
          </a:r>
          <a:r>
            <a:rPr lang="en-US" sz="2700" kern="1200" dirty="0" smtClean="0"/>
            <a:t> Every Year</a:t>
          </a:r>
          <a:endParaRPr lang="en-US" sz="2700" kern="1200" dirty="0"/>
        </a:p>
      </dsp:txBody>
      <dsp:txXfrm>
        <a:off x="3814620" y="1397277"/>
        <a:ext cx="2863339" cy="725883"/>
      </dsp:txXfrm>
    </dsp:sp>
    <dsp:sp modelId="{C31A3930-EE24-43AA-81EF-930664452763}">
      <dsp:nvSpPr>
        <dsp:cNvPr id="0" name=""/>
        <dsp:cNvSpPr/>
      </dsp:nvSpPr>
      <dsp:spPr>
        <a:xfrm>
          <a:off x="3775352" y="2262981"/>
          <a:ext cx="2941875" cy="804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Attendance</a:t>
          </a:r>
          <a:r>
            <a:rPr lang="en-US" sz="2700" kern="1200" dirty="0" smtClean="0"/>
            <a:t>     Every Day</a:t>
          </a:r>
          <a:endParaRPr lang="en-US" sz="2700" kern="1200" dirty="0"/>
        </a:p>
      </dsp:txBody>
      <dsp:txXfrm>
        <a:off x="3814620" y="2302249"/>
        <a:ext cx="2863339" cy="725883"/>
      </dsp:txXfrm>
    </dsp:sp>
    <dsp:sp modelId="{91854EBB-0939-4602-A2C5-3D70593CEDE7}">
      <dsp:nvSpPr>
        <dsp:cNvPr id="0" name=""/>
        <dsp:cNvSpPr/>
      </dsp:nvSpPr>
      <dsp:spPr>
        <a:xfrm>
          <a:off x="3775352" y="3167953"/>
          <a:ext cx="2941875" cy="8044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Advocacy</a:t>
          </a:r>
          <a:r>
            <a:rPr lang="en-US" sz="2500" b="1" kern="1200" dirty="0" smtClean="0"/>
            <a:t>                   </a:t>
          </a:r>
          <a:r>
            <a:rPr lang="en-US" sz="2700" b="0" kern="1200" dirty="0" smtClean="0"/>
            <a:t>For All</a:t>
          </a:r>
        </a:p>
      </dsp:txBody>
      <dsp:txXfrm>
        <a:off x="3814620" y="3207221"/>
        <a:ext cx="2863339" cy="725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F129A-6912-4E01-8B69-AFAE11FBBDF7}">
      <dsp:nvSpPr>
        <dsp:cNvPr id="0" name=""/>
        <dsp:cNvSpPr/>
      </dsp:nvSpPr>
      <dsp:spPr>
        <a:xfrm>
          <a:off x="619749" y="0"/>
          <a:ext cx="7023831" cy="21825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18D24-7F64-4875-83BE-B2AB87E06121}">
      <dsp:nvSpPr>
        <dsp:cNvPr id="0" name=""/>
        <dsp:cNvSpPr/>
      </dsp:nvSpPr>
      <dsp:spPr>
        <a:xfrm>
          <a:off x="8876" y="654751"/>
          <a:ext cx="2659759" cy="873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itchFamily="34" charset="0"/>
            </a:rPr>
            <a:t>Chronic</a:t>
          </a:r>
          <a:r>
            <a:rPr lang="en-US" sz="2200" kern="1200" dirty="0" smtClean="0"/>
            <a:t> absence in kindergarten</a:t>
          </a:r>
          <a:endParaRPr lang="en-US" sz="2200" kern="1200" dirty="0"/>
        </a:p>
      </dsp:txBody>
      <dsp:txXfrm>
        <a:off x="51492" y="697367"/>
        <a:ext cx="2574527" cy="787769"/>
      </dsp:txXfrm>
    </dsp:sp>
    <dsp:sp modelId="{42C9C03F-086F-4B9C-AE7E-406298BFB391}">
      <dsp:nvSpPr>
        <dsp:cNvPr id="0" name=""/>
        <dsp:cNvSpPr/>
      </dsp:nvSpPr>
      <dsp:spPr>
        <a:xfrm>
          <a:off x="2801785" y="654751"/>
          <a:ext cx="2659759" cy="873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itchFamily="34" charset="0"/>
            </a:rPr>
            <a:t>Lower</a:t>
          </a:r>
          <a:r>
            <a:rPr lang="en-US" sz="2200" kern="1200" dirty="0" smtClean="0"/>
            <a:t> levels of literacy in first grade</a:t>
          </a:r>
          <a:endParaRPr lang="en-US" sz="2200" kern="1200" dirty="0"/>
        </a:p>
      </dsp:txBody>
      <dsp:txXfrm>
        <a:off x="2844401" y="697367"/>
        <a:ext cx="2574527" cy="787769"/>
      </dsp:txXfrm>
    </dsp:sp>
    <dsp:sp modelId="{AD705444-5337-4EBE-B2C5-A7D2414496AA}">
      <dsp:nvSpPr>
        <dsp:cNvPr id="0" name=""/>
        <dsp:cNvSpPr/>
      </dsp:nvSpPr>
      <dsp:spPr>
        <a:xfrm>
          <a:off x="5594694" y="654751"/>
          <a:ext cx="2659759" cy="873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itchFamily="34" charset="0"/>
            </a:rPr>
            <a:t>Lower achievement as far out as fifth grade</a:t>
          </a:r>
          <a:endParaRPr lang="en-US" sz="2200" kern="1200" dirty="0">
            <a:latin typeface="Arial Narrow" pitchFamily="34" charset="0"/>
          </a:endParaRPr>
        </a:p>
      </dsp:txBody>
      <dsp:txXfrm>
        <a:off x="5637310" y="697367"/>
        <a:ext cx="2574527" cy="78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9289-ADCF-401B-91D7-FC9CC92E25CF}">
      <dsp:nvSpPr>
        <dsp:cNvPr id="0" name=""/>
        <dsp:cNvSpPr/>
      </dsp:nvSpPr>
      <dsp:spPr>
        <a:xfrm>
          <a:off x="32791" y="0"/>
          <a:ext cx="2506132" cy="4666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latin typeface="Calibri" pitchFamily="34" charset="0"/>
              <a:cs typeface="Franklin Gothic Medium"/>
            </a:rPr>
            <a:t>Myths</a:t>
          </a:r>
          <a:endParaRPr lang="en-US" sz="4000" b="0" kern="1200" dirty="0">
            <a:latin typeface="Calibri" pitchFamily="34" charset="0"/>
            <a:cs typeface="Franklin Gothic Medium"/>
          </a:endParaRPr>
        </a:p>
      </dsp:txBody>
      <dsp:txXfrm>
        <a:off x="32791" y="0"/>
        <a:ext cx="2506132" cy="1400068"/>
      </dsp:txXfrm>
    </dsp:sp>
    <dsp:sp modelId="{7422AC68-3C96-4F4D-B4B9-BCF9C3C696E2}">
      <dsp:nvSpPr>
        <dsp:cNvPr id="0" name=""/>
        <dsp:cNvSpPr/>
      </dsp:nvSpPr>
      <dsp:spPr>
        <a:xfrm>
          <a:off x="266092" y="1204740"/>
          <a:ext cx="2004905" cy="82946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Absences are only  a problem if they are unexcused</a:t>
          </a:r>
          <a:endParaRPr lang="en-US" sz="1600" b="1" kern="1200" dirty="0">
            <a:latin typeface="Calibri" pitchFamily="34" charset="0"/>
            <a:cs typeface="Franklin Gothic Medium"/>
          </a:endParaRPr>
        </a:p>
      </dsp:txBody>
      <dsp:txXfrm>
        <a:off x="290386" y="1229034"/>
        <a:ext cx="1956317" cy="780879"/>
      </dsp:txXfrm>
    </dsp:sp>
    <dsp:sp modelId="{EDDF9FF4-7DFE-4585-822B-DE31C7D587BA}">
      <dsp:nvSpPr>
        <dsp:cNvPr id="0" name=""/>
        <dsp:cNvSpPr/>
      </dsp:nvSpPr>
      <dsp:spPr>
        <a:xfrm>
          <a:off x="248238" y="2212582"/>
          <a:ext cx="2069644" cy="111894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libri" pitchFamily="34" charset="0"/>
              <a:cs typeface="Franklin Gothic Medium"/>
            </a:rPr>
            <a:t>Sporadic versus consecutive absences aren’t a problem  </a:t>
          </a:r>
          <a:endParaRPr lang="en-US" sz="1600" b="1" kern="1200" dirty="0">
            <a:solidFill>
              <a:schemeClr val="bg1"/>
            </a:solidFill>
            <a:latin typeface="Calibri" pitchFamily="34" charset="0"/>
            <a:cs typeface="Franklin Gothic Medium"/>
          </a:endParaRPr>
        </a:p>
      </dsp:txBody>
      <dsp:txXfrm>
        <a:off x="281011" y="2245355"/>
        <a:ext cx="2004098" cy="1053397"/>
      </dsp:txXfrm>
    </dsp:sp>
    <dsp:sp modelId="{C342F1FF-F775-4C58-8379-803FF1BEDEF9}">
      <dsp:nvSpPr>
        <dsp:cNvPr id="0" name=""/>
        <dsp:cNvSpPr/>
      </dsp:nvSpPr>
      <dsp:spPr>
        <a:xfrm>
          <a:off x="251577" y="3603892"/>
          <a:ext cx="2004905" cy="82946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Attendance only matters in the older grades </a:t>
          </a:r>
          <a:endParaRPr lang="en-US" sz="1600" b="1" kern="1200" dirty="0">
            <a:latin typeface="Calibri" pitchFamily="34" charset="0"/>
            <a:cs typeface="Franklin Gothic Medium"/>
          </a:endParaRPr>
        </a:p>
      </dsp:txBody>
      <dsp:txXfrm>
        <a:off x="275871" y="3628186"/>
        <a:ext cx="1956317" cy="780879"/>
      </dsp:txXfrm>
    </dsp:sp>
    <dsp:sp modelId="{DADB5C85-C422-44A6-8429-EDAB006161E6}">
      <dsp:nvSpPr>
        <dsp:cNvPr id="0" name=""/>
        <dsp:cNvSpPr/>
      </dsp:nvSpPr>
      <dsp:spPr>
        <a:xfrm>
          <a:off x="2682350" y="0"/>
          <a:ext cx="2506132" cy="4666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latin typeface="Calibri" pitchFamily="34" charset="0"/>
              <a:cs typeface="Franklin Gothic Medium"/>
            </a:rPr>
            <a:t>Barriers</a:t>
          </a:r>
          <a:endParaRPr lang="en-US" sz="4000" b="0" kern="1200" dirty="0">
            <a:latin typeface="Calibri" pitchFamily="34" charset="0"/>
            <a:cs typeface="Franklin Gothic Medium"/>
          </a:endParaRPr>
        </a:p>
      </dsp:txBody>
      <dsp:txXfrm>
        <a:off x="2682350" y="0"/>
        <a:ext cx="2506132" cy="1400068"/>
      </dsp:txXfrm>
    </dsp:sp>
    <dsp:sp modelId="{F75B23FB-E39D-43F1-B18A-CFEAC91EBE23}">
      <dsp:nvSpPr>
        <dsp:cNvPr id="0" name=""/>
        <dsp:cNvSpPr/>
      </dsp:nvSpPr>
      <dsp:spPr>
        <a:xfrm>
          <a:off x="2971071" y="1330236"/>
          <a:ext cx="2004905" cy="58401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endParaRPr lang="en-US" sz="3200" kern="1200" dirty="0">
            <a:solidFill>
              <a:schemeClr val="accent2"/>
            </a:solidFill>
          </a:endParaRPr>
        </a:p>
      </dsp:txBody>
      <dsp:txXfrm>
        <a:off x="2988176" y="1347341"/>
        <a:ext cx="1970695" cy="549806"/>
      </dsp:txXfrm>
    </dsp:sp>
    <dsp:sp modelId="{5CB2A4D7-265F-4C09-A478-1D89FFFAEA94}">
      <dsp:nvSpPr>
        <dsp:cNvPr id="0" name=""/>
        <dsp:cNvSpPr/>
      </dsp:nvSpPr>
      <dsp:spPr>
        <a:xfrm>
          <a:off x="2945178" y="2046492"/>
          <a:ext cx="1981268" cy="60722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libri" pitchFamily="34" charset="0"/>
              <a:cs typeface="Franklin Gothic Medium"/>
            </a:rPr>
            <a:t>Lack of access to health or dental care</a:t>
          </a:r>
          <a:endParaRPr lang="en-US" sz="1600" b="1" kern="1200" dirty="0">
            <a:solidFill>
              <a:schemeClr val="bg1"/>
            </a:solidFill>
            <a:latin typeface="Calibri" pitchFamily="34" charset="0"/>
            <a:cs typeface="Franklin Gothic Medium"/>
          </a:endParaRPr>
        </a:p>
      </dsp:txBody>
      <dsp:txXfrm>
        <a:off x="2962963" y="2064277"/>
        <a:ext cx="1945698" cy="571653"/>
      </dsp:txXfrm>
    </dsp:sp>
    <dsp:sp modelId="{4AD148CB-77F9-4B6B-88A4-DEFA78FDBBF5}">
      <dsp:nvSpPr>
        <dsp:cNvPr id="0" name=""/>
        <dsp:cNvSpPr/>
      </dsp:nvSpPr>
      <dsp:spPr>
        <a:xfrm>
          <a:off x="2971813" y="2719239"/>
          <a:ext cx="2004905" cy="48358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ts val="0"/>
            </a:spcAft>
          </a:pPr>
          <a:endParaRPr lang="en-US" sz="1200" b="1" kern="1200" dirty="0" smtClean="0">
            <a:latin typeface="Calibri" pitchFamily="34" charset="0"/>
            <a:cs typeface="Franklin Gothic Medium"/>
          </a:endParaRPr>
        </a:p>
        <a:p>
          <a:pPr lvl="0" algn="ctr" defTabSz="533400">
            <a:lnSpc>
              <a:spcPct val="90000"/>
            </a:lnSpc>
            <a:spcBef>
              <a:spcPct val="0"/>
            </a:spcBef>
            <a:spcAft>
              <a:spcPts val="0"/>
            </a:spcAft>
          </a:pPr>
          <a:r>
            <a:rPr lang="en-US" sz="1600" b="1" kern="1200" dirty="0" smtClean="0">
              <a:latin typeface="Calibri" pitchFamily="34" charset="0"/>
              <a:cs typeface="Franklin Gothic Medium"/>
            </a:rPr>
            <a:t>Poor </a:t>
          </a:r>
        </a:p>
        <a:p>
          <a:pPr lvl="0" algn="ctr" defTabSz="533400">
            <a:lnSpc>
              <a:spcPct val="90000"/>
            </a:lnSpc>
            <a:spcBef>
              <a:spcPct val="0"/>
            </a:spcBef>
            <a:spcAft>
              <a:spcPts val="0"/>
            </a:spcAft>
          </a:pPr>
          <a:r>
            <a:rPr lang="en-US" sz="1600" b="1" kern="1200" dirty="0" smtClean="0">
              <a:latin typeface="Calibri" pitchFamily="34" charset="0"/>
              <a:cs typeface="Franklin Gothic Medium"/>
            </a:rPr>
            <a:t>Transportation</a:t>
          </a:r>
        </a:p>
        <a:p>
          <a:pPr lvl="0" algn="ctr" defTabSz="533400">
            <a:lnSpc>
              <a:spcPct val="90000"/>
            </a:lnSpc>
            <a:spcBef>
              <a:spcPct val="0"/>
            </a:spcBef>
            <a:spcAft>
              <a:spcPts val="0"/>
            </a:spcAft>
          </a:pPr>
          <a:endParaRPr lang="en-US" sz="1600" b="1" kern="1200" dirty="0">
            <a:latin typeface="Calibri" pitchFamily="34" charset="0"/>
            <a:cs typeface="Franklin Gothic Medium"/>
          </a:endParaRPr>
        </a:p>
      </dsp:txBody>
      <dsp:txXfrm>
        <a:off x="2985977" y="2733403"/>
        <a:ext cx="1976577" cy="455253"/>
      </dsp:txXfrm>
    </dsp:sp>
    <dsp:sp modelId="{49707F60-E9A5-4BAA-9802-C13F48D74C3C}">
      <dsp:nvSpPr>
        <dsp:cNvPr id="0" name=""/>
        <dsp:cNvSpPr/>
      </dsp:nvSpPr>
      <dsp:spPr>
        <a:xfrm>
          <a:off x="2945669" y="3279998"/>
          <a:ext cx="2004905" cy="51242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t>Trauma</a:t>
          </a:r>
          <a:endParaRPr lang="en-US" sz="1600" b="1" kern="1200" dirty="0"/>
        </a:p>
      </dsp:txBody>
      <dsp:txXfrm>
        <a:off x="2960677" y="3295006"/>
        <a:ext cx="1974889" cy="482405"/>
      </dsp:txXfrm>
    </dsp:sp>
    <dsp:sp modelId="{A13AA0EC-582C-48EB-90B2-5F99BC735DA1}">
      <dsp:nvSpPr>
        <dsp:cNvPr id="0" name=""/>
        <dsp:cNvSpPr/>
      </dsp:nvSpPr>
      <dsp:spPr>
        <a:xfrm>
          <a:off x="2945669" y="3860554"/>
          <a:ext cx="2004905" cy="57229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No safe path to school</a:t>
          </a:r>
          <a:endParaRPr lang="en-US" sz="1600" b="1" kern="1200" dirty="0">
            <a:latin typeface="Calibri" pitchFamily="34" charset="0"/>
            <a:cs typeface="Franklin Gothic Medium"/>
          </a:endParaRPr>
        </a:p>
      </dsp:txBody>
      <dsp:txXfrm>
        <a:off x="2962431" y="3877316"/>
        <a:ext cx="1971381" cy="538769"/>
      </dsp:txXfrm>
    </dsp:sp>
    <dsp:sp modelId="{7FCBB53E-2A09-4710-AC5A-C2A7E3F7ABB4}">
      <dsp:nvSpPr>
        <dsp:cNvPr id="0" name=""/>
        <dsp:cNvSpPr/>
      </dsp:nvSpPr>
      <dsp:spPr>
        <a:xfrm>
          <a:off x="5389148" y="0"/>
          <a:ext cx="2506132" cy="4666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latin typeface="Calibri" pitchFamily="34" charset="0"/>
              <a:cs typeface="Franklin Gothic Medium"/>
            </a:rPr>
            <a:t>Aversion</a:t>
          </a:r>
          <a:endParaRPr lang="en-US" sz="4000" b="0" kern="1200" dirty="0">
            <a:latin typeface="Calibri" pitchFamily="34" charset="0"/>
            <a:cs typeface="Franklin Gothic Medium"/>
          </a:endParaRPr>
        </a:p>
      </dsp:txBody>
      <dsp:txXfrm>
        <a:off x="5389148" y="0"/>
        <a:ext cx="2506132" cy="1400068"/>
      </dsp:txXfrm>
    </dsp:sp>
    <dsp:sp modelId="{2180103C-DFD0-4B32-BC03-6AE198C74156}">
      <dsp:nvSpPr>
        <dsp:cNvPr id="0" name=""/>
        <dsp:cNvSpPr/>
      </dsp:nvSpPr>
      <dsp:spPr>
        <a:xfrm>
          <a:off x="5666186" y="1117627"/>
          <a:ext cx="2004905" cy="50330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Child struggling academically</a:t>
          </a:r>
          <a:endParaRPr lang="en-US" sz="1600" b="1" kern="1200" dirty="0">
            <a:latin typeface="Calibri" pitchFamily="34" charset="0"/>
            <a:cs typeface="Franklin Gothic Medium"/>
          </a:endParaRPr>
        </a:p>
      </dsp:txBody>
      <dsp:txXfrm>
        <a:off x="5680927" y="1132368"/>
        <a:ext cx="1975423" cy="473821"/>
      </dsp:txXfrm>
    </dsp:sp>
    <dsp:sp modelId="{51D2EF63-12CB-49E1-AC0F-E704B67F7DA0}">
      <dsp:nvSpPr>
        <dsp:cNvPr id="0" name=""/>
        <dsp:cNvSpPr/>
      </dsp:nvSpPr>
      <dsp:spPr>
        <a:xfrm>
          <a:off x="5637987" y="1790015"/>
          <a:ext cx="2014148" cy="5196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Lack of engaging instruction</a:t>
          </a:r>
          <a:endParaRPr lang="en-US" sz="1600" b="1" kern="1200" dirty="0">
            <a:latin typeface="Calibri" pitchFamily="34" charset="0"/>
            <a:cs typeface="Franklin Gothic Medium"/>
          </a:endParaRPr>
        </a:p>
      </dsp:txBody>
      <dsp:txXfrm>
        <a:off x="5653207" y="1805235"/>
        <a:ext cx="1983708" cy="489225"/>
      </dsp:txXfrm>
    </dsp:sp>
    <dsp:sp modelId="{5ECCF52F-5FAA-403A-8DFD-E0EBA47BE0C2}">
      <dsp:nvSpPr>
        <dsp:cNvPr id="0" name=""/>
        <dsp:cNvSpPr/>
      </dsp:nvSpPr>
      <dsp:spPr>
        <a:xfrm>
          <a:off x="5652503" y="2486164"/>
          <a:ext cx="2014589" cy="102309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Poor</a:t>
          </a:r>
          <a:r>
            <a:rPr lang="en-US" sz="1600" b="1" kern="1200" baseline="0" dirty="0" smtClean="0">
              <a:latin typeface="Calibri" pitchFamily="34" charset="0"/>
              <a:cs typeface="Franklin Gothic Medium"/>
            </a:rPr>
            <a:t> school climate and ineffective school discipline </a:t>
          </a:r>
          <a:endParaRPr lang="en-US" sz="1600" b="1" kern="1200" dirty="0">
            <a:latin typeface="Calibri" pitchFamily="34" charset="0"/>
            <a:cs typeface="Franklin Gothic Medium"/>
          </a:endParaRPr>
        </a:p>
      </dsp:txBody>
      <dsp:txXfrm>
        <a:off x="5682468" y="2516129"/>
        <a:ext cx="1954659" cy="963166"/>
      </dsp:txXfrm>
    </dsp:sp>
    <dsp:sp modelId="{D99B286B-3011-4378-BC9E-24C5ACB94AEB}">
      <dsp:nvSpPr>
        <dsp:cNvPr id="0" name=""/>
        <dsp:cNvSpPr/>
      </dsp:nvSpPr>
      <dsp:spPr>
        <a:xfrm>
          <a:off x="5639761" y="3619827"/>
          <a:ext cx="2004905" cy="81367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Parents had negative school experience</a:t>
          </a:r>
          <a:endParaRPr lang="en-US" sz="1600" b="1" kern="1200" dirty="0">
            <a:latin typeface="Calibri" pitchFamily="34" charset="0"/>
            <a:cs typeface="Franklin Gothic Medium"/>
          </a:endParaRPr>
        </a:p>
      </dsp:txBody>
      <dsp:txXfrm>
        <a:off x="5663593" y="3643659"/>
        <a:ext cx="1957241" cy="7660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0.00776</cdr:x>
      <cdr:y>0.79214</cdr:y>
    </cdr:from>
    <cdr:to>
      <cdr:x>0.9023</cdr:x>
      <cdr:y>0.79875</cdr:y>
    </cdr:to>
    <cdr:cxnSp macro="">
      <cdr:nvCxnSpPr>
        <cdr:cNvPr id="3" name="Straight Connector 2"/>
        <cdr:cNvCxnSpPr/>
      </cdr:nvCxnSpPr>
      <cdr:spPr>
        <a:xfrm xmlns:a="http://schemas.openxmlformats.org/drawingml/2006/main" flipV="1">
          <a:off x="72614" y="2847037"/>
          <a:ext cx="8372104" cy="23750"/>
        </a:xfrm>
        <a:prstGeom xmlns:a="http://schemas.openxmlformats.org/drawingml/2006/main" prst="line">
          <a:avLst/>
        </a:prstGeom>
        <a:ln xmlns:a="http://schemas.openxmlformats.org/drawingml/2006/main">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0.03226</cdr:x>
      <cdr:y>0.79592</cdr:y>
    </cdr:from>
    <cdr:to>
      <cdr:x>0.16412</cdr:x>
      <cdr:y>0.94429</cdr:y>
    </cdr:to>
    <cdr:sp macro="" textlink="">
      <cdr:nvSpPr>
        <cdr:cNvPr id="5" name="TextBox 4"/>
        <cdr:cNvSpPr txBox="1"/>
      </cdr:nvSpPr>
      <cdr:spPr>
        <a:xfrm xmlns:a="http://schemas.openxmlformats.org/drawingml/2006/main">
          <a:off x="228600" y="2971800"/>
          <a:ext cx="934438" cy="55399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000" b="1" dirty="0" smtClean="0">
              <a:solidFill>
                <a:schemeClr val="tx1"/>
              </a:solidFill>
              <a:latin typeface="Rockwell"/>
              <a:cs typeface="Rockwell"/>
            </a:rPr>
            <a:t>Keep track of attendances</a:t>
          </a:r>
        </a:p>
      </cdr:txBody>
    </cdr:sp>
  </cdr:relSizeAnchor>
  <cdr:relSizeAnchor xmlns:cdr="http://schemas.openxmlformats.org/drawingml/2006/chartDrawing">
    <cdr:from>
      <cdr:x>0.19355</cdr:x>
      <cdr:y>0.79592</cdr:y>
    </cdr:from>
    <cdr:to>
      <cdr:x>0.33685</cdr:x>
      <cdr:y>0.98551</cdr:y>
    </cdr:to>
    <cdr:sp macro="" textlink="">
      <cdr:nvSpPr>
        <cdr:cNvPr id="9" name="TextBox 1"/>
        <cdr:cNvSpPr txBox="1"/>
      </cdr:nvSpPr>
      <cdr:spPr>
        <a:xfrm xmlns:a="http://schemas.openxmlformats.org/drawingml/2006/main">
          <a:off x="1371600" y="2971800"/>
          <a:ext cx="1015509"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chemeClr val="tx1"/>
              </a:solidFill>
              <a:latin typeface="Rockwell"/>
              <a:cs typeface="Rockwell"/>
            </a:rPr>
            <a:t>Save absences for when necessary</a:t>
          </a:r>
        </a:p>
      </cdr:txBody>
    </cdr:sp>
  </cdr:relSizeAnchor>
  <cdr:relSizeAnchor xmlns:cdr="http://schemas.openxmlformats.org/drawingml/2006/chartDrawing">
    <cdr:from>
      <cdr:x>0.33333</cdr:x>
      <cdr:y>0.79592</cdr:y>
    </cdr:from>
    <cdr:to>
      <cdr:x>0.51061</cdr:x>
      <cdr:y>0.98551</cdr:y>
    </cdr:to>
    <cdr:sp macro="" textlink="">
      <cdr:nvSpPr>
        <cdr:cNvPr id="10" name="TextBox 1"/>
        <cdr:cNvSpPr txBox="1"/>
      </cdr:nvSpPr>
      <cdr:spPr>
        <a:xfrm xmlns:a="http://schemas.openxmlformats.org/drawingml/2006/main">
          <a:off x="2362200" y="2971800"/>
          <a:ext cx="1256313"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chemeClr val="tx1"/>
              </a:solidFill>
              <a:latin typeface="Rockwell"/>
              <a:cs typeface="Rockwell"/>
            </a:rPr>
            <a:t>Shorten family vacation to ensure child doesn’t miss</a:t>
          </a:r>
        </a:p>
      </cdr:txBody>
    </cdr:sp>
  </cdr:relSizeAnchor>
  <cdr:relSizeAnchor xmlns:cdr="http://schemas.openxmlformats.org/drawingml/2006/chartDrawing">
    <cdr:from>
      <cdr:x>0.50538</cdr:x>
      <cdr:y>0.79592</cdr:y>
    </cdr:from>
    <cdr:to>
      <cdr:x>0.66106</cdr:x>
      <cdr:y>0.98551</cdr:y>
    </cdr:to>
    <cdr:sp macro="" textlink="">
      <cdr:nvSpPr>
        <cdr:cNvPr id="11" name="TextBox 1"/>
        <cdr:cNvSpPr txBox="1"/>
      </cdr:nvSpPr>
      <cdr:spPr>
        <a:xfrm xmlns:a="http://schemas.openxmlformats.org/drawingml/2006/main">
          <a:off x="3581400" y="2971800"/>
          <a:ext cx="1103242"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chemeClr val="tx1"/>
              </a:solidFill>
              <a:latin typeface="Rockwell"/>
              <a:cs typeface="Rockwell"/>
            </a:rPr>
            <a:t>Contact teacher to make up missed work</a:t>
          </a:r>
        </a:p>
      </cdr:txBody>
    </cdr:sp>
  </cdr:relSizeAnchor>
  <cdr:relSizeAnchor xmlns:cdr="http://schemas.openxmlformats.org/drawingml/2006/chartDrawing">
    <cdr:from>
      <cdr:x>0.66667</cdr:x>
      <cdr:y>0.79592</cdr:y>
    </cdr:from>
    <cdr:to>
      <cdr:x>0.83236</cdr:x>
      <cdr:y>0.98551</cdr:y>
    </cdr:to>
    <cdr:sp macro="" textlink="">
      <cdr:nvSpPr>
        <cdr:cNvPr id="12" name="TextBox 1"/>
        <cdr:cNvSpPr txBox="1"/>
      </cdr:nvSpPr>
      <cdr:spPr>
        <a:xfrm xmlns:a="http://schemas.openxmlformats.org/drawingml/2006/main">
          <a:off x="4724400" y="2971800"/>
          <a:ext cx="1174180"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chemeClr val="tx1"/>
              </a:solidFill>
              <a:latin typeface="Rockwell"/>
              <a:cs typeface="Rockwell"/>
            </a:rPr>
            <a:t>Talk to child about importance of attendance</a:t>
          </a:r>
        </a:p>
      </cdr:txBody>
    </cdr:sp>
  </cdr:relSizeAnchor>
  <cdr:relSizeAnchor xmlns:cdr="http://schemas.openxmlformats.org/drawingml/2006/chartDrawing">
    <cdr:from>
      <cdr:x>0.83654</cdr:x>
      <cdr:y>0.81259</cdr:y>
    </cdr:from>
    <cdr:to>
      <cdr:x>0.97906</cdr:x>
      <cdr:y>0.91974</cdr:y>
    </cdr:to>
    <cdr:sp macro="" textlink="">
      <cdr:nvSpPr>
        <cdr:cNvPr id="13" name="TextBox 1"/>
        <cdr:cNvSpPr txBox="1"/>
      </cdr:nvSpPr>
      <cdr:spPr>
        <a:xfrm xmlns:a="http://schemas.openxmlformats.org/drawingml/2006/main">
          <a:off x="5928213" y="3034032"/>
          <a:ext cx="1009982"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chemeClr val="tx1"/>
              </a:solidFill>
              <a:latin typeface="Rockwell"/>
              <a:cs typeface="Rockwell"/>
            </a:rPr>
            <a:t>Ask school for help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4BF1-28B4-4C78-BB7F-DA6405FBDCA2}" type="datetimeFigureOut">
              <a:rPr lang="en-US" smtClean="0"/>
              <a:pPr/>
              <a:t>10/18/2015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72E92-C096-4B12-BC03-C0B29E276B67}" type="slidenum">
              <a:rPr lang="en-US" smtClean="0"/>
              <a:pPr/>
              <a:t>‹#›</a:t>
            </a:fld>
            <a:endParaRPr lang="en-US"/>
          </a:p>
        </p:txBody>
      </p:sp>
    </p:spTree>
    <p:extLst>
      <p:ext uri="{BB962C8B-B14F-4D97-AF65-F5344CB8AC3E}">
        <p14:creationId xmlns:p14="http://schemas.microsoft.com/office/powerpoint/2010/main" val="259550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7D5EC69-787E-490C-8463-DFC7205BA1BE}" type="slidenum">
              <a:rPr lang="en-US" smtClean="0">
                <a:solidFill>
                  <a:prstClr val="black"/>
                </a:solidFill>
              </a:rPr>
              <a:pPr>
                <a:defRPr/>
              </a:pPr>
              <a:t>1</a:t>
            </a:fld>
            <a:endParaRPr lang="en-US" dirty="0" smtClean="0">
              <a:solidFill>
                <a:prstClr val="black"/>
              </a:solidFill>
            </a:endParaRPr>
          </a:p>
        </p:txBody>
      </p:sp>
    </p:spTree>
    <p:extLst>
      <p:ext uri="{BB962C8B-B14F-4D97-AF65-F5344CB8AC3E}">
        <p14:creationId xmlns:p14="http://schemas.microsoft.com/office/powerpoint/2010/main" val="336412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five site based strategy– help to ensure an investment</a:t>
            </a:r>
            <a:r>
              <a:rPr lang="en-US" altLang="en-US" baseline="0" dirty="0" smtClean="0"/>
              <a:t> in the first two tiers</a:t>
            </a:r>
            <a:r>
              <a:rPr lang="en-US" altLang="en-US" dirty="0" smtClean="0"/>
              <a:t>– recognizing good and improved attendance as well as parent and student engagement as a part of tier 1 universal approaches for all students and their families. Recognizing good and improved attendance isn’t just providing perfect attendance awards its</a:t>
            </a:r>
            <a:r>
              <a:rPr lang="en-US" altLang="en-US" baseline="0" dirty="0" smtClean="0"/>
              <a:t> about ensuring that all students and families understand what good attendance is and that students and families who make an effort to turn around problematic absences get noticed</a:t>
            </a:r>
            <a:r>
              <a:rPr lang="en-US" altLang="en-US" dirty="0" smtClean="0"/>
              <a:t>.  Personalized early outreach ensures intervention happens early when a student first becomes chronically</a:t>
            </a:r>
            <a:r>
              <a:rPr lang="en-US" altLang="en-US" baseline="0" dirty="0" smtClean="0"/>
              <a:t> absent</a:t>
            </a:r>
            <a:r>
              <a:rPr lang="en-US" altLang="en-US" dirty="0" smtClean="0"/>
              <a:t>. Monitoring attendance data and practice</a:t>
            </a:r>
            <a:r>
              <a:rPr lang="en-US" altLang="en-US" baseline="0" dirty="0" smtClean="0"/>
              <a:t> ensures that you know which students are at-risk for chronic absence missing just two days a month so that intervention can happen early. And Developing programmatic responses to barriers involves understanding common barriers to student attendance and implementing an effective strategies to address the barriers, such as a school in California that learned that a group of students were chronically absent because their parents worked the night shift at a nearby factory and were falling asleep. In response after talking with families the school instituted a breakfast program. </a:t>
            </a:r>
            <a:r>
              <a:rPr lang="en-US" altLang="en-US" dirty="0" smtClean="0"/>
              <a:t>Schools</a:t>
            </a:r>
            <a:r>
              <a:rPr lang="en-US" altLang="en-US" baseline="0" dirty="0" smtClean="0"/>
              <a:t> have successfully turned chronic absence around </a:t>
            </a:r>
            <a:r>
              <a:rPr lang="en-US" altLang="en-US" dirty="0" smtClean="0"/>
              <a:t>when they implement these five strategies with fidelity. How schools carry them out can be tailored to their own realities and strengths. The key to this work is relationships with students, families and each other to successfully combat this epidemic.  </a:t>
            </a:r>
          </a:p>
          <a:p>
            <a:pPr eaLnBrk="1" hangingPunct="1">
              <a:spcBef>
                <a:spcPct val="0"/>
              </a:spcBef>
            </a:pPr>
            <a:r>
              <a:rPr lang="en-US" altLang="en-US" dirty="0" smtClean="0"/>
              <a:t> </a:t>
            </a:r>
          </a:p>
          <a:p>
            <a:pPr eaLnBrk="1" hangingPunct="1">
              <a:spcBef>
                <a:spcPct val="0"/>
              </a:spcBef>
            </a:pPr>
            <a:endParaRPr lang="en-US" altLang="en-US" dirty="0" smtClean="0"/>
          </a:p>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1702" indent="-277578">
              <a:defRPr>
                <a:solidFill>
                  <a:schemeClr val="tx1"/>
                </a:solidFill>
                <a:latin typeface="Calibri" panose="020F0502020204030204" pitchFamily="34" charset="0"/>
                <a:ea typeface="MS PGothic" panose="020B0600070205080204" pitchFamily="34" charset="-128"/>
              </a:defRPr>
            </a:lvl2pPr>
            <a:lvl3pPr marL="1110310" indent="-222062">
              <a:defRPr>
                <a:solidFill>
                  <a:schemeClr val="tx1"/>
                </a:solidFill>
                <a:latin typeface="Calibri" panose="020F0502020204030204" pitchFamily="34" charset="0"/>
                <a:ea typeface="MS PGothic" panose="020B0600070205080204" pitchFamily="34" charset="-128"/>
              </a:defRPr>
            </a:lvl3pPr>
            <a:lvl4pPr marL="1554434" indent="-222062">
              <a:defRPr>
                <a:solidFill>
                  <a:schemeClr val="tx1"/>
                </a:solidFill>
                <a:latin typeface="Calibri" panose="020F0502020204030204" pitchFamily="34" charset="0"/>
                <a:ea typeface="MS PGothic" panose="020B0600070205080204" pitchFamily="34" charset="-128"/>
              </a:defRPr>
            </a:lvl4pPr>
            <a:lvl5pPr marL="1998558" indent="-222062">
              <a:defRPr>
                <a:solidFill>
                  <a:schemeClr val="tx1"/>
                </a:solidFill>
                <a:latin typeface="Calibri" panose="020F0502020204030204" pitchFamily="34" charset="0"/>
                <a:ea typeface="MS PGothic" panose="020B0600070205080204" pitchFamily="34" charset="-128"/>
              </a:defRPr>
            </a:lvl5pPr>
            <a:lvl6pPr marL="2442682" indent="-22206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886807" indent="-22206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30931" indent="-22206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775055" indent="-22206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4CEBC78-2414-46C6-8295-E50DDFF6C5A5}" type="slidenum">
              <a:rPr lang="en-US" altLang="en-US" smtClean="0">
                <a:solidFill>
                  <a:srgbClr val="000000"/>
                </a:solidFill>
              </a:rPr>
              <a:pPr/>
              <a:t>15</a:t>
            </a:fld>
            <a:endParaRPr lang="en-US" altLang="en-US" smtClean="0">
              <a:solidFill>
                <a:srgbClr val="000000"/>
              </a:solidFill>
            </a:endParaRPr>
          </a:p>
        </p:txBody>
      </p:sp>
    </p:spTree>
    <p:extLst>
      <p:ext uri="{BB962C8B-B14F-4D97-AF65-F5344CB8AC3E}">
        <p14:creationId xmlns:p14="http://schemas.microsoft.com/office/powerpoint/2010/main" val="249218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Improving attendance requires a 3 tiered approach. The challenge is that too many schools and communities are failing to invest in the first two tiers  of universal and preventative.  The strategies we just outlined– help to ensure an investment in the bottom two tiers – recognizing good and improved attendance as well as parent and student engagement are part of universal approaches.  Personalized early outreach ensures intervention happens early.  Investing in these bottom tiers is both more effective and less costly.  And, if schools don’t, then the top of the pyramid becomes easily becomes overwhelmed.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307988-8D36-43E0-A93D-EF07F19B6E26}" type="slidenum">
              <a:rPr lang="en-US" smtClean="0">
                <a:solidFill>
                  <a:prstClr val="black"/>
                </a:solidFill>
              </a:rPr>
              <a:pPr>
                <a:defRPr/>
              </a:pPr>
              <a:t>16</a:t>
            </a:fld>
            <a:endParaRPr lang="en-US" dirty="0" smtClean="0">
              <a:solidFill>
                <a:prstClr val="black"/>
              </a:solidFill>
            </a:endParaRPr>
          </a:p>
        </p:txBody>
      </p:sp>
    </p:spTree>
    <p:extLst>
      <p:ext uri="{BB962C8B-B14F-4D97-AF65-F5344CB8AC3E}">
        <p14:creationId xmlns:p14="http://schemas.microsoft.com/office/powerpoint/2010/main" val="322835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latin typeface="Arial" pitchFamily="34" charset="0"/>
              <a:ea typeface="ＭＳ Ｐゴシック" charset="-128"/>
            </a:endParaRPr>
          </a:p>
        </p:txBody>
      </p:sp>
      <p:sp>
        <p:nvSpPr>
          <p:cNvPr id="20483" name="Slide Number Placeholder 3"/>
          <p:cNvSpPr>
            <a:spLocks noGrp="1"/>
          </p:cNvSpPr>
          <p:nvPr>
            <p:ph type="sldNum" sz="quarter" idx="5"/>
          </p:nvPr>
        </p:nvSpPr>
        <p:spPr>
          <a:xfrm>
            <a:off x="3952702" y="8686407"/>
            <a:ext cx="2971800" cy="457594"/>
          </a:xfrm>
          <a:noFill/>
        </p:spPr>
        <p:txBody>
          <a:bodyPr/>
          <a:lstStyle/>
          <a:p>
            <a:fld id="{71D0B7BA-1AC1-4A18-9D8B-023F45B58F95}"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7577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14320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53003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88526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Improving attendance requires a 3 tiered approach. The challenge is that too many schools and communities are failing to invest in the first two tiers  of universal and preventative.  The strategies we just outlined– help to ensure an investment in the bottom two tiers – recognizing good and improved attendance as well as parent and student engagement are part of universal approaches.  Personalized early outreach ensures intervention happens early.  Investing in these bottom tiers is both more effective and less costly.  And, if schools don’t, then the top of the pyramid becomes easily becomes overwhelmed.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307988-8D36-43E0-A93D-EF07F19B6E26}" type="slidenum">
              <a:rPr lang="en-US" smtClean="0">
                <a:solidFill>
                  <a:prstClr val="black"/>
                </a:solidFill>
              </a:rPr>
              <a:pPr>
                <a:defRPr/>
              </a:pPr>
              <a:t>27</a:t>
            </a:fld>
            <a:endParaRPr lang="en-US" smtClean="0">
              <a:solidFill>
                <a:prstClr val="black"/>
              </a:solidFill>
            </a:endParaRPr>
          </a:p>
        </p:txBody>
      </p:sp>
    </p:spTree>
    <p:extLst>
      <p:ext uri="{BB962C8B-B14F-4D97-AF65-F5344CB8AC3E}">
        <p14:creationId xmlns:p14="http://schemas.microsoft.com/office/powerpoint/2010/main" val="93097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Cecelia and </a:t>
            </a:r>
            <a:r>
              <a:rPr lang="en-US" dirty="0" err="1" smtClean="0"/>
              <a:t>Teneh</a:t>
            </a:r>
            <a:endParaRPr lang="en-US" dirty="0"/>
          </a:p>
        </p:txBody>
      </p:sp>
      <p:sp>
        <p:nvSpPr>
          <p:cNvPr id="4" name="Slide Number Placeholder 3"/>
          <p:cNvSpPr>
            <a:spLocks noGrp="1"/>
          </p:cNvSpPr>
          <p:nvPr>
            <p:ph type="sldNum" sz="quarter" idx="10"/>
          </p:nvPr>
        </p:nvSpPr>
        <p:spPr/>
        <p:txBody>
          <a:bodyPr/>
          <a:lstStyle/>
          <a:p>
            <a:fld id="{7F863655-0D24-BA43-AB7C-16403BCC3DF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5430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also have tool kits. The parent engagement toolkit includes exercises to demonstrate the difference absenteeism makes on academic achievement and the teaching attendance toolkit includes strategies for entwining attendance messaging with pre-existing school communication and engagement strategies.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C03AC84E-4A1C-4ABC-9C10-764EBF9C0C2C}" type="slidenum">
              <a:rPr lang="en-US" altLang="en-US">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23066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Cecelia</a:t>
            </a:r>
            <a:endParaRPr lang="en-US" dirty="0"/>
          </a:p>
        </p:txBody>
      </p:sp>
      <p:sp>
        <p:nvSpPr>
          <p:cNvPr id="4" name="Slide Number Placeholder 3"/>
          <p:cNvSpPr>
            <a:spLocks noGrp="1"/>
          </p:cNvSpPr>
          <p:nvPr>
            <p:ph type="sldNum" sz="quarter" idx="10"/>
          </p:nvPr>
        </p:nvSpPr>
        <p:spPr/>
        <p:txBody>
          <a:bodyPr/>
          <a:lstStyle/>
          <a:p>
            <a:fld id="{7F863655-0D24-BA43-AB7C-16403BCC3DF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1595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Hedy</a:t>
            </a:r>
            <a:r>
              <a:rPr lang="en-US" dirty="0" smtClean="0"/>
              <a:t>--Acknowledge</a:t>
            </a:r>
            <a:r>
              <a:rPr lang="en-US" baseline="0" dirty="0" smtClean="0"/>
              <a:t> past year of work. Write i</a:t>
            </a:r>
            <a:r>
              <a:rPr lang="en-US" dirty="0" smtClean="0"/>
              <a:t>ndividually.  3-4 share out loud.</a:t>
            </a:r>
          </a:p>
        </p:txBody>
      </p:sp>
      <p:sp>
        <p:nvSpPr>
          <p:cNvPr id="4" name="Slide Number Placeholder 3"/>
          <p:cNvSpPr>
            <a:spLocks noGrp="1"/>
          </p:cNvSpPr>
          <p:nvPr>
            <p:ph type="sldNum" sz="quarter" idx="10"/>
          </p:nvPr>
        </p:nvSpPr>
        <p:spPr/>
        <p:txBody>
          <a:bodyPr/>
          <a:lstStyle/>
          <a:p>
            <a:fld id="{7F863655-0D24-BA43-AB7C-16403BCC3DF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2887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980202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It’s easy not</a:t>
            </a:r>
            <a:r>
              <a:rPr lang="en-US" baseline="0" dirty="0" smtClean="0"/>
              <a:t> to notice when your child may be missing too much school. 10% of a school year is about 18 days of absence. That sounds like a lot but when you break it down, that’s just two days a month. Most parents don’t get too stressed out if their child misses two days of class in a month. But when it happens month after month, it becomes a problem. Why?</a:t>
            </a:r>
            <a:endParaRPr lang="en-US" dirty="0"/>
          </a:p>
        </p:txBody>
      </p:sp>
      <p:sp>
        <p:nvSpPr>
          <p:cNvPr id="4" name="Slide Number Placeholder 3"/>
          <p:cNvSpPr>
            <a:spLocks noGrp="1"/>
          </p:cNvSpPr>
          <p:nvPr>
            <p:ph type="sldNum" sz="quarter" idx="10"/>
          </p:nvPr>
        </p:nvSpPr>
        <p:spPr/>
        <p:txBody>
          <a:bodyPr/>
          <a:lstStyle/>
          <a:p>
            <a:fld id="{8F59C854-0BE3-7648-9E47-949439D44B5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00586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Invite</a:t>
            </a:r>
            <a:r>
              <a:rPr lang="en-US" baseline="0" dirty="0" smtClean="0"/>
              <a:t> two new volunteers to play the role of teacher and parent.</a:t>
            </a:r>
            <a:endParaRPr lang="en-US" dirty="0"/>
          </a:p>
        </p:txBody>
      </p:sp>
      <p:sp>
        <p:nvSpPr>
          <p:cNvPr id="4" name="Slide Number Placeholder 3"/>
          <p:cNvSpPr>
            <a:spLocks noGrp="1"/>
          </p:cNvSpPr>
          <p:nvPr>
            <p:ph type="sldNum" sz="quarter" idx="10"/>
          </p:nvPr>
        </p:nvSpPr>
        <p:spPr/>
        <p:txBody>
          <a:bodyPr/>
          <a:lstStyle/>
          <a:p>
            <a:fld id="{13603791-52BD-438F-AED6-7747922A9FE1}"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7600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Teneh</a:t>
            </a:r>
            <a:endParaRPr lang="en-US" dirty="0" smtClean="0"/>
          </a:p>
          <a:p>
            <a:endParaRPr lang="en-US" baseline="0" dirty="0" smtClean="0"/>
          </a:p>
          <a:p>
            <a:r>
              <a:rPr lang="en-US" baseline="0" dirty="0" smtClean="0"/>
              <a:t>Barriers </a:t>
            </a:r>
          </a:p>
          <a:p>
            <a:endParaRPr lang="en-US" baseline="0" dirty="0" smtClean="0"/>
          </a:p>
        </p:txBody>
      </p:sp>
      <p:sp>
        <p:nvSpPr>
          <p:cNvPr id="4" name="Slide Number Placeholder 3"/>
          <p:cNvSpPr>
            <a:spLocks noGrp="1"/>
          </p:cNvSpPr>
          <p:nvPr>
            <p:ph type="sldNum" sz="quarter" idx="10"/>
          </p:nvPr>
        </p:nvSpPr>
        <p:spPr/>
        <p:txBody>
          <a:bodyPr/>
          <a:lstStyle/>
          <a:p>
            <a:fld id="{7F863655-0D24-BA43-AB7C-16403BCC3DF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4327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F863655-0D24-BA43-AB7C-16403BCC3DF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944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This is a group that schools than focus on intervening with. We know that these are more disadvantaged students, but here is a specific indicator – whether they are chronically absent (particularly once they move from </a:t>
            </a:r>
            <a:r>
              <a:rPr lang="en-US" dirty="0" err="1" smtClean="0"/>
              <a:t>prek</a:t>
            </a:r>
            <a:r>
              <a:rPr lang="en-US" dirty="0" smtClean="0"/>
              <a:t> into K) that schools that use to focus their outreach efforts.</a:t>
            </a:r>
          </a:p>
          <a:p>
            <a:endParaRPr lang="en-US" dirty="0" smtClean="0"/>
          </a:p>
          <a:p>
            <a:r>
              <a:rPr lang="en-US" dirty="0" smtClean="0"/>
              <a:t>See the stair step pattern. Every year of absence correlates with lower achievement. By the end of 2</a:t>
            </a:r>
            <a:r>
              <a:rPr lang="en-US" baseline="30000" dirty="0" smtClean="0"/>
              <a:t>nd</a:t>
            </a:r>
            <a:r>
              <a:rPr lang="en-US" dirty="0" smtClean="0"/>
              <a:t> grade.. The kids with persistent chronic absence are in need of serious reading intervention.</a:t>
            </a:r>
          </a:p>
        </p:txBody>
      </p:sp>
      <p:sp>
        <p:nvSpPr>
          <p:cNvPr id="4" name="Slide Number Placeholder 3"/>
          <p:cNvSpPr>
            <a:spLocks noGrp="1"/>
          </p:cNvSpPr>
          <p:nvPr>
            <p:ph type="sldNum" sz="quarter" idx="5"/>
          </p:nvPr>
        </p:nvSpPr>
        <p:spPr/>
        <p:txBody>
          <a:bodyPr/>
          <a:lstStyle/>
          <a:p>
            <a:pPr>
              <a:defRPr/>
            </a:pPr>
            <a:fld id="{D1F7B5E9-DF93-4C5B-A154-09C7A3A6469A}"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67294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any case, what we know is that that when children are young – it is children in poverty, who don’t have the resources to make up for time lost on task,  who are affected most profoundly.  In addition, children in poverty are more likely to face the kind of barriers– poor transportation, unstable housing or homelessness, lack of access to health care, etc. that cause children to be chronically absent for more than 1 year.   This data suggests that we are losing some children as early as kindergarten. And, if they missed so much school that they aren’t reading by the end of 3</a:t>
            </a:r>
            <a:r>
              <a:rPr lang="en-US" baseline="30000" smtClean="0"/>
              <a:t>rd</a:t>
            </a:r>
            <a:r>
              <a:rPr lang="en-US" smtClean="0"/>
              <a:t> grade, then even though attendance improves– they still fall behind or can’t catch up because they can’t read to learn.  These children are likely to be the hardest to reach and help.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E98E39-3543-42D2-A988-6D3D49579423}"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28978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Chronic early absence is the percentage of children in grades K-3 that miss 10% or more of the school year (or 18+ days in a 180-day school year).</a:t>
            </a:r>
          </a:p>
          <a:p>
            <a:endParaRPr lang="en-US" dirty="0" smtClean="0"/>
          </a:p>
          <a:p>
            <a:r>
              <a:rPr lang="en-US" b="1" dirty="0" smtClean="0"/>
              <a:t>Research shows that children who are chronically absent in kindergarten</a:t>
            </a:r>
          </a:p>
          <a:p>
            <a:endParaRPr lang="en-US" b="1" dirty="0" smtClean="0"/>
          </a:p>
          <a:p>
            <a:r>
              <a:rPr lang="en-US" b="1" dirty="0" smtClean="0"/>
              <a:t>Show lower levels of literacy in 1</a:t>
            </a:r>
            <a:r>
              <a:rPr lang="en-US" b="1" baseline="30000" dirty="0" smtClean="0"/>
              <a:t>st</a:t>
            </a:r>
            <a:r>
              <a:rPr lang="en-US" b="1" dirty="0" smtClean="0"/>
              <a:t> grade</a:t>
            </a:r>
          </a:p>
          <a:p>
            <a:endParaRPr lang="en-US" b="1" dirty="0" smtClean="0"/>
          </a:p>
          <a:p>
            <a:r>
              <a:rPr lang="en-US" b="1" dirty="0" smtClean="0"/>
              <a:t>AND  that chronic absence in kindergarten can predict lower achievement as far out as the 5</a:t>
            </a:r>
            <a:r>
              <a:rPr lang="en-US" b="1" baseline="30000" dirty="0" smtClean="0"/>
              <a:t>th</a:t>
            </a:r>
            <a:r>
              <a:rPr lang="en-US" b="1" dirty="0" smtClean="0"/>
              <a:t> grade.</a:t>
            </a:r>
          </a:p>
          <a:p>
            <a:endParaRPr lang="en-US" dirty="0" smtClean="0"/>
          </a:p>
          <a:p>
            <a:r>
              <a:rPr lang="en-US" dirty="0" smtClean="0"/>
              <a:t>It is easy to overlook the prevalence of chronic early absence and think you don’t have an attendance problem if you only look at average daily attendance.</a:t>
            </a:r>
          </a:p>
          <a:p>
            <a:endParaRPr lang="en-US" dirty="0" smtClean="0"/>
          </a:p>
          <a:p>
            <a:r>
              <a:rPr lang="en-US" b="1" dirty="0" smtClean="0"/>
              <a:t>BUT in 2012, Rhode Island’s 4 core cities had an average daily attendance rate of 94%, BUT almost 1 in 5 students (19%) were chronically absent.</a:t>
            </a:r>
          </a:p>
          <a:p>
            <a:endParaRPr lang="en-US" dirty="0" smtClean="0"/>
          </a:p>
          <a:p>
            <a:r>
              <a:rPr lang="en-US" dirty="0" smtClean="0"/>
              <a:t>Chronic early absence can be reduced by using data to regularly identify and intervene with students who have multiple absences, engaging, educating and providing supports for families, personalizing the educational experience for all students, and educating communities to support school attendance.</a:t>
            </a:r>
          </a:p>
        </p:txBody>
      </p:sp>
      <p:sp>
        <p:nvSpPr>
          <p:cNvPr id="4" name="Slide Number Placeholder 3"/>
          <p:cNvSpPr>
            <a:spLocks noGrp="1"/>
          </p:cNvSpPr>
          <p:nvPr>
            <p:ph type="sldNum" sz="quarter" idx="10"/>
          </p:nvPr>
        </p:nvSpPr>
        <p:spPr/>
        <p:txBody>
          <a:bodyPr/>
          <a:lstStyle/>
          <a:p>
            <a:fld id="{C47D45BA-7A89-4D09-A4F2-6B48EDF35A8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6730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536028" y="4603531"/>
            <a:ext cx="5927834" cy="3557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This is data from Utah– by middle school – chronic absence is sure fire indicator of drop out across students of all backgrounds.  They found just one year of chronic absence – anytime between 8</a:t>
            </a:r>
            <a:r>
              <a:rPr lang="en-US" baseline="30000" dirty="0" smtClean="0"/>
              <a:t>th</a:t>
            </a:r>
            <a:r>
              <a:rPr lang="en-US" dirty="0" smtClean="0"/>
              <a:t> and 1</a:t>
            </a:r>
            <a:r>
              <a:rPr lang="en-US" baseline="30000" dirty="0" smtClean="0"/>
              <a:t>st</a:t>
            </a:r>
            <a:r>
              <a:rPr lang="en-US" dirty="0" smtClean="0"/>
              <a:t> grade  -was associated with 3 times higher levels of drop out . Two years– and over half dropped out.</a:t>
            </a:r>
          </a:p>
        </p:txBody>
      </p:sp>
      <p:sp>
        <p:nvSpPr>
          <p:cNvPr id="4" name="Slide Number Placeholder 3"/>
          <p:cNvSpPr>
            <a:spLocks noGrp="1"/>
          </p:cNvSpPr>
          <p:nvPr>
            <p:ph type="sldNum" sz="quarter" idx="5"/>
          </p:nvPr>
        </p:nvSpPr>
        <p:spPr/>
        <p:txBody>
          <a:bodyPr/>
          <a:lstStyle/>
          <a:p>
            <a:pPr>
              <a:defRPr/>
            </a:pPr>
            <a:fld id="{599A02B5-CE7E-478C-83D4-19644DDF2AB6}" type="slidenum">
              <a:rPr lang="en-US" smtClean="0"/>
              <a:pPr>
                <a:defRPr/>
              </a:pPr>
              <a:t>11</a:t>
            </a:fld>
            <a:endParaRPr lang="en-US"/>
          </a:p>
        </p:txBody>
      </p:sp>
    </p:spTree>
    <p:extLst>
      <p:ext uri="{BB962C8B-B14F-4D97-AF65-F5344CB8AC3E}">
        <p14:creationId xmlns:p14="http://schemas.microsoft.com/office/powerpoint/2010/main" val="197251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9155" name="Notes Placeholder 2"/>
          <p:cNvSpPr>
            <a:spLocks noGrp="1"/>
          </p:cNvSpPr>
          <p:nvPr>
            <p:ph type="body" idx="1"/>
          </p:nvPr>
        </p:nvSpPr>
        <p:spPr bwMode="auto">
          <a:xfrm>
            <a:off x="441435" y="4343080"/>
            <a:ext cx="6414979" cy="4115760"/>
          </a:xfrm>
          <a:noFill/>
        </p:spPr>
        <p:txBody>
          <a:bodyPr wrap="square" numCol="1" anchor="t" anchorCtr="0" compatLnSpc="1">
            <a:prstTxWarp prst="textNoShape">
              <a:avLst/>
            </a:prstTxWarp>
          </a:bodyPr>
          <a:lstStyle/>
          <a:p>
            <a:pPr eaLnBrk="1" hangingPunct="1">
              <a:spcBef>
                <a:spcPct val="0"/>
              </a:spcBef>
            </a:pPr>
            <a:r>
              <a:rPr lang="en-US" dirty="0" smtClean="0"/>
              <a:t>The good news is that chronic absence is a solvable problem.  But knowing what will do the trick– requires understanding what leads to a student not coming to school.   There are three major kind of reasons that students don’t go to school.  It starts not with not making assumptions but taking the time to find out why a student or students are missing school.  And, we have found it helpful to think about the possibilities in these big buckets.  (Then go through some of the issues)</a:t>
            </a:r>
          </a:p>
          <a:p>
            <a:pPr eaLnBrk="1" hangingPunct="1">
              <a:spcBef>
                <a:spcPct val="0"/>
              </a:spcBef>
            </a:pPr>
            <a:endParaRPr lang="en-US" dirty="0" smtClean="0"/>
          </a:p>
          <a:p>
            <a:pPr eaLnBrk="1" hangingPunct="1">
              <a:spcBef>
                <a:spcPct val="0"/>
              </a:spcBef>
            </a:pPr>
            <a:r>
              <a:rPr lang="en-US" dirty="0" smtClean="0"/>
              <a:t>Remind people that aversion isn’t always a big issue. Among young children, aversion may be a matter of separation anxiety–  the nervousness that a young child feels if he or she is going to be cared – for the first time</a:t>
            </a:r>
            <a:r>
              <a:rPr lang="en-US" dirty="0"/>
              <a:t> </a:t>
            </a:r>
            <a:r>
              <a:rPr lang="en-US" dirty="0" smtClean="0"/>
              <a:t>- by someone who isn’t a family member.  What by the way– do you think kids say when they are nervous or anxious about going to school?   Mommy, I have a stomach ache… So then sometimes you make think this is a barrier related to health– when the issue is really aversion.</a:t>
            </a:r>
          </a:p>
          <a:p>
            <a:pPr eaLnBrk="1" hangingPunct="1">
              <a:spcBef>
                <a:spcPct val="0"/>
              </a:spcBef>
            </a:pPr>
            <a:endParaRPr lang="en-US" dirty="0" smtClean="0"/>
          </a:p>
          <a:p>
            <a:pPr eaLnBrk="1" hangingPunct="1">
              <a:spcBef>
                <a:spcPct val="0"/>
              </a:spcBef>
            </a:pPr>
            <a:r>
              <a:rPr lang="en-US" dirty="0" smtClean="0"/>
              <a:t>By the same token- it is important to keep in mind aversion can reflect much more serious systemic challenges such as poor school discipline policies that are pushing students out of school.  Do you realize some places still, for example, suspend students for being truant?  </a:t>
            </a:r>
          </a:p>
          <a:p>
            <a:pPr eaLnBrk="1" hangingPunct="1">
              <a:spcBef>
                <a:spcPct val="0"/>
              </a:spcBef>
            </a:pPr>
            <a:endParaRPr lang="en-US" dirty="0" smtClean="0"/>
          </a:p>
          <a:p>
            <a:pPr eaLnBrk="1" hangingPunct="1">
              <a:spcBef>
                <a:spcPct val="0"/>
              </a:spcBef>
            </a:pPr>
            <a:r>
              <a:rPr lang="en-US" dirty="0" smtClean="0"/>
              <a:t>Data combined with the insights of student and families can help you understand what are the causes of absences.  If chronic absence is concentrated in a neighborhood -  see if there are safety or transportation issue.  Or find out if chronic absence is </a:t>
            </a:r>
            <a:r>
              <a:rPr lang="en-US" dirty="0" smtClean="0">
                <a:solidFill>
                  <a:srgbClr val="FF0000"/>
                </a:solidFill>
              </a:rPr>
              <a:t>associated</a:t>
            </a:r>
            <a:r>
              <a:rPr lang="en-US" dirty="0" smtClean="0"/>
              <a:t> with high levels of asthma, </a:t>
            </a:r>
            <a:r>
              <a:rPr lang="en-US" dirty="0" smtClean="0">
                <a:solidFill>
                  <a:srgbClr val="FF0000"/>
                </a:solidFill>
              </a:rPr>
              <a:t>could it be poorly controlled asthma </a:t>
            </a:r>
            <a:r>
              <a:rPr lang="en-US" dirty="0" smtClean="0"/>
              <a:t>or families not feeling secure about the ability of school to deal with an asthma attack.  If chronic absence is concentrated in a classroom – it could be a matter of poor and boring instruction.  Or, perhaps a teacher struggling with a bullying issue and in need of support.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43806DB-3323-4B92-9425-0146E27264B4}" type="slidenum">
              <a:rPr lang="en-US" smtClean="0">
                <a:solidFill>
                  <a:srgbClr val="000000"/>
                </a:solidFill>
              </a:rPr>
              <a:pPr>
                <a:defRPr/>
              </a:pPr>
              <a:t>14</a:t>
            </a:fld>
            <a:endParaRPr lang="en-US" smtClean="0">
              <a:solidFill>
                <a:srgbClr val="000000"/>
              </a:solidFill>
            </a:endParaRPr>
          </a:p>
        </p:txBody>
      </p:sp>
    </p:spTree>
    <p:extLst>
      <p:ext uri="{BB962C8B-B14F-4D97-AF65-F5344CB8AC3E}">
        <p14:creationId xmlns:p14="http://schemas.microsoft.com/office/powerpoint/2010/main" val="414321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157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3936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25" y="1079292"/>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09"/>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97842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79"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3313596"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09"/>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257416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26E7AC1B-3AEF-4DFE-9D79-3CDEE23B0D24}"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49560702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5"/>
            <a:ext cx="4317250" cy="1079250"/>
          </a:xfrm>
        </p:spPr>
        <p:txBody>
          <a:bodyPr/>
          <a:lstStyle>
            <a:lvl1pPr>
              <a:defRPr sz="2600">
                <a:solidFill>
                  <a:srgbClr val="94C11F"/>
                </a:solidFill>
              </a:defRPr>
            </a:lvl1pPr>
          </a:lstStyle>
          <a:p>
            <a:r>
              <a:rPr lang="en-US" smtClean="0"/>
              <a:t>Click to edit Master title style</a:t>
            </a:r>
            <a:endParaRPr lang="de-DE"/>
          </a:p>
        </p:txBody>
      </p:sp>
      <p:sp>
        <p:nvSpPr>
          <p:cNvPr id="484356" name="Rectangle 4"/>
          <p:cNvSpPr>
            <a:spLocks noGrp="1" noChangeArrowheads="1"/>
          </p:cNvSpPr>
          <p:nvPr>
            <p:ph type="body" idx="1"/>
          </p:nvPr>
        </p:nvSpPr>
        <p:spPr>
          <a:xfrm>
            <a:off x="358713" y="5396250"/>
            <a:ext cx="4317250" cy="718972"/>
          </a:xfrm>
          <a:noFill/>
          <a:ln algn="ctr"/>
        </p:spPr>
        <p:txBody>
          <a:bodyPr/>
          <a:lstStyle>
            <a:lvl1pPr>
              <a:spcBef>
                <a:spcPct val="0"/>
              </a:spcBef>
              <a:defRPr>
                <a:solidFill>
                  <a:srgbClr val="B799BC"/>
                </a:solidFill>
              </a:defRPr>
            </a:lvl1pPr>
          </a:lstStyle>
          <a:p>
            <a:pPr lvl="0"/>
            <a:r>
              <a:rPr lang="en-US" smtClean="0"/>
              <a:t>Click to edit Master text styles</a:t>
            </a:r>
          </a:p>
        </p:txBody>
      </p:sp>
    </p:spTree>
    <p:extLst>
      <p:ext uri="{BB962C8B-B14F-4D97-AF65-F5344CB8AC3E}">
        <p14:creationId xmlns:p14="http://schemas.microsoft.com/office/powerpoint/2010/main" val="20629841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0"/>
            <a:ext cx="7772637" cy="136176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230" y="2906083"/>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smtClean="0"/>
              <a:t>Click to edit Master text styles</a:t>
            </a:r>
          </a:p>
        </p:txBody>
      </p:sp>
    </p:spTree>
    <p:extLst>
      <p:ext uri="{BB962C8B-B14F-4D97-AF65-F5344CB8AC3E}">
        <p14:creationId xmlns:p14="http://schemas.microsoft.com/office/powerpoint/2010/main" val="342627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21634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3"/>
            <a:ext cx="4200525"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4" name="Rectangle 10"/>
          <p:cNvSpPr>
            <a:spLocks noChangeArrowheads="1"/>
          </p:cNvSpPr>
          <p:nvPr userDrawn="1"/>
        </p:nvSpPr>
        <p:spPr bwMode="auto">
          <a:xfrm>
            <a:off x="4767263" y="1065213"/>
            <a:ext cx="4198937"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65378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CesarC.jpg"/>
          <p:cNvPicPr>
            <a:picLocks noChangeAspect="1"/>
          </p:cNvPicPr>
          <p:nvPr userDrawn="1"/>
        </p:nvPicPr>
        <p:blipFill>
          <a:blip r:embed="rId2" cstate="print">
            <a:duotone>
              <a:schemeClr val="bg2">
                <a:shade val="45000"/>
                <a:satMod val="135000"/>
              </a:schemeClr>
              <a:prstClr val="white"/>
            </a:duotone>
          </a:blip>
          <a:stretch>
            <a:fillRect/>
          </a:stretch>
        </p:blipFill>
        <p:spPr>
          <a:xfrm>
            <a:off x="0" y="1"/>
            <a:ext cx="9144000" cy="6858000"/>
          </a:xfrm>
          <a:prstGeom prst="rect">
            <a:avLst/>
          </a:prstGeom>
          <a:ln>
            <a:noFill/>
          </a:ln>
          <a:effectLst>
            <a:softEdge rad="635000"/>
          </a:effectLst>
          <a:scene3d>
            <a:camera prst="orthographicFront">
              <a:rot lat="0" lon="0" rev="0"/>
            </a:camera>
            <a:lightRig rig="chilly" dir="t">
              <a:rot lat="0" lon="0" rev="18480000"/>
            </a:lightRig>
          </a:scene3d>
          <a:sp3d prstMaterial="clear">
            <a:bevelT h="63500"/>
          </a:sp3d>
        </p:spPr>
      </p:pic>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114800" y="6248400"/>
            <a:ext cx="1905000" cy="609600"/>
          </a:xfrm>
          <a:prstGeom prst="rect">
            <a:avLst/>
          </a:prstGeom>
        </p:spPr>
        <p:txBody>
          <a:bodyPr/>
          <a:lstStyle>
            <a:lvl1pPr>
              <a:defRPr sz="900" i="0">
                <a:latin typeface="+mn-lt"/>
              </a:defRPr>
            </a:lvl1pPr>
          </a:lstStyle>
          <a:p>
            <a:pPr algn="ctr" eaLnBrk="0" fontAlgn="base" hangingPunct="0">
              <a:spcBef>
                <a:spcPct val="0"/>
              </a:spcBef>
              <a:spcAft>
                <a:spcPct val="0"/>
              </a:spcAft>
              <a:defRPr/>
            </a:pPr>
            <a:endParaRPr lang="en-US" altLang="en-US" b="1">
              <a:solidFill>
                <a:srgbClr val="2F2B20"/>
              </a:solidFill>
              <a:ea typeface="ＭＳ Ｐゴシック" charset="-128"/>
              <a:cs typeface="Arial" charset="0"/>
            </a:endParaRPr>
          </a:p>
        </p:txBody>
      </p:sp>
      <p:sp>
        <p:nvSpPr>
          <p:cNvPr id="7" name="Footer Placeholder 5"/>
          <p:cNvSpPr>
            <a:spLocks noGrp="1"/>
          </p:cNvSpPr>
          <p:nvPr>
            <p:ph type="ftr" sz="quarter" idx="11"/>
          </p:nvPr>
        </p:nvSpPr>
        <p:spPr>
          <a:xfrm>
            <a:off x="152400" y="6172200"/>
            <a:ext cx="3352800" cy="685800"/>
          </a:xfrm>
          <a:prstGeom prst="rect">
            <a:avLst/>
          </a:prstGeom>
        </p:spPr>
        <p:txBody>
          <a:bodyPr/>
          <a:lstStyle>
            <a:lvl1pPr>
              <a:defRPr/>
            </a:lvl1pPr>
          </a:lstStyle>
          <a:p>
            <a:pPr algn="ctr" eaLnBrk="0" fontAlgn="base" hangingPunct="0">
              <a:spcBef>
                <a:spcPct val="0"/>
              </a:spcBef>
              <a:spcAft>
                <a:spcPct val="0"/>
              </a:spcAft>
              <a:defRPr/>
            </a:pPr>
            <a:endParaRPr lang="en-US" altLang="en-US" sz="1600" b="1">
              <a:solidFill>
                <a:srgbClr val="2F2B20"/>
              </a:solidFill>
              <a:ea typeface="ＭＳ Ｐゴシック" charset="-128"/>
              <a:cs typeface="Arial" charset="0"/>
            </a:endParaRPr>
          </a:p>
        </p:txBody>
      </p:sp>
      <p:sp>
        <p:nvSpPr>
          <p:cNvPr id="8" name="Slide Number Placeholder 6"/>
          <p:cNvSpPr>
            <a:spLocks noGrp="1"/>
          </p:cNvSpPr>
          <p:nvPr>
            <p:ph type="sldNum" sz="quarter" idx="12"/>
          </p:nvPr>
        </p:nvSpPr>
        <p:spPr>
          <a:xfrm>
            <a:off x="6400800" y="6248400"/>
            <a:ext cx="2743200" cy="609600"/>
          </a:xfrm>
          <a:prstGeom prst="rect">
            <a:avLst/>
          </a:prstGeom>
        </p:spPr>
        <p:txBody>
          <a:bodyPr/>
          <a:lstStyle>
            <a:lvl1pPr>
              <a:defRPr/>
            </a:lvl1pPr>
          </a:lstStyle>
          <a:p>
            <a:pPr algn="ctr" eaLnBrk="0" hangingPunct="0">
              <a:defRPr/>
            </a:pPr>
            <a:r>
              <a:rPr lang="en-US" sz="1600" b="1" dirty="0">
                <a:solidFill>
                  <a:srgbClr val="2F2B20"/>
                </a:solidFill>
                <a:ea typeface="ＭＳ Ｐゴシック" charset="-128"/>
              </a:rPr>
              <a:t>C&amp;C Hispanic Research Solutions– Page </a:t>
            </a:r>
            <a:fld id="{82E3CB09-5637-E641-B45F-9B4B0F5B6568}" type="slidenum">
              <a:rPr lang="en-US" sz="1600" b="1">
                <a:solidFill>
                  <a:srgbClr val="2F2B20"/>
                </a:solidFill>
                <a:ea typeface="ＭＳ Ｐゴシック" charset="-128"/>
              </a:rPr>
              <a:pPr algn="ctr" eaLnBrk="0" hangingPunct="0">
                <a:defRPr/>
              </a:pPr>
              <a:t>‹#›</a:t>
            </a:fld>
            <a:endParaRPr lang="en-US" sz="1600" b="1" dirty="0">
              <a:solidFill>
                <a:srgbClr val="2F2B20"/>
              </a:solidFill>
              <a:ea typeface="ＭＳ Ｐゴシック" charset="-128"/>
            </a:endParaRPr>
          </a:p>
        </p:txBody>
      </p:sp>
    </p:spTree>
    <p:extLst>
      <p:ext uri="{BB962C8B-B14F-4D97-AF65-F5344CB8AC3E}">
        <p14:creationId xmlns:p14="http://schemas.microsoft.com/office/powerpoint/2010/main" val="43289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863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867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01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 y="-53970"/>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6" y="173039"/>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2"/>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9" y="6338889"/>
            <a:ext cx="3730625" cy="369332"/>
          </a:xfrm>
          <a:prstGeom prst="rect">
            <a:avLst/>
          </a:prstGeom>
          <a:noFill/>
        </p:spPr>
        <p:txBody>
          <a:bodyPr>
            <a:spAutoFit/>
          </a:bodyPr>
          <a:lstStyle/>
          <a:p>
            <a:pPr defTabSz="457200">
              <a:defRPr/>
            </a:pPr>
            <a:r>
              <a:rPr lang="en-US" b="1" dirty="0">
                <a:solidFill>
                  <a:srgbClr val="514141"/>
                </a:solidFill>
                <a:latin typeface="Franklin Gothic Medium"/>
                <a:cs typeface="Franklin Gothic Medium"/>
              </a:rPr>
              <a:t>www.attendanceworks.org</a:t>
            </a: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52"/>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41"/>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1"/>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6"/>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340907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9"/>
            <a:ext cx="921385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1"/>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40"/>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2955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9"/>
            <a:ext cx="921385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1"/>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1"/>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2"/>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379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6351" y="-39686"/>
            <a:ext cx="9217025" cy="601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5" y="173039"/>
            <a:ext cx="22256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555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329743" y="6367169"/>
            <a:ext cx="3730625" cy="369332"/>
          </a:xfrm>
          <a:prstGeom prst="rect">
            <a:avLst/>
          </a:prstGeom>
          <a:noFill/>
        </p:spPr>
        <p:txBody>
          <a:bodyPr>
            <a:spAutoFit/>
          </a:bodyPr>
          <a:lstStyle/>
          <a:p>
            <a:pPr defTabSz="457200">
              <a:defRPr/>
            </a:pPr>
            <a:r>
              <a:rPr lang="en-US" dirty="0">
                <a:solidFill>
                  <a:srgbClr val="514141"/>
                </a:solidFill>
                <a:latin typeface="Franklin Gothic Medium" pitchFamily="34" charset="0"/>
                <a:cs typeface="Abadi MT Condensed Extra Bold"/>
              </a:rPr>
              <a:t>www.attendanceworks.org</a:t>
            </a:r>
          </a:p>
        </p:txBody>
      </p:sp>
      <p:sp>
        <p:nvSpPr>
          <p:cNvPr id="19" name="Text Placeholder 18"/>
          <p:cNvSpPr>
            <a:spLocks noGrp="1"/>
          </p:cNvSpPr>
          <p:nvPr>
            <p:ph type="body" sz="quarter" idx="10"/>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6"/>
            <a:ext cx="2063750" cy="430213"/>
          </a:xfrm>
        </p:spPr>
        <p:txBody>
          <a:bodyPr>
            <a:noAutofit/>
          </a:bodyPr>
          <a:lstStyle>
            <a:lvl1pPr marL="0" indent="0">
              <a:buNone/>
              <a:defRPr sz="1800">
                <a:solidFill>
                  <a:srgbClr val="514141"/>
                </a:solidFill>
                <a:latin typeface="Franklin Gothic Medium" pitchFamily="34" charset="0"/>
                <a:cs typeface="Franklin Gothic Medium" pitchFamily="34" charset="0"/>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pic>
        <p:nvPicPr>
          <p:cNvPr id="2" name="Picture 1" descr="KidsatDesks-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6359" y="4193992"/>
            <a:ext cx="6032499" cy="2059171"/>
          </a:xfrm>
          <a:prstGeom prst="rect">
            <a:avLst/>
          </a:prstGeom>
        </p:spPr>
      </p:pic>
    </p:spTree>
    <p:extLst>
      <p:ext uri="{BB962C8B-B14F-4D97-AF65-F5344CB8AC3E}">
        <p14:creationId xmlns:p14="http://schemas.microsoft.com/office/powerpoint/2010/main" val="128473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1"/>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3" name="Subtitle 10"/>
          <p:cNvSpPr txBox="1">
            <a:spLocks/>
          </p:cNvSpPr>
          <p:nvPr userDrawn="1"/>
        </p:nvSpPr>
        <p:spPr>
          <a:xfrm>
            <a:off x="5702380" y="6375405"/>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cstate="print">
            <a:extLst>
              <a:ext uri="{28A0092B-C50C-407E-A947-70E740481C1C}">
                <a14:useLocalDpi xmlns:a14="http://schemas.microsoft.com/office/drawing/2010/main" val="0"/>
              </a:ext>
            </a:extLst>
          </a:blip>
          <a:srcRect b="10945"/>
          <a:stretch>
            <a:fillRect/>
          </a:stretch>
        </p:blipFill>
        <p:spPr bwMode="auto">
          <a:xfrm>
            <a:off x="324145" y="5794379"/>
            <a:ext cx="222567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5621344"/>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4"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5"/>
            <a:ext cx="7129462" cy="409342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defRPr/>
            </a:pPr>
            <a:r>
              <a:rPr lang="en-US" sz="2600" b="1" baseline="30000" dirty="0">
                <a:solidFill>
                  <a:srgbClr val="45AA42"/>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err="1" smtClean="0">
                <a:solidFill>
                  <a:srgbClr val="514141"/>
                </a:solidFill>
                <a:latin typeface="Franklin Gothic Medium" pitchFamily="34" charset="0"/>
              </a:rPr>
              <a:t>hedy@attendanceworks.org</a:t>
            </a:r>
            <a:endParaRPr lang="en-US" sz="2600" b="1" baseline="30000" dirty="0" smtClean="0">
              <a:solidFill>
                <a:srgbClr val="514141"/>
              </a:solidFill>
              <a:latin typeface="Franklin Gothic Medium" pitchFamily="34" charset="0"/>
            </a:endParaRPr>
          </a:p>
          <a:p>
            <a:pPr defTabSz="457200" eaLnBrk="1" fontAlgn="base" hangingPunct="1">
              <a:spcBef>
                <a:spcPct val="0"/>
              </a:spcBef>
              <a:spcAft>
                <a:spcPct val="0"/>
              </a:spcAft>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defTabSz="457200" eaLnBrk="1" fontAlgn="base" hangingPunct="1">
              <a:spcBef>
                <a:spcPct val="0"/>
              </a:spcBef>
              <a:spcAft>
                <a:spcPct val="0"/>
              </a:spcAft>
              <a:defRPr/>
            </a:pPr>
            <a:r>
              <a:rPr lang="en-US" sz="2600" b="1" baseline="30000" dirty="0" err="1">
                <a:solidFill>
                  <a:srgbClr val="514141"/>
                </a:solidFill>
                <a:latin typeface="Franklin Gothic Medium" pitchFamily="34" charset="0"/>
              </a:rPr>
              <a:t>cecelia@attendanceworks.org</a:t>
            </a: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defTabSz="457200" eaLnBrk="1" fontAlgn="base" hangingPunct="1">
              <a:spcBef>
                <a:spcPct val="0"/>
              </a:spcBef>
              <a:spcAft>
                <a:spcPct val="0"/>
              </a:spcAft>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defTabSz="457200" eaLnBrk="1" fontAlgn="base" hangingPunct="1">
              <a:spcBef>
                <a:spcPct val="0"/>
              </a:spcBef>
              <a:spcAft>
                <a:spcPct val="0"/>
              </a:spcAft>
              <a:defRPr/>
            </a:pPr>
            <a:r>
              <a:rPr lang="en-US" sz="2600" b="1" baseline="30000" dirty="0" err="1">
                <a:solidFill>
                  <a:srgbClr val="514141"/>
                </a:solidFill>
                <a:latin typeface="Franklin Gothic Medium" pitchFamily="34" charset="0"/>
              </a:rPr>
              <a:t>phyllis@attendanceworks.org</a:t>
            </a:r>
            <a:endParaRPr lang="en-US" sz="2600" b="1" baseline="30000" dirty="0">
              <a:solidFill>
                <a:srgbClr val="514141"/>
              </a:solidFill>
              <a:latin typeface="Franklin Gothic Medium" pitchFamily="34" charset="0"/>
            </a:endParaRPr>
          </a:p>
          <a:p>
            <a:pPr defTabSz="457200" eaLnBrk="1" fontAlgn="base" hangingPunct="1">
              <a:spcBef>
                <a:spcPct val="0"/>
              </a:spcBef>
              <a:spcAft>
                <a:spcPct val="0"/>
              </a:spcAft>
              <a:defRPr/>
            </a:pPr>
            <a:r>
              <a:rPr lang="en-US" sz="2600" b="1" baseline="30000" dirty="0" smtClean="0">
                <a:solidFill>
                  <a:srgbClr val="514141"/>
                </a:solidFill>
                <a:latin typeface="Franklin Gothic Medium" pitchFamily="34" charset="0"/>
              </a:rPr>
              <a:t>301.656.0348</a:t>
            </a:r>
          </a:p>
          <a:p>
            <a:pPr defTabSz="457200" eaLnBrk="1" fontAlgn="base" hangingPunct="1">
              <a:spcBef>
                <a:spcPct val="0"/>
              </a:spcBef>
              <a:spcAft>
                <a:spcPct val="0"/>
              </a:spcAft>
              <a:defRPr/>
            </a:pPr>
            <a:endParaRPr lang="en-US" sz="2600" b="1" baseline="30000" dirty="0" smtClean="0">
              <a:solidFill>
                <a:srgbClr val="514141"/>
              </a:solidFill>
              <a:latin typeface="Franklin Gothic Medium" pitchFamily="34" charset="0"/>
            </a:endParaRPr>
          </a:p>
          <a:p>
            <a:pPr defTabSz="457200" eaLnBrk="1" fontAlgn="base" hangingPunct="1">
              <a:spcBef>
                <a:spcPct val="0"/>
              </a:spcBef>
              <a:spcAft>
                <a:spcPct val="0"/>
              </a:spcAft>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Associate</a:t>
            </a:r>
          </a:p>
          <a:p>
            <a:pPr defTabSz="457200" eaLnBrk="1" fontAlgn="base" hangingPunct="1">
              <a:spcBef>
                <a:spcPct val="0"/>
              </a:spcBef>
              <a:spcAft>
                <a:spcPct val="0"/>
              </a:spcAft>
              <a:defRPr/>
            </a:pPr>
            <a:r>
              <a:rPr lang="en-US" sz="2600" b="1" baseline="30000" dirty="0" err="1"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defTabSz="457200" eaLnBrk="1" fontAlgn="base" hangingPunct="1">
              <a:spcBef>
                <a:spcPct val="0"/>
              </a:spcBef>
              <a:spcAft>
                <a:spcPct val="0"/>
              </a:spcAft>
              <a:defRPr/>
            </a:pPr>
            <a:endParaRPr lang="en-US" sz="2600" b="1" baseline="30000" dirty="0">
              <a:solidFill>
                <a:srgbClr val="45AA42"/>
              </a:solidFill>
              <a:latin typeface="Franklin Gothic Medium" pitchFamily="34" charset="0"/>
            </a:endParaRPr>
          </a:p>
          <a:p>
            <a:pPr defTabSz="457200" eaLnBrk="1" fontAlgn="base" hangingPunct="1">
              <a:spcBef>
                <a:spcPct val="0"/>
              </a:spcBef>
              <a:spcAft>
                <a:spcPct val="0"/>
              </a:spcAft>
              <a:defRPr/>
            </a:pPr>
            <a:r>
              <a:rPr lang="en-US" sz="2600" b="1" baseline="30000" dirty="0">
                <a:solidFill>
                  <a:srgbClr val="45AA42"/>
                </a:solidFill>
                <a:latin typeface="Franklin Gothic Medium" pitchFamily="34" charset="0"/>
              </a:rPr>
              <a:t>Elise </a:t>
            </a:r>
            <a:r>
              <a:rPr lang="en-US" sz="2600" b="1" baseline="30000" dirty="0" smtClean="0">
                <a:solidFill>
                  <a:srgbClr val="45AA42"/>
                </a:solidFill>
                <a:latin typeface="Franklin Gothic Medium" pitchFamily="34" charset="0"/>
              </a:rPr>
              <a:t>Dizon-Ross</a:t>
            </a:r>
            <a:r>
              <a:rPr lang="en-US" sz="2600" b="1" baseline="30000" dirty="0">
                <a:solidFill>
                  <a:prstClr val="black"/>
                </a:solidFill>
                <a:latin typeface="Franklin Gothic Medium" pitchFamily="34" charset="0"/>
              </a:rPr>
              <a:t>,</a:t>
            </a:r>
            <a:r>
              <a:rPr lang="en-US" sz="2600" b="1" baseline="30000" dirty="0">
                <a:solidFill>
                  <a:srgbClr val="45AA42"/>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defTabSz="457200" eaLnBrk="1" fontAlgn="base" hangingPunct="1">
              <a:spcBef>
                <a:spcPct val="0"/>
              </a:spcBef>
              <a:spcAft>
                <a:spcPct val="0"/>
              </a:spcAft>
              <a:defRPr/>
            </a:pPr>
            <a:r>
              <a:rPr lang="en-US" sz="2600" b="1" baseline="30000" dirty="0" err="1"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p14="http://schemas.microsoft.com/office/powerpoint/2010/main" val="296153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CSR bullet slide">
    <p:spTree>
      <p:nvGrpSpPr>
        <p:cNvPr id="1" name=""/>
        <p:cNvGrpSpPr/>
        <p:nvPr/>
      </p:nvGrpSpPr>
      <p:grpSpPr>
        <a:xfrm>
          <a:off x="0" y="0"/>
          <a:ext cx="0" cy="0"/>
          <a:chOff x="0" y="0"/>
          <a:chExt cx="0" cy="0"/>
        </a:xfrm>
      </p:grpSpPr>
      <p:sp>
        <p:nvSpPr>
          <p:cNvPr id="4" name="TextBox 3"/>
          <p:cNvSpPr txBox="1"/>
          <p:nvPr userDrawn="1"/>
        </p:nvSpPr>
        <p:spPr>
          <a:xfrm>
            <a:off x="8774125" y="-79375"/>
            <a:ext cx="433387" cy="305096"/>
          </a:xfrm>
          <a:prstGeom prst="rect">
            <a:avLst/>
          </a:prstGeom>
          <a:noFill/>
        </p:spPr>
        <p:txBody>
          <a:bodyPr lIns="90437" tIns="45218" rIns="90437" bIns="45218">
            <a:spAutoFit/>
          </a:bodyPr>
          <a:lstStyle/>
          <a:p>
            <a:pPr defTabSz="457200" fontAlgn="base">
              <a:spcBef>
                <a:spcPct val="0"/>
              </a:spcBef>
              <a:spcAft>
                <a:spcPct val="0"/>
              </a:spcAft>
              <a:defRPr/>
            </a:pPr>
            <a:fld id="{3EC740A3-8888-4449-8A11-8E9DD5FA0098}" type="slidenum">
              <a:rPr lang="en-US" sz="1389">
                <a:solidFill>
                  <a:srgbClr val="000000"/>
                </a:solidFill>
                <a:latin typeface="Arial" charset="0"/>
                <a:cs typeface="Calibri" pitchFamily="34" charset="0"/>
              </a:rPr>
              <a:pPr defTabSz="457200" fontAlgn="base">
                <a:spcBef>
                  <a:spcPct val="0"/>
                </a:spcBef>
                <a:spcAft>
                  <a:spcPct val="0"/>
                </a:spcAft>
                <a:defRPr/>
              </a:pPr>
              <a:t>‹#›</a:t>
            </a:fld>
            <a:endParaRPr lang="en-US" sz="1389" dirty="0">
              <a:solidFill>
                <a:srgbClr val="000000"/>
              </a:solidFill>
              <a:latin typeface="Arial" charset="0"/>
              <a:cs typeface="Calibri" pitchFamily="34" charset="0"/>
            </a:endParaRPr>
          </a:p>
        </p:txBody>
      </p:sp>
      <p:pic>
        <p:nvPicPr>
          <p:cNvPr id="5" name="Picture 7"/>
          <p:cNvPicPr>
            <a:picLocks noChangeAspect="1"/>
          </p:cNvPicPr>
          <p:nvPr userDrawn="1"/>
        </p:nvPicPr>
        <p:blipFill>
          <a:blip r:embed="rId2" cstate="print"/>
          <a:srcRect/>
          <a:stretch>
            <a:fillRect/>
          </a:stretch>
        </p:blipFill>
        <p:spPr bwMode="auto">
          <a:xfrm>
            <a:off x="204788" y="6373822"/>
            <a:ext cx="2514600" cy="319087"/>
          </a:xfrm>
          <a:prstGeom prst="rect">
            <a:avLst/>
          </a:prstGeom>
          <a:noFill/>
          <a:ln w="9525">
            <a:noFill/>
            <a:miter lim="800000"/>
            <a:headEnd/>
            <a:tailEnd/>
          </a:ln>
        </p:spPr>
      </p:pic>
      <p:sp>
        <p:nvSpPr>
          <p:cNvPr id="6" name="Title 5"/>
          <p:cNvSpPr>
            <a:spLocks noGrp="1"/>
          </p:cNvSpPr>
          <p:nvPr>
            <p:ph type="title"/>
          </p:nvPr>
        </p:nvSpPr>
        <p:spPr>
          <a:xfrm>
            <a:off x="390248" y="132081"/>
            <a:ext cx="8412162" cy="653859"/>
          </a:xfrm>
          <a:prstGeom prst="rect">
            <a:avLst/>
          </a:prstGeom>
          <a:noFill/>
          <a:ln>
            <a:noFill/>
          </a:ln>
        </p:spPr>
        <p:txBody>
          <a:bodyPr lIns="0" tIns="0" rIns="0" bIns="0" anchor="t">
            <a:noAutofit/>
          </a:bodyPr>
          <a:lstStyle>
            <a:lvl1pPr marL="0" indent="0" algn="l">
              <a:lnSpc>
                <a:spcPct val="100000"/>
              </a:lnSpc>
              <a:tabLst/>
              <a:defRPr sz="3333" b="1" i="0">
                <a:solidFill>
                  <a:schemeClr val="tx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390248" y="1225774"/>
            <a:ext cx="8412162" cy="4467335"/>
          </a:xfrm>
          <a:prstGeom prst="rect">
            <a:avLst/>
          </a:prstGeom>
        </p:spPr>
        <p:txBody>
          <a:bodyPr lIns="0" tIns="0" rIns="0" bIns="0"/>
          <a:lstStyle>
            <a:lvl1pPr marL="339121" indent="-339121">
              <a:spcAft>
                <a:spcPts val="0"/>
              </a:spcAft>
              <a:buFont typeface="Wingdings" charset="2"/>
              <a:buChar char="§"/>
              <a:defRPr sz="2777" baseline="0">
                <a:solidFill>
                  <a:schemeClr val="tx1">
                    <a:lumMod val="50000"/>
                  </a:schemeClr>
                </a:solidFill>
                <a:latin typeface="Calibri" pitchFamily="34" charset="0"/>
                <a:cs typeface="Calibri" pitchFamily="34" charset="0"/>
              </a:defRPr>
            </a:lvl1pPr>
            <a:lvl2pPr marL="642070" indent="-282600">
              <a:spcAft>
                <a:spcPts val="593"/>
              </a:spcAft>
              <a:buFont typeface="Lucida Grande"/>
              <a:buChar char="-"/>
              <a:defRPr sz="2592" baseline="0">
                <a:solidFill>
                  <a:schemeClr val="tx1">
                    <a:lumMod val="50000"/>
                  </a:schemeClr>
                </a:solidFill>
                <a:latin typeface="Calibri" pitchFamily="34" charset="0"/>
                <a:cs typeface="Calibri" pitchFamily="34" charset="0"/>
              </a:defRPr>
            </a:lvl2pPr>
            <a:lvl3pPr>
              <a:defRPr>
                <a:solidFill>
                  <a:schemeClr val="tx1">
                    <a:lumMod val="50000"/>
                  </a:schemeClr>
                </a:solidFill>
                <a:latin typeface="Calibri" pitchFamily="34" charset="0"/>
              </a:defRPr>
            </a:lvl3pPr>
          </a:lstStyle>
          <a:p>
            <a:pPr lvl="0"/>
            <a:r>
              <a:rPr lang="en-US" dirty="0" smtClean="0"/>
              <a:t>Click to edit Master text styles</a:t>
            </a:r>
          </a:p>
          <a:p>
            <a:pPr lvl="1"/>
            <a:r>
              <a:rPr lang="en-US" dirty="0" smtClean="0"/>
              <a:t>Second level</a:t>
            </a:r>
          </a:p>
          <a:p>
            <a:pPr lvl="2"/>
            <a:endParaRPr lang="en-US" dirty="0" smtClean="0"/>
          </a:p>
        </p:txBody>
      </p:sp>
    </p:spTree>
    <p:extLst>
      <p:ext uri="{BB962C8B-B14F-4D97-AF65-F5344CB8AC3E}">
        <p14:creationId xmlns:p14="http://schemas.microsoft.com/office/powerpoint/2010/main" val="26087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4822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 L.Blue">
    <p:spTree>
      <p:nvGrpSpPr>
        <p:cNvPr id="1" name=""/>
        <p:cNvGrpSpPr/>
        <p:nvPr/>
      </p:nvGrpSpPr>
      <p:grpSpPr>
        <a:xfrm>
          <a:off x="0" y="0"/>
          <a:ext cx="0" cy="0"/>
          <a:chOff x="0" y="0"/>
          <a:chExt cx="0" cy="0"/>
        </a:xfrm>
      </p:grpSpPr>
      <p:sp>
        <p:nvSpPr>
          <p:cNvPr id="4" name="Rectangle 3"/>
          <p:cNvSpPr/>
          <p:nvPr userDrawn="1"/>
        </p:nvSpPr>
        <p:spPr>
          <a:xfrm>
            <a:off x="0" y="0"/>
            <a:ext cx="9144000" cy="1447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defRPr/>
            </a:pPr>
            <a:endParaRPr lang="en-US" altLang="en-US" smtClean="0">
              <a:solidFill>
                <a:srgbClr val="FFFFFF"/>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lvl1pPr algn="l">
              <a:defRPr sz="2800">
                <a:solidFill>
                  <a:srgbClr val="FFFF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4064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459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27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31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923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32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73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927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93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4076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260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22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p:cNvPicPr>
            <a:picLocks noChangeAspect="1"/>
          </p:cNvPicPr>
          <p:nvPr userDrawn="1"/>
        </p:nvPicPr>
        <p:blipFill>
          <a:blip r:embed="rId2" cstate="screen"/>
          <a:stretch>
            <a:fillRect/>
          </a:stretch>
        </p:blipFill>
        <p:spPr>
          <a:xfrm>
            <a:off x="-70069" y="1462071"/>
            <a:ext cx="9214069" cy="80871"/>
          </a:xfrm>
          <a:prstGeom prst="rect">
            <a:avLst/>
          </a:prstGeom>
        </p:spPr>
      </p:pic>
      <p:sp>
        <p:nvSpPr>
          <p:cNvPr id="9" name="Content Placeholder 12"/>
          <p:cNvSpPr>
            <a:spLocks noGrp="1"/>
          </p:cNvSpPr>
          <p:nvPr>
            <p:ph idx="1"/>
          </p:nvPr>
        </p:nvSpPr>
        <p:spPr>
          <a:xfrm>
            <a:off x="457200" y="1600201"/>
            <a:ext cx="8229600" cy="4525963"/>
          </a:xfrm>
        </p:spPr>
        <p:txBody>
          <a:bodyPr/>
          <a:lstStyle>
            <a:lvl1pPr>
              <a:defRPr b="1">
                <a:solidFill>
                  <a:srgbClr val="514141"/>
                </a:solidFill>
                <a:latin typeface="Abadi MT Condensed Light"/>
                <a:cs typeface="Abadi MT Condensed Light"/>
              </a:defRPr>
            </a:lvl1pPr>
          </a:lstStyle>
          <a:p>
            <a:endParaRPr lang="en-US" dirty="0"/>
          </a:p>
        </p:txBody>
      </p:sp>
      <p:pic>
        <p:nvPicPr>
          <p:cNvPr id="10" name="Picture 9" descr="attendance-works-logo.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64712" b="10945"/>
          <a:stretch/>
        </p:blipFill>
        <p:spPr>
          <a:xfrm>
            <a:off x="8278402" y="6079473"/>
            <a:ext cx="524528" cy="625191"/>
          </a:xfrm>
          <a:prstGeom prst="rect">
            <a:avLst/>
          </a:prstGeom>
        </p:spPr>
      </p:pic>
      <p:sp>
        <p:nvSpPr>
          <p:cNvPr id="11" name="Slide Number Placeholder 18"/>
          <p:cNvSpPr>
            <a:spLocks noGrp="1"/>
          </p:cNvSpPr>
          <p:nvPr>
            <p:ph type="sldNum" sz="quarter" idx="12"/>
          </p:nvPr>
        </p:nvSpPr>
        <p:spPr>
          <a:xfrm>
            <a:off x="6592285" y="6396036"/>
            <a:ext cx="2133600" cy="365125"/>
          </a:xfrm>
        </p:spPr>
        <p:txBody>
          <a:bodyPr/>
          <a:lstStyle/>
          <a:p>
            <a:fld id="{3575C0D9-D776-4177-ADFD-82C36A6D24A1}"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298450" y="436532"/>
            <a:ext cx="8504238" cy="981107"/>
          </a:xfrm>
        </p:spPr>
        <p:txBody>
          <a:bodyPr/>
          <a:lstStyle>
            <a:lvl1pPr marL="0" indent="0">
              <a:buNone/>
              <a:defRPr sz="4400">
                <a:solidFill>
                  <a:schemeClr val="tx2"/>
                </a:solidFill>
                <a:latin typeface="Franklin Gothic Medium" pitchFamily="34" charset="0"/>
                <a:cs typeface="Franklin Gothic Medium" pitchFamily="34" charset="0"/>
              </a:defRPr>
            </a:lvl1pPr>
            <a:lvl2pPr>
              <a:defRPr>
                <a:solidFill>
                  <a:schemeClr val="tx2"/>
                </a:solidFill>
                <a:latin typeface="Franklin Gothic Medium" pitchFamily="34" charset="0"/>
              </a:defRPr>
            </a:lvl2pPr>
            <a:lvl3pPr>
              <a:defRPr>
                <a:solidFill>
                  <a:schemeClr val="tx2"/>
                </a:solidFill>
                <a:latin typeface="Franklin Gothic Medium" pitchFamily="34" charset="0"/>
              </a:defRPr>
            </a:lvl3pPr>
            <a:lvl4pPr>
              <a:defRPr>
                <a:solidFill>
                  <a:schemeClr val="tx2"/>
                </a:solidFill>
                <a:latin typeface="Franklin Gothic Medium" pitchFamily="34" charset="0"/>
              </a:defRPr>
            </a:lvl4pPr>
            <a:lvl5pPr>
              <a:defRPr>
                <a:solidFill>
                  <a:schemeClr val="tx2"/>
                </a:solidFill>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7841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1600201"/>
            <a:ext cx="4038600" cy="4525963"/>
          </a:xfrm>
        </p:spPr>
        <p:txBody>
          <a:bodyPr/>
          <a:lstStyle>
            <a:lvl1pPr>
              <a:defRPr b="1">
                <a:solidFill>
                  <a:srgbClr val="514141"/>
                </a:solidFill>
                <a:latin typeface="Abadi MT Condensed Light"/>
                <a:cs typeface="Abadi MT Condensed Light"/>
              </a:defRPr>
            </a:lvl1pPr>
          </a:lstStyle>
          <a:p>
            <a:pPr>
              <a:buClr>
                <a:schemeClr val="accent1"/>
              </a:buClr>
            </a:pPr>
            <a:endParaRPr lang="en-US" dirty="0"/>
          </a:p>
        </p:txBody>
      </p:sp>
      <p:sp>
        <p:nvSpPr>
          <p:cNvPr id="8" name="Content Placeholder 3"/>
          <p:cNvSpPr>
            <a:spLocks noGrp="1"/>
          </p:cNvSpPr>
          <p:nvPr>
            <p:ph sz="half" idx="2"/>
          </p:nvPr>
        </p:nvSpPr>
        <p:spPr>
          <a:xfrm>
            <a:off x="4648200" y="1600201"/>
            <a:ext cx="4038600" cy="4525963"/>
          </a:xfrm>
        </p:spPr>
        <p:txBody>
          <a:bodyPr/>
          <a:lstStyle>
            <a:lvl1pPr>
              <a:defRPr b="1">
                <a:solidFill>
                  <a:srgbClr val="514141"/>
                </a:solidFill>
                <a:latin typeface="Abadi MT Condensed Light"/>
                <a:cs typeface="Abadi MT Condensed Light"/>
              </a:defRPr>
            </a:lvl1pPr>
          </a:lstStyle>
          <a:p>
            <a:pPr>
              <a:buClr>
                <a:schemeClr val="tx2"/>
              </a:buClr>
            </a:pPr>
            <a:endParaRPr lang="en-US" dirty="0"/>
          </a:p>
        </p:txBody>
      </p:sp>
      <p:sp>
        <p:nvSpPr>
          <p:cNvPr id="9" name="Rectangle 8"/>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p:cNvPicPr>
            <a:picLocks noChangeAspect="1"/>
          </p:cNvPicPr>
          <p:nvPr userDrawn="1"/>
        </p:nvPicPr>
        <p:blipFill>
          <a:blip r:embed="rId2" cstate="screen"/>
          <a:stretch>
            <a:fillRect/>
          </a:stretch>
        </p:blipFill>
        <p:spPr>
          <a:xfrm>
            <a:off x="-70069" y="1462071"/>
            <a:ext cx="9214069" cy="80871"/>
          </a:xfrm>
          <a:prstGeom prst="rect">
            <a:avLst/>
          </a:prstGeom>
        </p:spPr>
      </p:pic>
      <p:sp>
        <p:nvSpPr>
          <p:cNvPr id="12" name="Slide Number Placeholder 8"/>
          <p:cNvSpPr>
            <a:spLocks noGrp="1"/>
          </p:cNvSpPr>
          <p:nvPr>
            <p:ph type="sldNum" sz="quarter" idx="12"/>
          </p:nvPr>
        </p:nvSpPr>
        <p:spPr>
          <a:xfrm>
            <a:off x="6605343" y="6381256"/>
            <a:ext cx="2133600" cy="365125"/>
          </a:xfrm>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ttendance-works-logo.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64712" b="10945"/>
          <a:stretch/>
        </p:blipFill>
        <p:spPr>
          <a:xfrm>
            <a:off x="8278402" y="6079473"/>
            <a:ext cx="524528" cy="625191"/>
          </a:xfrm>
          <a:prstGeom prst="rect">
            <a:avLst/>
          </a:prstGeom>
        </p:spPr>
      </p:pic>
      <p:sp>
        <p:nvSpPr>
          <p:cNvPr id="16" name="Text Placeholder 12"/>
          <p:cNvSpPr>
            <a:spLocks noGrp="1"/>
          </p:cNvSpPr>
          <p:nvPr>
            <p:ph type="body" sz="quarter" idx="13"/>
          </p:nvPr>
        </p:nvSpPr>
        <p:spPr>
          <a:xfrm>
            <a:off x="298450" y="436532"/>
            <a:ext cx="8504238" cy="981107"/>
          </a:xfrm>
        </p:spPr>
        <p:txBody>
          <a:bodyPr/>
          <a:lstStyle>
            <a:lvl1pPr marL="0" indent="0">
              <a:buNone/>
              <a:defRPr sz="4400">
                <a:solidFill>
                  <a:schemeClr val="tx2"/>
                </a:solidFill>
                <a:latin typeface="Franklin Gothic Medium" pitchFamily="34" charset="0"/>
                <a:cs typeface="Franklin Gothic Medium"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1381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7"/>
            <a:ext cx="8229600" cy="1143000"/>
          </a:xfrm>
        </p:spPr>
        <p:txBody>
          <a:bodyPr/>
          <a:lstStyle/>
          <a:p>
            <a:endParaRPr lang="en-US" dirty="0"/>
          </a:p>
        </p:txBody>
      </p:sp>
      <p:sp>
        <p:nvSpPr>
          <p:cNvPr id="7" name="Content Placeholder 2"/>
          <p:cNvSpPr>
            <a:spLocks noGrp="1"/>
          </p:cNvSpPr>
          <p:nvPr>
            <p:ph sz="half" idx="1"/>
          </p:nvPr>
        </p:nvSpPr>
        <p:spPr>
          <a:xfrm>
            <a:off x="457200" y="2602315"/>
            <a:ext cx="3947744" cy="3995372"/>
          </a:xfrm>
        </p:spPr>
        <p:txBody>
          <a:bodyPr/>
          <a:lstStyle>
            <a:lvl1pPr>
              <a:defRPr b="1">
                <a:solidFill>
                  <a:srgbClr val="514141"/>
                </a:solidFill>
                <a:latin typeface="Abadi MT Condensed Light"/>
                <a:cs typeface="Abadi MT Condensed Light"/>
              </a:defRPr>
            </a:lvl1pPr>
          </a:lstStyle>
          <a:p>
            <a:endParaRPr lang="en-US" dirty="0"/>
          </a:p>
        </p:txBody>
      </p:sp>
      <p:sp>
        <p:nvSpPr>
          <p:cNvPr id="8" name="Content Placeholder 3"/>
          <p:cNvSpPr>
            <a:spLocks noGrp="1"/>
          </p:cNvSpPr>
          <p:nvPr>
            <p:ph sz="half" idx="2"/>
          </p:nvPr>
        </p:nvSpPr>
        <p:spPr>
          <a:xfrm>
            <a:off x="4777485" y="2602315"/>
            <a:ext cx="3565144" cy="3995372"/>
          </a:xfrm>
        </p:spPr>
        <p:txBody>
          <a:bodyPr/>
          <a:lstStyle>
            <a:lvl1pPr>
              <a:defRPr b="1">
                <a:solidFill>
                  <a:srgbClr val="514141"/>
                </a:solidFill>
                <a:latin typeface="Abadi MT Condensed Light"/>
                <a:cs typeface="Abadi MT Condensed Light"/>
              </a:defRPr>
            </a:lvl1pPr>
          </a:lstStyle>
          <a:p>
            <a:endParaRPr lang="en-US" dirty="0"/>
          </a:p>
        </p:txBody>
      </p:sp>
      <p:sp>
        <p:nvSpPr>
          <p:cNvPr id="9" name="Rectangle 8"/>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p:cNvPicPr>
            <a:picLocks noChangeAspect="1"/>
          </p:cNvPicPr>
          <p:nvPr userDrawn="1"/>
        </p:nvPicPr>
        <p:blipFill>
          <a:blip r:embed="rId2" cstate="screen"/>
          <a:stretch>
            <a:fillRect/>
          </a:stretch>
        </p:blipFill>
        <p:spPr>
          <a:xfrm>
            <a:off x="-70069" y="1462071"/>
            <a:ext cx="9214069" cy="80871"/>
          </a:xfrm>
          <a:prstGeom prst="rect">
            <a:avLst/>
          </a:prstGeom>
        </p:spPr>
      </p:pic>
      <p:sp>
        <p:nvSpPr>
          <p:cNvPr id="13" name="Slide Number Placeholder 9"/>
          <p:cNvSpPr>
            <a:spLocks noGrp="1"/>
          </p:cNvSpPr>
          <p:nvPr>
            <p:ph type="sldNum" sz="quarter" idx="12"/>
          </p:nvPr>
        </p:nvSpPr>
        <p:spPr>
          <a:xfrm>
            <a:off x="6612738" y="6356352"/>
            <a:ext cx="2133600" cy="365125"/>
          </a:xfrm>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pic>
        <p:nvPicPr>
          <p:cNvPr id="14" name="Picture 13" descr="attendance-works-logo.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64712" b="10945"/>
          <a:stretch/>
        </p:blipFill>
        <p:spPr>
          <a:xfrm>
            <a:off x="8278402" y="6079473"/>
            <a:ext cx="524528" cy="625191"/>
          </a:xfrm>
          <a:prstGeom prst="rect">
            <a:avLst/>
          </a:prstGeom>
        </p:spPr>
      </p:pic>
      <p:sp>
        <p:nvSpPr>
          <p:cNvPr id="16" name="Text Placeholder 15"/>
          <p:cNvSpPr>
            <a:spLocks noGrp="1"/>
          </p:cNvSpPr>
          <p:nvPr>
            <p:ph type="body" sz="quarter" idx="13"/>
          </p:nvPr>
        </p:nvSpPr>
        <p:spPr>
          <a:xfrm>
            <a:off x="457200" y="1746251"/>
            <a:ext cx="8229600" cy="635000"/>
          </a:xfrm>
        </p:spPr>
        <p:txBody>
          <a:bodyPr>
            <a:noAutofit/>
          </a:bodyPr>
          <a:lstStyle>
            <a:lvl1pPr marL="0" indent="0">
              <a:buNone/>
              <a:defRPr sz="2400" b="1">
                <a:solidFill>
                  <a:srgbClr val="514141"/>
                </a:solidFill>
                <a:latin typeface="Abadi MT Condensed Light"/>
                <a:cs typeface="Abadi MT Condensed Light"/>
              </a:defRPr>
            </a:lvl1pPr>
            <a:lvl2pPr>
              <a:defRPr sz="2400" b="1">
                <a:solidFill>
                  <a:srgbClr val="514141"/>
                </a:solidFill>
                <a:latin typeface="Abadi MT Condensed Light"/>
                <a:cs typeface="Abadi MT Condensed Light"/>
              </a:defRPr>
            </a:lvl2pPr>
            <a:lvl3pPr>
              <a:defRPr sz="2400" b="1">
                <a:solidFill>
                  <a:srgbClr val="514141"/>
                </a:solidFill>
                <a:latin typeface="Abadi MT Condensed Light"/>
                <a:cs typeface="Abadi MT Condensed Light"/>
              </a:defRPr>
            </a:lvl3pPr>
            <a:lvl4pPr>
              <a:defRPr sz="2400" b="1">
                <a:solidFill>
                  <a:srgbClr val="514141"/>
                </a:solidFill>
                <a:latin typeface="Abadi MT Condensed Light"/>
                <a:cs typeface="Abadi MT Condensed Light"/>
              </a:defRPr>
            </a:lvl4pPr>
            <a:lvl5pPr>
              <a:defRPr sz="2400" b="1">
                <a:solidFill>
                  <a:srgbClr val="514141"/>
                </a:solidFill>
                <a:latin typeface="Abadi MT Condensed Light"/>
                <a:cs typeface="Abadi MT Condensed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2"/>
          <p:cNvSpPr>
            <a:spLocks noGrp="1"/>
          </p:cNvSpPr>
          <p:nvPr>
            <p:ph type="body" sz="quarter" idx="14"/>
          </p:nvPr>
        </p:nvSpPr>
        <p:spPr>
          <a:xfrm>
            <a:off x="298450" y="436532"/>
            <a:ext cx="8504238" cy="981107"/>
          </a:xfrm>
        </p:spPr>
        <p:txBody>
          <a:bodyPr/>
          <a:lstStyle>
            <a:lvl1pPr marL="0" indent="0">
              <a:buNone/>
              <a:defRPr sz="4400">
                <a:solidFill>
                  <a:schemeClr val="tx2"/>
                </a:solidFill>
                <a:latin typeface="Franklin Gothic Medium" pitchFamily="34" charset="0"/>
                <a:cs typeface="Franklin Gothic Medium"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769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7"/>
            <a:ext cx="8229600" cy="1143000"/>
          </a:xfrm>
        </p:spPr>
        <p:txBody>
          <a:bodyPr/>
          <a:lstStyle/>
          <a:p>
            <a:endParaRPr lang="en-US"/>
          </a:p>
        </p:txBody>
      </p:sp>
      <p:sp>
        <p:nvSpPr>
          <p:cNvPr id="9" name="Text Placeholder 4"/>
          <p:cNvSpPr>
            <a:spLocks noGrp="1"/>
          </p:cNvSpPr>
          <p:nvPr>
            <p:ph type="body" sz="quarter" idx="3"/>
          </p:nvPr>
        </p:nvSpPr>
        <p:spPr>
          <a:xfrm>
            <a:off x="4645033" y="1535113"/>
            <a:ext cx="4041775" cy="639763"/>
          </a:xfrm>
        </p:spPr>
        <p:txBody>
          <a:bodyPr/>
          <a:lstStyle/>
          <a:p>
            <a:r>
              <a:rPr lang="en-US" dirty="0" smtClean="0">
                <a:solidFill>
                  <a:schemeClr val="accent1"/>
                </a:solidFill>
                <a:latin typeface="Abadi MT Condensed Extra Bold"/>
                <a:cs typeface="Abadi MT Condensed Extra Bold"/>
              </a:rPr>
              <a:t>Text</a:t>
            </a:r>
            <a:endParaRPr lang="en-US" dirty="0">
              <a:solidFill>
                <a:schemeClr val="accent1"/>
              </a:solidFill>
              <a:latin typeface="Abadi MT Condensed Extra Bold"/>
              <a:cs typeface="Abadi MT Condensed Extra Bold"/>
            </a:endParaRPr>
          </a:p>
        </p:txBody>
      </p:sp>
      <p:sp>
        <p:nvSpPr>
          <p:cNvPr id="10" name="Content Placeholder 5"/>
          <p:cNvSpPr>
            <a:spLocks noGrp="1"/>
          </p:cNvSpPr>
          <p:nvPr>
            <p:ph sz="quarter" idx="4"/>
          </p:nvPr>
        </p:nvSpPr>
        <p:spPr>
          <a:xfrm>
            <a:off x="4645033" y="2174875"/>
            <a:ext cx="4041775" cy="3951288"/>
          </a:xfrm>
        </p:spPr>
        <p:txBody>
          <a:bodyPr/>
          <a:lstStyle>
            <a:lvl1pPr>
              <a:defRPr>
                <a:solidFill>
                  <a:srgbClr val="514141"/>
                </a:solidFill>
              </a:defRPr>
            </a:lvl1pPr>
          </a:lstStyle>
          <a:p>
            <a:pPr>
              <a:buClr>
                <a:schemeClr val="accent1"/>
              </a:buClr>
            </a:pPr>
            <a:r>
              <a:rPr lang="en-US" b="1" dirty="0" smtClean="0">
                <a:solidFill>
                  <a:srgbClr val="514141"/>
                </a:solidFill>
                <a:latin typeface="Abadi MT Condensed Light"/>
                <a:cs typeface="Abadi MT Condensed Light"/>
              </a:rPr>
              <a:t>text</a:t>
            </a:r>
            <a:endParaRPr lang="en-US" b="1" dirty="0">
              <a:solidFill>
                <a:srgbClr val="514141"/>
              </a:solidFill>
              <a:latin typeface="Abadi MT Condensed Light"/>
              <a:cs typeface="Abadi MT Condensed Light"/>
            </a:endParaRPr>
          </a:p>
        </p:txBody>
      </p:sp>
      <p:sp>
        <p:nvSpPr>
          <p:cNvPr id="11" name="Rectangle 10"/>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12"/>
          <p:cNvPicPr>
            <a:picLocks noChangeAspect="1"/>
          </p:cNvPicPr>
          <p:nvPr userDrawn="1"/>
        </p:nvPicPr>
        <p:blipFill>
          <a:blip r:embed="rId2" cstate="screen"/>
          <a:stretch>
            <a:fillRect/>
          </a:stretch>
        </p:blipFill>
        <p:spPr>
          <a:xfrm>
            <a:off x="-70069" y="1462071"/>
            <a:ext cx="9214069" cy="80871"/>
          </a:xfrm>
          <a:prstGeom prst="rect">
            <a:avLst/>
          </a:prstGeom>
        </p:spPr>
      </p:pic>
      <p:sp>
        <p:nvSpPr>
          <p:cNvPr id="14" name="Slide Number Placeholder 10"/>
          <p:cNvSpPr>
            <a:spLocks noGrp="1"/>
          </p:cNvSpPr>
          <p:nvPr>
            <p:ph type="sldNum" sz="quarter" idx="12"/>
          </p:nvPr>
        </p:nvSpPr>
        <p:spPr>
          <a:xfrm>
            <a:off x="6592892" y="6356352"/>
            <a:ext cx="2133600" cy="365125"/>
          </a:xfrm>
        </p:spPr>
        <p:txBody>
          <a:bodyPr/>
          <a:lstStyle/>
          <a:p>
            <a:fld id="{EB0860A5-9306-D045-95BB-3AC1D6BF9D43}" type="slidenum">
              <a:rPr lang="en-US" smtClean="0">
                <a:solidFill>
                  <a:prstClr val="black">
                    <a:tint val="75000"/>
                  </a:prstClr>
                </a:solidFill>
              </a:rPr>
              <a:pPr/>
              <a:t>‹#›</a:t>
            </a:fld>
            <a:endParaRPr lang="en-US">
              <a:solidFill>
                <a:prstClr val="black">
                  <a:tint val="75000"/>
                </a:prstClr>
              </a:solidFill>
            </a:endParaRPr>
          </a:p>
        </p:txBody>
      </p:sp>
      <p:pic>
        <p:nvPicPr>
          <p:cNvPr id="15" name="Picture 14" descr="attendance-works-logo.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64712" b="10945"/>
          <a:stretch/>
        </p:blipFill>
        <p:spPr>
          <a:xfrm>
            <a:off x="8278402" y="6079473"/>
            <a:ext cx="524528" cy="625191"/>
          </a:xfrm>
          <a:prstGeom prst="rect">
            <a:avLst/>
          </a:prstGeom>
        </p:spPr>
      </p:pic>
      <p:sp>
        <p:nvSpPr>
          <p:cNvPr id="17" name="Text Placeholder 16"/>
          <p:cNvSpPr>
            <a:spLocks noGrp="1"/>
          </p:cNvSpPr>
          <p:nvPr>
            <p:ph type="body" sz="quarter" idx="13"/>
          </p:nvPr>
        </p:nvSpPr>
        <p:spPr>
          <a:xfrm>
            <a:off x="457200" y="1543056"/>
            <a:ext cx="4040188" cy="631825"/>
          </a:xfrm>
        </p:spPr>
        <p:txBody>
          <a:bodyPr/>
          <a:lstStyle>
            <a:lvl1pPr>
              <a:defRPr>
                <a:solidFill>
                  <a:schemeClr val="accent1"/>
                </a:solidFill>
                <a:latin typeface="Abadi MT Condensed Extra Bold"/>
                <a:cs typeface="Abadi MT Condensed Extra Bold"/>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4" hasCustomPrompt="1"/>
          </p:nvPr>
        </p:nvSpPr>
        <p:spPr>
          <a:xfrm>
            <a:off x="457200" y="2174877"/>
            <a:ext cx="4040188" cy="3905251"/>
          </a:xfrm>
        </p:spPr>
        <p:txBody>
          <a:bodyPr/>
          <a:lstStyle>
            <a:lvl1pPr>
              <a:defRPr b="1">
                <a:solidFill>
                  <a:srgbClr val="514141"/>
                </a:solidFill>
                <a:latin typeface="Abadi MT Condensed Light"/>
                <a:cs typeface="Abadi MT Condensed Light"/>
              </a:defRPr>
            </a:lvl1pPr>
            <a:lvl2pPr>
              <a:defRPr>
                <a:latin typeface="Abadi MT Condensed Light"/>
                <a:cs typeface="Abadi MT Condensed Light"/>
              </a:defRPr>
            </a:lvl2pPr>
            <a:lvl3pPr>
              <a:defRPr>
                <a:latin typeface="Abadi MT Condensed Light"/>
                <a:cs typeface="Abadi MT Condensed Light"/>
              </a:defRPr>
            </a:lvl3pPr>
            <a:lvl4pPr>
              <a:defRPr>
                <a:latin typeface="Abadi MT Condensed Light"/>
                <a:cs typeface="Abadi MT Condensed Light"/>
              </a:defRPr>
            </a:lvl4pPr>
            <a:lvl5pPr>
              <a:defRPr>
                <a:latin typeface="Abadi MT Condensed Light"/>
                <a:cs typeface="Abadi MT Condensed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2"/>
          <p:cNvSpPr>
            <a:spLocks noGrp="1"/>
          </p:cNvSpPr>
          <p:nvPr>
            <p:ph type="body" sz="quarter" idx="15"/>
          </p:nvPr>
        </p:nvSpPr>
        <p:spPr>
          <a:xfrm>
            <a:off x="298450" y="436532"/>
            <a:ext cx="8504238" cy="981107"/>
          </a:xfrm>
        </p:spPr>
        <p:txBody>
          <a:bodyPr/>
          <a:lstStyle>
            <a:lvl1pPr marL="0" indent="0">
              <a:buNone/>
              <a:defRPr sz="4400">
                <a:solidFill>
                  <a:schemeClr val="tx2"/>
                </a:solidFill>
                <a:latin typeface="Franklin Gothic Medium" pitchFamily="34" charset="0"/>
                <a:cs typeface="Franklin Gothic Medium"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1723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130430"/>
            <a:ext cx="7772400" cy="1470025"/>
          </a:xfrm>
        </p:spPr>
        <p:txBody>
          <a:bodyPr/>
          <a:lstStyle/>
          <a:p>
            <a:endParaRPr lang="en-US"/>
          </a:p>
        </p:txBody>
      </p:sp>
      <p:sp>
        <p:nvSpPr>
          <p:cNvPr id="7" name="Subtitle 2"/>
          <p:cNvSpPr>
            <a:spLocks noGrp="1"/>
          </p:cNvSpPr>
          <p:nvPr>
            <p:ph type="subTitle" idx="1"/>
          </p:nvPr>
        </p:nvSpPr>
        <p:spPr>
          <a:xfrm>
            <a:off x="1371600" y="3009900"/>
            <a:ext cx="6400800" cy="1752600"/>
          </a:xfrm>
        </p:spPr>
        <p:txBody>
          <a:bodyPr/>
          <a:lstStyle/>
          <a:p>
            <a:endParaRPr lang="en-US"/>
          </a:p>
        </p:txBody>
      </p:sp>
      <p:sp>
        <p:nvSpPr>
          <p:cNvPr id="8" name="Rectangle 7"/>
          <p:cNvSpPr/>
          <p:nvPr userDrawn="1"/>
        </p:nvSpPr>
        <p:spPr>
          <a:xfrm>
            <a:off x="0" y="1"/>
            <a:ext cx="9217198" cy="5331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Subtitle 10"/>
          <p:cNvSpPr txBox="1">
            <a:spLocks/>
          </p:cNvSpPr>
          <p:nvPr userDrawn="1"/>
        </p:nvSpPr>
        <p:spPr>
          <a:xfrm>
            <a:off x="5485745" y="6375285"/>
            <a:ext cx="3731461" cy="4294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solidFill>
                  <a:srgbClr val="514141"/>
                </a:solidFill>
                <a:latin typeface="Abadi MT Condensed Extra Bold"/>
                <a:cs typeface="Abadi MT Condensed Extra Bold"/>
              </a:rPr>
              <a:t>www.attendanceworks.org</a:t>
            </a:r>
            <a:endParaRPr lang="en-US" sz="1800" dirty="0">
              <a:solidFill>
                <a:srgbClr val="514141"/>
              </a:solidFill>
              <a:latin typeface="Abadi MT Condensed Extra Bold"/>
              <a:cs typeface="Abadi MT Condensed Extra Bold"/>
            </a:endParaRPr>
          </a:p>
        </p:txBody>
      </p:sp>
      <p:pic>
        <p:nvPicPr>
          <p:cNvPr id="10" name="Picture 9" descr="attendance-works-logo.eps"/>
          <p:cNvPicPr>
            <a:picLocks noChangeAspect="1"/>
          </p:cNvPicPr>
          <p:nvPr userDrawn="1"/>
        </p:nvPicPr>
        <p:blipFill rotWithShape="1">
          <a:blip r:embed="rId2" cstate="screen">
            <a:extLst>
              <a:ext uri="{28A0092B-C50C-407E-A947-70E740481C1C}">
                <a14:useLocalDpi xmlns:a14="http://schemas.microsoft.com/office/drawing/2010/main" val="0"/>
              </a:ext>
            </a:extLst>
          </a:blip>
          <a:srcRect b="10945"/>
          <a:stretch/>
        </p:blipFill>
        <p:spPr>
          <a:xfrm>
            <a:off x="352927" y="5793640"/>
            <a:ext cx="2225489" cy="936053"/>
          </a:xfrm>
          <a:prstGeom prst="rect">
            <a:avLst/>
          </a:prstGeom>
        </p:spPr>
      </p:pic>
      <p:pic>
        <p:nvPicPr>
          <p:cNvPr id="11" name="Picture 10"/>
          <p:cNvPicPr>
            <a:picLocks noChangeAspect="1"/>
          </p:cNvPicPr>
          <p:nvPr userDrawn="1"/>
        </p:nvPicPr>
        <p:blipFill>
          <a:blip r:embed="rId3" cstate="screen"/>
          <a:stretch>
            <a:fillRect/>
          </a:stretch>
        </p:blipFill>
        <p:spPr>
          <a:xfrm>
            <a:off x="-96344" y="5413221"/>
            <a:ext cx="9380482" cy="164745"/>
          </a:xfrm>
          <a:prstGeom prst="rect">
            <a:avLst/>
          </a:prstGeom>
        </p:spPr>
      </p:pic>
      <p:sp>
        <p:nvSpPr>
          <p:cNvPr id="12" name="TextBox 11"/>
          <p:cNvSpPr txBox="1"/>
          <p:nvPr userDrawn="1"/>
        </p:nvSpPr>
        <p:spPr>
          <a:xfrm>
            <a:off x="418271" y="266183"/>
            <a:ext cx="5201785" cy="830997"/>
          </a:xfrm>
          <a:prstGeom prst="rect">
            <a:avLst/>
          </a:prstGeom>
          <a:noFill/>
        </p:spPr>
        <p:txBody>
          <a:bodyPr wrap="square" rtlCol="0">
            <a:spAutoFit/>
          </a:bodyPr>
          <a:lstStyle/>
          <a:p>
            <a:pPr defTabSz="457200"/>
            <a:r>
              <a:rPr lang="en-US" sz="4800" b="1" dirty="0">
                <a:solidFill>
                  <a:srgbClr val="514141"/>
                </a:solidFill>
                <a:latin typeface="Abadi MT Condensed Extra Bold" pitchFamily="34" charset="0"/>
                <a:cs typeface="ADELE"/>
              </a:rPr>
              <a:t>Attendance Works</a:t>
            </a:r>
          </a:p>
        </p:txBody>
      </p:sp>
      <p:sp>
        <p:nvSpPr>
          <p:cNvPr id="13" name="TextBox 12"/>
          <p:cNvSpPr txBox="1"/>
          <p:nvPr userDrawn="1"/>
        </p:nvSpPr>
        <p:spPr>
          <a:xfrm>
            <a:off x="494322" y="1452484"/>
            <a:ext cx="4205536" cy="3046988"/>
          </a:xfrm>
          <a:prstGeom prst="rect">
            <a:avLst/>
          </a:prstGeom>
          <a:noFill/>
        </p:spPr>
        <p:txBody>
          <a:bodyPr wrap="square" rtlCol="0">
            <a:spAutoFit/>
          </a:bodyPr>
          <a:lstStyle/>
          <a:p>
            <a:pPr defTabSz="457200"/>
            <a:r>
              <a:rPr lang="en-US" sz="3200" b="1" baseline="30000" dirty="0" err="1">
                <a:solidFill>
                  <a:srgbClr val="45AA42"/>
                </a:solidFill>
                <a:latin typeface="Abadi MT Condensed Extra Bold"/>
                <a:cs typeface="Abadi MT Condensed Extra Bold"/>
              </a:rPr>
              <a:t>Hedy</a:t>
            </a:r>
            <a:r>
              <a:rPr lang="en-US" sz="3200" b="1" baseline="30000" dirty="0">
                <a:solidFill>
                  <a:srgbClr val="45AA42"/>
                </a:solidFill>
                <a:latin typeface="Abadi MT Condensed Extra Bold"/>
                <a:cs typeface="Abadi MT Condensed Extra Bold"/>
              </a:rPr>
              <a:t> Chang</a:t>
            </a:r>
            <a:r>
              <a:rPr lang="en-US" sz="3200" b="1" baseline="30000" dirty="0">
                <a:solidFill>
                  <a:srgbClr val="514141"/>
                </a:solidFill>
                <a:latin typeface="Abadi MT Condensed Light"/>
                <a:cs typeface="Abadi MT Condensed Light"/>
              </a:rPr>
              <a:t>, Director </a:t>
            </a:r>
            <a:br>
              <a:rPr lang="en-US" sz="3200" b="1" baseline="30000" dirty="0">
                <a:solidFill>
                  <a:srgbClr val="514141"/>
                </a:solidFill>
                <a:latin typeface="Abadi MT Condensed Light"/>
                <a:cs typeface="Abadi MT Condensed Light"/>
              </a:rPr>
            </a:br>
            <a:r>
              <a:rPr lang="en-US" sz="3200" b="1" baseline="30000" dirty="0" err="1">
                <a:solidFill>
                  <a:srgbClr val="514141"/>
                </a:solidFill>
                <a:latin typeface="Abadi MT Condensed Light"/>
                <a:cs typeface="Abadi MT Condensed Light"/>
              </a:rPr>
              <a:t>hedy@attendanceworks.org</a:t>
            </a:r>
            <a:endParaRPr lang="en-US" sz="3200" b="1" baseline="30000" dirty="0">
              <a:solidFill>
                <a:srgbClr val="514141"/>
              </a:solidFill>
              <a:latin typeface="Abadi MT Condensed Light"/>
              <a:cs typeface="Abadi MT Condensed Light"/>
            </a:endParaRPr>
          </a:p>
          <a:p>
            <a:pPr defTabSz="457200"/>
            <a:r>
              <a:rPr lang="en-US" sz="3200" b="1" baseline="30000" dirty="0">
                <a:solidFill>
                  <a:srgbClr val="514141"/>
                </a:solidFill>
                <a:latin typeface="Abadi MT Condensed Light"/>
                <a:cs typeface="Abadi MT Condensed Light"/>
              </a:rPr>
              <a:t/>
            </a:r>
            <a:br>
              <a:rPr lang="en-US" sz="3200" b="1" baseline="30000" dirty="0">
                <a:solidFill>
                  <a:srgbClr val="514141"/>
                </a:solidFill>
                <a:latin typeface="Abadi MT Condensed Light"/>
                <a:cs typeface="Abadi MT Condensed Light"/>
              </a:rPr>
            </a:br>
            <a:r>
              <a:rPr lang="en-US" sz="3200" b="1" baseline="30000" dirty="0">
                <a:solidFill>
                  <a:srgbClr val="45AA42"/>
                </a:solidFill>
                <a:latin typeface="Abadi MT Condensed Extra Bold"/>
                <a:cs typeface="Abadi MT Condensed Extra Bold"/>
              </a:rPr>
              <a:t>Cecelia Leong</a:t>
            </a:r>
            <a:r>
              <a:rPr lang="en-US" sz="3200" b="1" baseline="30000" dirty="0">
                <a:solidFill>
                  <a:srgbClr val="514141"/>
                </a:solidFill>
                <a:latin typeface="Abadi MT Condensed Light"/>
                <a:cs typeface="Abadi MT Condensed Light"/>
              </a:rPr>
              <a:t>, Associate Director</a:t>
            </a:r>
          </a:p>
          <a:p>
            <a:pPr defTabSz="457200"/>
            <a:r>
              <a:rPr lang="en-US" sz="3200" b="1" baseline="30000" dirty="0" err="1">
                <a:solidFill>
                  <a:srgbClr val="514141"/>
                </a:solidFill>
                <a:latin typeface="Abadi MT Condensed Light"/>
                <a:cs typeface="Abadi MT Condensed Light"/>
              </a:rPr>
              <a:t>cecelia@attendanceworks.org</a:t>
            </a:r>
            <a:r>
              <a:rPr lang="en-US" sz="3200" b="1" baseline="30000" dirty="0">
                <a:solidFill>
                  <a:srgbClr val="514141"/>
                </a:solidFill>
                <a:latin typeface="Abadi MT Condensed Light"/>
                <a:cs typeface="Abadi MT Condensed Light"/>
              </a:rPr>
              <a:t/>
            </a:r>
            <a:br>
              <a:rPr lang="en-US" sz="3200" b="1" baseline="30000" dirty="0">
                <a:solidFill>
                  <a:srgbClr val="514141"/>
                </a:solidFill>
                <a:latin typeface="Abadi MT Condensed Light"/>
                <a:cs typeface="Abadi MT Condensed Light"/>
              </a:rPr>
            </a:br>
            <a:endParaRPr lang="en-US" sz="3200" b="1" baseline="30000" dirty="0">
              <a:solidFill>
                <a:srgbClr val="514141"/>
              </a:solidFill>
              <a:latin typeface="Abadi MT Condensed Light"/>
              <a:cs typeface="Abadi MT Condensed Light"/>
            </a:endParaRPr>
          </a:p>
          <a:p>
            <a:pPr defTabSz="457200"/>
            <a:r>
              <a:rPr lang="en-US" sz="3200" b="1" baseline="30000" dirty="0">
                <a:solidFill>
                  <a:srgbClr val="45AA42"/>
                </a:solidFill>
                <a:latin typeface="Abadi MT Condensed Extra Bold"/>
                <a:cs typeface="Abadi MT Condensed Extra Bold"/>
              </a:rPr>
              <a:t>Phyllis Jordan</a:t>
            </a:r>
            <a:r>
              <a:rPr lang="en-US" sz="3200" b="1" baseline="30000" dirty="0">
                <a:solidFill>
                  <a:srgbClr val="514141"/>
                </a:solidFill>
                <a:latin typeface="Abadi MT Condensed Light"/>
                <a:cs typeface="Abadi MT Condensed Light"/>
              </a:rPr>
              <a:t>, Communications Lead</a:t>
            </a:r>
          </a:p>
          <a:p>
            <a:pPr defTabSz="457200"/>
            <a:r>
              <a:rPr lang="en-US" sz="3200" b="1" baseline="30000" dirty="0" err="1">
                <a:solidFill>
                  <a:srgbClr val="514141"/>
                </a:solidFill>
                <a:latin typeface="Abadi MT Condensed Light"/>
                <a:cs typeface="Abadi MT Condensed Light"/>
              </a:rPr>
              <a:t>phyllis@attendanceworks.org</a:t>
            </a:r>
            <a:endParaRPr lang="en-US" sz="3200" b="1" baseline="30000" dirty="0">
              <a:solidFill>
                <a:srgbClr val="514141"/>
              </a:solidFill>
              <a:latin typeface="Abadi MT Condensed Light"/>
              <a:cs typeface="Abadi MT Condensed Light"/>
            </a:endParaRPr>
          </a:p>
          <a:p>
            <a:pPr defTabSz="457200"/>
            <a:r>
              <a:rPr lang="en-US" sz="3200" b="1" baseline="30000" dirty="0">
                <a:solidFill>
                  <a:srgbClr val="514141"/>
                </a:solidFill>
                <a:latin typeface="Abadi MT Condensed Light"/>
                <a:cs typeface="Abadi MT Condensed Light"/>
              </a:rPr>
              <a:t>301-656-0348</a:t>
            </a:r>
            <a:endParaRPr lang="en-US" sz="2800" b="1" baseline="30000" dirty="0">
              <a:solidFill>
                <a:srgbClr val="514141"/>
              </a:solidFill>
              <a:latin typeface="Abadi MT Condensed Light"/>
              <a:cs typeface="Abadi MT Condensed Light"/>
            </a:endParaRPr>
          </a:p>
        </p:txBody>
      </p:sp>
    </p:spTree>
    <p:extLst>
      <p:ext uri="{BB962C8B-B14F-4D97-AF65-F5344CB8AC3E}">
        <p14:creationId xmlns:p14="http://schemas.microsoft.com/office/powerpoint/2010/main" val="1050858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2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noChangeAspect="1"/>
          </p:cNvPicPr>
          <p:nvPr userDrawn="1"/>
        </p:nvPicPr>
        <p:blipFill rotWithShape="1">
          <a:blip r:embed="rId2" cstate="screen"/>
          <a:srcRect/>
          <a:stretch/>
        </p:blipFill>
        <p:spPr>
          <a:xfrm>
            <a:off x="482600" y="152400"/>
            <a:ext cx="890588" cy="887413"/>
          </a:xfrm>
          <a:prstGeom prst="rect">
            <a:avLst/>
          </a:prstGeom>
          <a:ln w="25400">
            <a:solidFill>
              <a:schemeClr val="tx2">
                <a:lumMod val="75000"/>
              </a:schemeClr>
            </a:solidFill>
          </a:ln>
        </p:spPr>
      </p:pic>
      <p:sp>
        <p:nvSpPr>
          <p:cNvPr id="7" name="TextBox 6"/>
          <p:cNvSpPr txBox="1"/>
          <p:nvPr userDrawn="1"/>
        </p:nvSpPr>
        <p:spPr>
          <a:xfrm>
            <a:off x="8077200" y="6172200"/>
            <a:ext cx="762000" cy="261610"/>
          </a:xfrm>
          <a:prstGeom prst="rect">
            <a:avLst/>
          </a:prstGeom>
          <a:noFill/>
        </p:spPr>
        <p:txBody>
          <a:bodyPr>
            <a:spAutoFit/>
          </a:bodyPr>
          <a:lstStyle/>
          <a:p>
            <a:pPr defTabSz="457200">
              <a:defRPr/>
            </a:pPr>
            <a:fld id="{F6C70C3E-EE34-4C78-990C-D7908404E9E3}" type="slidenum">
              <a:rPr lang="en-US" sz="1100">
                <a:solidFill>
                  <a:prstClr val="white">
                    <a:lumMod val="95000"/>
                  </a:prstClr>
                </a:solidFill>
                <a:latin typeface="Century Gothic" pitchFamily="34" charset="0"/>
              </a:rPr>
              <a:pPr defTabSz="457200">
                <a:defRPr/>
              </a:pPr>
              <a:t>‹#›</a:t>
            </a:fld>
            <a:endParaRPr lang="en-US" sz="1100" dirty="0">
              <a:solidFill>
                <a:prstClr val="white">
                  <a:lumMod val="95000"/>
                </a:prstClr>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3715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6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p:cNvPicPr>
          <p:nvPr userDrawn="1"/>
        </p:nvPicPr>
        <p:blipFill rotWithShape="1">
          <a:blip r:embed="rId2" cstate="screen"/>
          <a:srcRect/>
          <a:stretch/>
        </p:blipFill>
        <p:spPr>
          <a:xfrm>
            <a:off x="482600" y="152400"/>
            <a:ext cx="887413" cy="887413"/>
          </a:xfrm>
          <a:prstGeom prst="rect">
            <a:avLst/>
          </a:prstGeom>
          <a:ln w="25400">
            <a:solidFill>
              <a:schemeClr val="tx2">
                <a:lumMod val="75000"/>
              </a:schemeClr>
            </a:solidFill>
          </a:ln>
        </p:spPr>
      </p:pic>
      <p:sp>
        <p:nvSpPr>
          <p:cNvPr id="7" name="TextBox 6"/>
          <p:cNvSpPr txBox="1"/>
          <p:nvPr userDrawn="1"/>
        </p:nvSpPr>
        <p:spPr>
          <a:xfrm>
            <a:off x="8077200" y="6172200"/>
            <a:ext cx="762000" cy="261610"/>
          </a:xfrm>
          <a:prstGeom prst="rect">
            <a:avLst/>
          </a:prstGeom>
          <a:noFill/>
        </p:spPr>
        <p:txBody>
          <a:bodyPr>
            <a:spAutoFit/>
          </a:bodyPr>
          <a:lstStyle/>
          <a:p>
            <a:pPr defTabSz="457200">
              <a:defRPr/>
            </a:pPr>
            <a:fld id="{B6A51A90-C35C-47E9-A2DB-6A1DB384A2B2}" type="slidenum">
              <a:rPr lang="en-US" sz="1100">
                <a:solidFill>
                  <a:prstClr val="white">
                    <a:lumMod val="95000"/>
                  </a:prstClr>
                </a:solidFill>
                <a:latin typeface="Century Gothic" pitchFamily="34" charset="0"/>
              </a:rPr>
              <a:pPr defTabSz="457200">
                <a:defRPr/>
              </a:pPr>
              <a:t>‹#›</a:t>
            </a:fld>
            <a:endParaRPr lang="en-US" sz="1100" dirty="0">
              <a:solidFill>
                <a:prstClr val="white">
                  <a:lumMod val="95000"/>
                </a:prstClr>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9726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4BAA42"/>
              </a:solidFill>
            </a:endParaRPr>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Bar Accent 2"/>
          <p:cNvSpPr/>
          <p:nvPr/>
        </p:nvSpPr>
        <p:spPr>
          <a:xfrm rot="5400000">
            <a:off x="8427720" y="-198120"/>
            <a:ext cx="137160"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Content Placeholder 2"/>
          <p:cNvSpPr>
            <a:spLocks noGrp="1"/>
          </p:cNvSpPr>
          <p:nvPr>
            <p:ph idx="1"/>
          </p:nvPr>
        </p:nvSpPr>
        <p:spPr>
          <a:xfrm>
            <a:off x="457200" y="1676400"/>
            <a:ext cx="7086600" cy="47244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 name="Picture 1"/>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84632" y="152399"/>
            <a:ext cx="886968" cy="886968"/>
          </a:xfrm>
          <a:prstGeom prst="rect">
            <a:avLst/>
          </a:prstGeom>
          <a:ln w="25400">
            <a:solidFill>
              <a:schemeClr val="tx2">
                <a:lumMod val="75000"/>
              </a:schemeClr>
            </a:solidFill>
          </a:ln>
        </p:spPr>
      </p:pic>
      <p:sp>
        <p:nvSpPr>
          <p:cNvPr id="3" name="TextBox 2"/>
          <p:cNvSpPr txBox="1"/>
          <p:nvPr userDrawn="1"/>
        </p:nvSpPr>
        <p:spPr>
          <a:xfrm>
            <a:off x="1219200" y="5181600"/>
            <a:ext cx="1981200" cy="369332"/>
          </a:xfrm>
          <a:prstGeom prst="rect">
            <a:avLst/>
          </a:prstGeom>
          <a:noFill/>
        </p:spPr>
        <p:txBody>
          <a:bodyPr wrap="square" rtlCol="0">
            <a:spAutoFit/>
          </a:bodyPr>
          <a:lstStyle/>
          <a:p>
            <a:pPr defTabSz="457200"/>
            <a:endParaRPr lang="en-US" dirty="0">
              <a:solidFill>
                <a:prstClr val="black"/>
              </a:solidFill>
            </a:endParaRPr>
          </a:p>
        </p:txBody>
      </p:sp>
      <p:sp>
        <p:nvSpPr>
          <p:cNvPr id="4" name="TextBox 3"/>
          <p:cNvSpPr txBox="1"/>
          <p:nvPr userDrawn="1"/>
        </p:nvSpPr>
        <p:spPr>
          <a:xfrm>
            <a:off x="8305800" y="6367791"/>
            <a:ext cx="762000" cy="292388"/>
          </a:xfrm>
          <a:prstGeom prst="rect">
            <a:avLst/>
          </a:prstGeom>
          <a:noFill/>
        </p:spPr>
        <p:txBody>
          <a:bodyPr wrap="square" rtlCol="0">
            <a:spAutoFit/>
          </a:bodyPr>
          <a:lstStyle/>
          <a:p>
            <a:pPr defTabSz="457200"/>
            <a:fld id="{2311EEF3-B883-41B3-B9FC-D4ACB088BFCE}" type="slidenum">
              <a:rPr lang="en-US" sz="1300" b="1">
                <a:solidFill>
                  <a:prstClr val="white"/>
                </a:solidFill>
                <a:latin typeface="Century Gothic" pitchFamily="34" charset="0"/>
              </a:rPr>
              <a:pPr defTabSz="457200"/>
              <a:t>‹#›</a:t>
            </a:fld>
            <a:endParaRPr lang="en-US" sz="1300" b="1" dirty="0">
              <a:solidFill>
                <a:prstClr val="white"/>
              </a:solidFill>
              <a:latin typeface="Century Gothic" pitchFamily="34" charset="0"/>
            </a:endParaRPr>
          </a:p>
        </p:txBody>
      </p:sp>
      <p:sp>
        <p:nvSpPr>
          <p:cNvPr id="13" name="Content Placeholder 2"/>
          <p:cNvSpPr>
            <a:spLocks noGrp="1"/>
          </p:cNvSpPr>
          <p:nvPr>
            <p:ph idx="10"/>
          </p:nvPr>
        </p:nvSpPr>
        <p:spPr>
          <a:xfrm>
            <a:off x="1676400" y="609600"/>
            <a:ext cx="6172200" cy="838200"/>
          </a:xfrm>
        </p:spPr>
        <p:txBody>
          <a:bodyPr>
            <a:normAutofit/>
          </a:bodyPr>
          <a:lstStyle>
            <a:lvl1pPr marL="0" indent="0">
              <a:buNone/>
              <a:defRPr sz="2600" b="1">
                <a:solidFill>
                  <a:schemeClr val="tx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Tree>
    <p:extLst>
      <p:ext uri="{BB962C8B-B14F-4D97-AF65-F5344CB8AC3E}">
        <p14:creationId xmlns:p14="http://schemas.microsoft.com/office/powerpoint/2010/main" val="278948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4968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noChangeAspect="1"/>
          </p:cNvPicPr>
          <p:nvPr userDrawn="1"/>
        </p:nvPicPr>
        <p:blipFill rotWithShape="1">
          <a:blip r:embed="rId2" cstate="screen"/>
          <a:srcRect/>
          <a:stretch/>
        </p:blipFill>
        <p:spPr>
          <a:xfrm>
            <a:off x="482600" y="152400"/>
            <a:ext cx="890588" cy="887413"/>
          </a:xfrm>
          <a:prstGeom prst="rect">
            <a:avLst/>
          </a:prstGeom>
          <a:ln w="25400">
            <a:solidFill>
              <a:schemeClr val="tx2">
                <a:lumMod val="75000"/>
              </a:schemeClr>
            </a:solidFill>
          </a:ln>
        </p:spPr>
      </p:pic>
      <p:sp>
        <p:nvSpPr>
          <p:cNvPr id="7" name="TextBox 6"/>
          <p:cNvSpPr txBox="1"/>
          <p:nvPr userDrawn="1"/>
        </p:nvSpPr>
        <p:spPr>
          <a:xfrm>
            <a:off x="8077200" y="6172200"/>
            <a:ext cx="762000" cy="261610"/>
          </a:xfrm>
          <a:prstGeom prst="rect">
            <a:avLst/>
          </a:prstGeom>
          <a:noFill/>
        </p:spPr>
        <p:txBody>
          <a:bodyPr>
            <a:spAutoFit/>
          </a:bodyPr>
          <a:lstStyle/>
          <a:p>
            <a:pPr defTabSz="457200">
              <a:defRPr/>
            </a:pPr>
            <a:fld id="{F6C70C3E-EE34-4C78-990C-D7908404E9E3}" type="slidenum">
              <a:rPr lang="en-US" sz="1100">
                <a:solidFill>
                  <a:prstClr val="white">
                    <a:lumMod val="95000"/>
                  </a:prstClr>
                </a:solidFill>
                <a:latin typeface="Century Gothic" pitchFamily="34" charset="0"/>
              </a:rPr>
              <a:pPr defTabSz="457200">
                <a:defRPr/>
              </a:pPr>
              <a:t>‹#›</a:t>
            </a:fld>
            <a:endParaRPr lang="en-US" sz="1100" dirty="0">
              <a:solidFill>
                <a:prstClr val="white">
                  <a:lumMod val="95000"/>
                </a:prstClr>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0658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p:cNvPicPr>
          <p:nvPr userDrawn="1"/>
        </p:nvPicPr>
        <p:blipFill rotWithShape="1">
          <a:blip r:embed="rId2" cstate="screen"/>
          <a:srcRect/>
          <a:stretch/>
        </p:blipFill>
        <p:spPr>
          <a:xfrm>
            <a:off x="484188" y="152400"/>
            <a:ext cx="887412" cy="887413"/>
          </a:xfrm>
          <a:prstGeom prst="rect">
            <a:avLst/>
          </a:prstGeom>
          <a:ln w="25400">
            <a:solidFill>
              <a:schemeClr val="tx2">
                <a:lumMod val="75000"/>
              </a:schemeClr>
            </a:solidFill>
          </a:ln>
        </p:spPr>
      </p:pic>
      <p:sp>
        <p:nvSpPr>
          <p:cNvPr id="7" name="TextBox 6"/>
          <p:cNvSpPr txBox="1"/>
          <p:nvPr userDrawn="1"/>
        </p:nvSpPr>
        <p:spPr>
          <a:xfrm>
            <a:off x="1219200" y="5181600"/>
            <a:ext cx="1981200" cy="369332"/>
          </a:xfrm>
          <a:prstGeom prst="rect">
            <a:avLst/>
          </a:prstGeom>
          <a:noFill/>
        </p:spPr>
        <p:txBody>
          <a:bodyPr>
            <a:spAutoFit/>
          </a:bodyPr>
          <a:lstStyle/>
          <a:p>
            <a:pPr defTabSz="457200">
              <a:defRPr/>
            </a:pPr>
            <a:endParaRPr lang="en-US" dirty="0">
              <a:solidFill>
                <a:prstClr val="black"/>
              </a:solidFill>
            </a:endParaRPr>
          </a:p>
        </p:txBody>
      </p:sp>
      <p:sp>
        <p:nvSpPr>
          <p:cNvPr id="8" name="TextBox 7"/>
          <p:cNvSpPr txBox="1"/>
          <p:nvPr userDrawn="1"/>
        </p:nvSpPr>
        <p:spPr>
          <a:xfrm>
            <a:off x="8077200" y="6172200"/>
            <a:ext cx="762000" cy="261610"/>
          </a:xfrm>
          <a:prstGeom prst="rect">
            <a:avLst/>
          </a:prstGeom>
          <a:noFill/>
        </p:spPr>
        <p:txBody>
          <a:bodyPr>
            <a:spAutoFit/>
          </a:bodyPr>
          <a:lstStyle/>
          <a:p>
            <a:pPr defTabSz="457200">
              <a:defRPr/>
            </a:pPr>
            <a:fld id="{1543259C-E004-419B-8664-2AC47418F5B0}" type="slidenum">
              <a:rPr lang="en-US" sz="1100">
                <a:solidFill>
                  <a:prstClr val="white">
                    <a:lumMod val="95000"/>
                  </a:prstClr>
                </a:solidFill>
                <a:latin typeface="Century Gothic" pitchFamily="34" charset="0"/>
              </a:rPr>
              <a:pPr defTabSz="457200">
                <a:defRPr/>
              </a:pPr>
              <a:t>‹#›</a:t>
            </a:fld>
            <a:endParaRPr lang="en-US" sz="1100" dirty="0">
              <a:solidFill>
                <a:prstClr val="white">
                  <a:lumMod val="95000"/>
                </a:prstClr>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74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5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p:cNvPicPr>
          <p:nvPr userDrawn="1"/>
        </p:nvPicPr>
        <p:blipFill rotWithShape="1">
          <a:blip r:embed="rId2" cstate="print"/>
          <a:srcRect/>
          <a:stretch/>
        </p:blipFill>
        <p:spPr>
          <a:xfrm>
            <a:off x="482600" y="152400"/>
            <a:ext cx="887413" cy="887413"/>
          </a:xfrm>
          <a:prstGeom prst="rect">
            <a:avLst/>
          </a:prstGeom>
          <a:ln w="25400">
            <a:solidFill>
              <a:schemeClr val="tx2">
                <a:lumMod val="75000"/>
              </a:schemeClr>
            </a:solidFill>
          </a:ln>
        </p:spPr>
      </p:pic>
      <p:sp>
        <p:nvSpPr>
          <p:cNvPr id="7" name="TextBox 6"/>
          <p:cNvSpPr txBox="1"/>
          <p:nvPr userDrawn="1"/>
        </p:nvSpPr>
        <p:spPr>
          <a:xfrm>
            <a:off x="8077200" y="6172200"/>
            <a:ext cx="762000" cy="261610"/>
          </a:xfrm>
          <a:prstGeom prst="rect">
            <a:avLst/>
          </a:prstGeom>
          <a:noFill/>
        </p:spPr>
        <p:txBody>
          <a:bodyPr>
            <a:spAutoFit/>
          </a:bodyPr>
          <a:lstStyle/>
          <a:p>
            <a:pPr defTabSz="457200">
              <a:defRPr/>
            </a:pPr>
            <a:fld id="{B6A51A90-C35C-47E9-A2DB-6A1DB384A2B2}" type="slidenum">
              <a:rPr lang="en-US" sz="1100">
                <a:solidFill>
                  <a:prstClr val="white">
                    <a:lumMod val="95000"/>
                  </a:prstClr>
                </a:solidFill>
                <a:latin typeface="Century Gothic" pitchFamily="34" charset="0"/>
              </a:rPr>
              <a:pPr defTabSz="457200">
                <a:defRPr/>
              </a:pPr>
              <a:t>‹#›</a:t>
            </a:fld>
            <a:endParaRPr lang="en-US" sz="1100" dirty="0">
              <a:solidFill>
                <a:prstClr val="white">
                  <a:lumMod val="95000"/>
                </a:prstClr>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7533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0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p:cNvPicPr>
          <p:nvPr userDrawn="1"/>
        </p:nvPicPr>
        <p:blipFill rotWithShape="1">
          <a:blip r:embed="rId2" cstate="print"/>
          <a:srcRect/>
          <a:stretch/>
        </p:blipFill>
        <p:spPr>
          <a:xfrm>
            <a:off x="484188" y="152400"/>
            <a:ext cx="887412" cy="887413"/>
          </a:xfrm>
          <a:prstGeom prst="rect">
            <a:avLst/>
          </a:prstGeom>
          <a:ln w="25400">
            <a:solidFill>
              <a:schemeClr val="tx2">
                <a:lumMod val="75000"/>
              </a:schemeClr>
            </a:solidFill>
          </a:ln>
        </p:spPr>
      </p:pic>
      <p:sp>
        <p:nvSpPr>
          <p:cNvPr id="7" name="TextBox 6"/>
          <p:cNvSpPr txBox="1"/>
          <p:nvPr userDrawn="1"/>
        </p:nvSpPr>
        <p:spPr>
          <a:xfrm>
            <a:off x="1219200" y="5181600"/>
            <a:ext cx="1981200" cy="369332"/>
          </a:xfrm>
          <a:prstGeom prst="rect">
            <a:avLst/>
          </a:prstGeom>
          <a:noFill/>
        </p:spPr>
        <p:txBody>
          <a:bodyPr>
            <a:spAutoFit/>
          </a:bodyPr>
          <a:lstStyle/>
          <a:p>
            <a:pPr defTabSz="457200">
              <a:defRPr/>
            </a:pPr>
            <a:endParaRPr lang="en-US" dirty="0">
              <a:solidFill>
                <a:prstClr val="black"/>
              </a:solidFill>
            </a:endParaRPr>
          </a:p>
        </p:txBody>
      </p:sp>
      <p:sp>
        <p:nvSpPr>
          <p:cNvPr id="8" name="TextBox 7"/>
          <p:cNvSpPr txBox="1"/>
          <p:nvPr userDrawn="1"/>
        </p:nvSpPr>
        <p:spPr>
          <a:xfrm>
            <a:off x="8077200" y="6172200"/>
            <a:ext cx="762000" cy="261610"/>
          </a:xfrm>
          <a:prstGeom prst="rect">
            <a:avLst/>
          </a:prstGeom>
          <a:noFill/>
        </p:spPr>
        <p:txBody>
          <a:bodyPr>
            <a:spAutoFit/>
          </a:bodyPr>
          <a:lstStyle/>
          <a:p>
            <a:pPr defTabSz="457200">
              <a:defRPr/>
            </a:pPr>
            <a:fld id="{1543259C-E004-419B-8664-2AC47418F5B0}" type="slidenum">
              <a:rPr lang="en-US" sz="1100">
                <a:solidFill>
                  <a:prstClr val="white">
                    <a:lumMod val="95000"/>
                  </a:prstClr>
                </a:solidFill>
                <a:latin typeface="Century Gothic" pitchFamily="34" charset="0"/>
              </a:rPr>
              <a:pPr defTabSz="457200">
                <a:defRPr/>
              </a:pPr>
              <a:t>‹#›</a:t>
            </a:fld>
            <a:endParaRPr lang="en-US" sz="1100" dirty="0">
              <a:solidFill>
                <a:prstClr val="white">
                  <a:lumMod val="95000"/>
                </a:prstClr>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14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8"/>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5FB03-6CD3-4EB0-8DDB-6B2502CCBCA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88287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46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10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9851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6390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75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019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470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929" y="4499437"/>
            <a:ext cx="6556163" cy="2237921"/>
          </a:xfrm>
          <a:prstGeom prst="rect">
            <a:avLst/>
          </a:prstGeom>
        </p:spPr>
      </p:pic>
    </p:spTree>
    <p:extLst>
      <p:ext uri="{BB962C8B-B14F-4D97-AF65-F5344CB8AC3E}">
        <p14:creationId xmlns:p14="http://schemas.microsoft.com/office/powerpoint/2010/main" val="2292961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KidsatDesk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3286" y="4572974"/>
            <a:ext cx="6453660" cy="2202932"/>
          </a:xfrm>
          <a:prstGeom prst="rect">
            <a:avLst/>
          </a:prstGeom>
        </p:spPr>
      </p:pic>
    </p:spTree>
    <p:extLst>
      <p:ext uri="{BB962C8B-B14F-4D97-AF65-F5344CB8AC3E}">
        <p14:creationId xmlns:p14="http://schemas.microsoft.com/office/powerpoint/2010/main" val="656311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714" t="9721" r="10516" b="20125"/>
          <a:stretch/>
        </p:blipFill>
        <p:spPr>
          <a:xfrm>
            <a:off x="1959428" y="3986900"/>
            <a:ext cx="5585095" cy="2521857"/>
          </a:xfrm>
          <a:prstGeom prst="rect">
            <a:avLst/>
          </a:prstGeom>
        </p:spPr>
      </p:pic>
    </p:spTree>
    <p:extLst>
      <p:ext uri="{BB962C8B-B14F-4D97-AF65-F5344CB8AC3E}">
        <p14:creationId xmlns:p14="http://schemas.microsoft.com/office/powerpoint/2010/main" val="2193225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2124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3414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529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1708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 y="-53970"/>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6" y="173039"/>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2"/>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9" y="6338889"/>
            <a:ext cx="3730625" cy="369332"/>
          </a:xfrm>
          <a:prstGeom prst="rect">
            <a:avLst/>
          </a:prstGeom>
          <a:noFill/>
        </p:spPr>
        <p:txBody>
          <a:bodyPr>
            <a:spAutoFit/>
          </a:bodyPr>
          <a:lstStyle/>
          <a:p>
            <a:pPr defTabSz="457200">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52"/>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41"/>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1"/>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6"/>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142963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9"/>
            <a:ext cx="921385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1"/>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40"/>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750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3352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9"/>
            <a:ext cx="921385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1"/>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1"/>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2"/>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185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73023" y="-278214"/>
            <a:ext cx="9217025" cy="601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5" y="173039"/>
            <a:ext cx="22256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555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329743" y="6367169"/>
            <a:ext cx="3730625" cy="369332"/>
          </a:xfrm>
          <a:prstGeom prst="rect">
            <a:avLst/>
          </a:prstGeom>
          <a:noFill/>
        </p:spPr>
        <p:txBody>
          <a:bodyPr>
            <a:spAutoFit/>
          </a:bodyPr>
          <a:lstStyle/>
          <a:p>
            <a:pPr defTabSz="457200">
              <a:defRPr/>
            </a:pPr>
            <a:r>
              <a:rPr lang="en-US" dirty="0" err="1">
                <a:solidFill>
                  <a:srgbClr val="514141"/>
                </a:solidFill>
                <a:latin typeface="Franklin Gothic Medium" pitchFamily="34" charset="0"/>
                <a:cs typeface="Abadi MT Condensed Extra Bold"/>
              </a:rPr>
              <a:t>www.attendanceworks.org</a:t>
            </a:r>
            <a:endParaRPr lang="en-US" dirty="0">
              <a:solidFill>
                <a:srgbClr val="514141"/>
              </a:solidFill>
              <a:latin typeface="Franklin Gothic Medium" pitchFamily="34" charset="0"/>
              <a:cs typeface="Abadi MT Condensed Extra Bold"/>
            </a:endParaRPr>
          </a:p>
        </p:txBody>
      </p:sp>
      <p:sp>
        <p:nvSpPr>
          <p:cNvPr id="19" name="Text Placeholder 18"/>
          <p:cNvSpPr>
            <a:spLocks noGrp="1"/>
          </p:cNvSpPr>
          <p:nvPr>
            <p:ph type="body" sz="quarter" idx="10"/>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6"/>
            <a:ext cx="2063750" cy="430213"/>
          </a:xfrm>
        </p:spPr>
        <p:txBody>
          <a:bodyPr>
            <a:noAutofit/>
          </a:bodyPr>
          <a:lstStyle>
            <a:lvl1pPr marL="0" indent="0">
              <a:buNone/>
              <a:defRPr sz="1800">
                <a:solidFill>
                  <a:srgbClr val="514141"/>
                </a:solidFill>
                <a:latin typeface="Franklin Gothic Medium" pitchFamily="34" charset="0"/>
                <a:cs typeface="Franklin Gothic Medium" pitchFamily="34" charset="0"/>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pic>
        <p:nvPicPr>
          <p:cNvPr id="2" name="Picture 1" descr="KidsatDesks-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07" y="4394581"/>
            <a:ext cx="3687909" cy="1576011"/>
          </a:xfrm>
          <a:prstGeom prst="rect">
            <a:avLst/>
          </a:prstGeom>
        </p:spPr>
      </p:pic>
      <p:pic>
        <p:nvPicPr>
          <p:cNvPr id="11" name="Picture 10" descr="GradKidsIllustration-0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10714" t="9721" r="10516" b="20125"/>
          <a:stretch/>
        </p:blipFill>
        <p:spPr>
          <a:xfrm>
            <a:off x="4980240" y="3906428"/>
            <a:ext cx="3454083" cy="1825632"/>
          </a:xfrm>
          <a:prstGeom prst="rect">
            <a:avLst/>
          </a:prstGeom>
        </p:spPr>
      </p:pic>
      <p:sp>
        <p:nvSpPr>
          <p:cNvPr id="13" name="Notched Right Arrow 12"/>
          <p:cNvSpPr/>
          <p:nvPr userDrawn="1"/>
        </p:nvSpPr>
        <p:spPr>
          <a:xfrm>
            <a:off x="3973622" y="4865433"/>
            <a:ext cx="775807" cy="559559"/>
          </a:xfrm>
          <a:prstGeom prst="notchedRightArrow">
            <a:avLst>
              <a:gd name="adj1" fmla="val 50000"/>
              <a:gd name="adj2" fmla="val 48472"/>
            </a:avLst>
          </a:prstGeom>
          <a:solidFill>
            <a:schemeClr val="accent6"/>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0070C0"/>
              </a:solidFill>
            </a:endParaRPr>
          </a:p>
        </p:txBody>
      </p:sp>
    </p:spTree>
    <p:extLst>
      <p:ext uri="{BB962C8B-B14F-4D97-AF65-F5344CB8AC3E}">
        <p14:creationId xmlns:p14="http://schemas.microsoft.com/office/powerpoint/2010/main" val="986394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1"/>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Subtitle 10"/>
          <p:cNvSpPr txBox="1">
            <a:spLocks/>
          </p:cNvSpPr>
          <p:nvPr userDrawn="1"/>
        </p:nvSpPr>
        <p:spPr>
          <a:xfrm>
            <a:off x="5702380" y="6375405"/>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cstate="print">
            <a:extLst>
              <a:ext uri="{28A0092B-C50C-407E-A947-70E740481C1C}">
                <a14:useLocalDpi xmlns:a14="http://schemas.microsoft.com/office/drawing/2010/main" val="0"/>
              </a:ext>
            </a:extLst>
          </a:blip>
          <a:srcRect b="10945"/>
          <a:stretch>
            <a:fillRect/>
          </a:stretch>
        </p:blipFill>
        <p:spPr bwMode="auto">
          <a:xfrm>
            <a:off x="324145" y="5794379"/>
            <a:ext cx="222567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5621344"/>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4"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5"/>
            <a:ext cx="7129462" cy="409342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fontAlgn="base" hangingPunct="1">
              <a:spcBef>
                <a:spcPct val="0"/>
              </a:spcBef>
              <a:spcAft>
                <a:spcPct val="0"/>
              </a:spcAft>
              <a:defRPr/>
            </a:pPr>
            <a:r>
              <a:rPr lang="en-US" sz="2600" b="1" baseline="30000" dirty="0">
                <a:solidFill>
                  <a:srgbClr val="45AA42"/>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smtClean="0">
                <a:solidFill>
                  <a:srgbClr val="514141"/>
                </a:solidFill>
                <a:latin typeface="Franklin Gothic Medium" pitchFamily="34" charset="0"/>
              </a:rPr>
              <a:t>hedy@attendanceworks.org</a:t>
            </a:r>
          </a:p>
          <a:p>
            <a:pPr defTabSz="457200" eaLnBrk="1" fontAlgn="base" hangingPunct="1">
              <a:spcBef>
                <a:spcPct val="0"/>
              </a:spcBef>
              <a:spcAft>
                <a:spcPct val="0"/>
              </a:spcAft>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defTabSz="457200" eaLnBrk="1" fontAlgn="base" hangingPunct="1">
              <a:spcBef>
                <a:spcPct val="0"/>
              </a:spcBef>
              <a:spcAft>
                <a:spcPct val="0"/>
              </a:spcAft>
              <a:defRPr/>
            </a:pPr>
            <a:r>
              <a:rPr lang="en-US" sz="2600" b="1" baseline="30000" dirty="0">
                <a:solidFill>
                  <a:srgbClr val="514141"/>
                </a:solidFill>
                <a:latin typeface="Franklin Gothic Medium" pitchFamily="34" charset="0"/>
              </a:rPr>
              <a:t>cecelia@attendanceworks.org</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defTabSz="457200" eaLnBrk="1" fontAlgn="base" hangingPunct="1">
              <a:spcBef>
                <a:spcPct val="0"/>
              </a:spcBef>
              <a:spcAft>
                <a:spcPct val="0"/>
              </a:spcAft>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defTabSz="457200" eaLnBrk="1" fontAlgn="base" hangingPunct="1">
              <a:spcBef>
                <a:spcPct val="0"/>
              </a:spcBef>
              <a:spcAft>
                <a:spcPct val="0"/>
              </a:spcAft>
              <a:defRPr/>
            </a:pPr>
            <a:r>
              <a:rPr lang="en-US" sz="2600" b="1" baseline="30000" dirty="0">
                <a:solidFill>
                  <a:srgbClr val="514141"/>
                </a:solidFill>
                <a:latin typeface="Franklin Gothic Medium" pitchFamily="34" charset="0"/>
              </a:rPr>
              <a:t>phyllis@attendanceworks.org</a:t>
            </a:r>
          </a:p>
          <a:p>
            <a:pPr defTabSz="457200" eaLnBrk="1" fontAlgn="base" hangingPunct="1">
              <a:spcBef>
                <a:spcPct val="0"/>
              </a:spcBef>
              <a:spcAft>
                <a:spcPct val="0"/>
              </a:spcAft>
              <a:defRPr/>
            </a:pPr>
            <a:r>
              <a:rPr lang="en-US" sz="2600" b="1" baseline="30000" dirty="0" smtClean="0">
                <a:solidFill>
                  <a:srgbClr val="514141"/>
                </a:solidFill>
                <a:latin typeface="Franklin Gothic Medium" pitchFamily="34" charset="0"/>
              </a:rPr>
              <a:t>301.656.0348</a:t>
            </a:r>
          </a:p>
          <a:p>
            <a:pPr defTabSz="457200" eaLnBrk="1" fontAlgn="base" hangingPunct="1">
              <a:spcBef>
                <a:spcPct val="0"/>
              </a:spcBef>
              <a:spcAft>
                <a:spcPct val="0"/>
              </a:spcAft>
              <a:defRPr/>
            </a:pPr>
            <a:endParaRPr lang="en-US" sz="2600" b="1" baseline="30000" dirty="0" smtClean="0">
              <a:solidFill>
                <a:srgbClr val="514141"/>
              </a:solidFill>
              <a:latin typeface="Franklin Gothic Medium" pitchFamily="34" charset="0"/>
            </a:endParaRPr>
          </a:p>
          <a:p>
            <a:pPr defTabSz="457200" eaLnBrk="1" fontAlgn="base" hangingPunct="1">
              <a:spcBef>
                <a:spcPct val="0"/>
              </a:spcBef>
              <a:spcAft>
                <a:spcPct val="0"/>
              </a:spcAft>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Associate</a:t>
            </a:r>
          </a:p>
          <a:p>
            <a:pPr defTabSz="457200" eaLnBrk="1" fontAlgn="base" hangingPunct="1">
              <a:spcBef>
                <a:spcPct val="0"/>
              </a:spcBef>
              <a:spcAft>
                <a:spcPct val="0"/>
              </a:spcAft>
              <a:defRPr/>
            </a:pPr>
            <a:r>
              <a:rPr lang="en-US" sz="2600" b="1" baseline="30000" dirty="0"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defTabSz="457200" eaLnBrk="1" fontAlgn="base" hangingPunct="1">
              <a:spcBef>
                <a:spcPct val="0"/>
              </a:spcBef>
              <a:spcAft>
                <a:spcPct val="0"/>
              </a:spcAft>
              <a:defRPr/>
            </a:pPr>
            <a:endParaRPr lang="en-US" sz="2600" b="1" baseline="30000" dirty="0">
              <a:solidFill>
                <a:srgbClr val="45AA42"/>
              </a:solidFill>
              <a:latin typeface="Franklin Gothic Medium" pitchFamily="34" charset="0"/>
            </a:endParaRPr>
          </a:p>
          <a:p>
            <a:pPr defTabSz="457200" eaLnBrk="1" fontAlgn="base" hangingPunct="1">
              <a:spcBef>
                <a:spcPct val="0"/>
              </a:spcBef>
              <a:spcAft>
                <a:spcPct val="0"/>
              </a:spcAft>
              <a:defRPr/>
            </a:pPr>
            <a:r>
              <a:rPr lang="en-US" sz="2600" b="1" baseline="30000" dirty="0">
                <a:solidFill>
                  <a:srgbClr val="45AA42"/>
                </a:solidFill>
                <a:latin typeface="Franklin Gothic Medium" pitchFamily="34" charset="0"/>
              </a:rPr>
              <a:t>Elise </a:t>
            </a:r>
            <a:r>
              <a:rPr lang="en-US" sz="2600" b="1" baseline="30000" dirty="0" smtClean="0">
                <a:solidFill>
                  <a:srgbClr val="45AA42"/>
                </a:solidFill>
                <a:latin typeface="Franklin Gothic Medium" pitchFamily="34" charset="0"/>
              </a:rPr>
              <a:t>Dizon-Ross</a:t>
            </a:r>
            <a:r>
              <a:rPr lang="en-US" sz="2600" b="1" baseline="30000" dirty="0">
                <a:solidFill>
                  <a:prstClr val="black"/>
                </a:solidFill>
                <a:latin typeface="Franklin Gothic Medium" pitchFamily="34" charset="0"/>
              </a:rPr>
              <a:t>,</a:t>
            </a:r>
            <a:r>
              <a:rPr lang="en-US" sz="2600" b="1" baseline="30000" dirty="0">
                <a:solidFill>
                  <a:srgbClr val="45AA42"/>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defTabSz="457200" eaLnBrk="1" fontAlgn="base" hangingPunct="1">
              <a:spcBef>
                <a:spcPct val="0"/>
              </a:spcBef>
              <a:spcAft>
                <a:spcPct val="0"/>
              </a:spcAft>
              <a:defRPr/>
            </a:pPr>
            <a:r>
              <a:rPr lang="en-US" sz="2600" b="1" baseline="30000" dirty="0"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p14="http://schemas.microsoft.com/office/powerpoint/2010/main" val="4021442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4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45AA4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Bar Accent 2"/>
          <p:cNvSpPr/>
          <p:nvPr/>
        </p:nvSpPr>
        <p:spPr>
          <a:xfrm rot="5400000">
            <a:off x="8428041"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5"/>
          <p:cNvPicPr preferRelativeResize="0">
            <a:picLocks/>
          </p:cNvPicPr>
          <p:nvPr userDrawn="1"/>
        </p:nvPicPr>
        <p:blipFill rotWithShape="1">
          <a:blip r:embed="rId2" cstate="print"/>
          <a:srcRect/>
          <a:stretch/>
        </p:blipFill>
        <p:spPr>
          <a:xfrm>
            <a:off x="482600" y="152400"/>
            <a:ext cx="887413" cy="887413"/>
          </a:xfrm>
          <a:prstGeom prst="rect">
            <a:avLst/>
          </a:prstGeom>
          <a:ln w="25400">
            <a:solidFill>
              <a:schemeClr val="tx2">
                <a:lumMod val="75000"/>
              </a:schemeClr>
            </a:solidFill>
          </a:ln>
        </p:spPr>
      </p:pic>
      <p:sp>
        <p:nvSpPr>
          <p:cNvPr id="7" name="TextBox 6"/>
          <p:cNvSpPr txBox="1"/>
          <p:nvPr userDrawn="1"/>
        </p:nvSpPr>
        <p:spPr>
          <a:xfrm>
            <a:off x="8077200" y="6172200"/>
            <a:ext cx="762000" cy="261610"/>
          </a:xfrm>
          <a:prstGeom prst="rect">
            <a:avLst/>
          </a:prstGeom>
          <a:noFill/>
        </p:spPr>
        <p:txBody>
          <a:bodyPr>
            <a:spAutoFit/>
          </a:bodyPr>
          <a:lstStyle/>
          <a:p>
            <a:pPr defTabSz="457200">
              <a:defRPr/>
            </a:pPr>
            <a:fld id="{B6A51A90-C35C-47E9-A2DB-6A1DB384A2B2}" type="slidenum">
              <a:rPr lang="en-US" sz="1100">
                <a:solidFill>
                  <a:prstClr val="white">
                    <a:lumMod val="95000"/>
                  </a:prstClr>
                </a:solidFill>
                <a:latin typeface="Century Gothic" pitchFamily="34" charset="0"/>
                <a:cs typeface="Arial" charset="0"/>
              </a:rPr>
              <a:pPr defTabSz="457200">
                <a:defRPr/>
              </a:pPr>
              <a:t>‹#›</a:t>
            </a:fld>
            <a:endParaRPr lang="en-US" sz="1100" dirty="0">
              <a:solidFill>
                <a:prstClr val="white">
                  <a:lumMod val="95000"/>
                </a:prstClr>
              </a:solidFill>
              <a:latin typeface="Century Gothic" pitchFamily="34" charset="0"/>
              <a:cs typeface="Arial"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4240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3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45AA42"/>
              </a:solidFill>
            </a:endParaRPr>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 name="Bar Accent 2"/>
          <p:cNvSpPr/>
          <p:nvPr/>
        </p:nvSpPr>
        <p:spPr>
          <a:xfrm rot="5400000">
            <a:off x="8427720" y="-198120"/>
            <a:ext cx="137160"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5" name="Picture 4"/>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483160" y="152400"/>
            <a:ext cx="886968" cy="886968"/>
          </a:xfrm>
          <a:prstGeom prst="rect">
            <a:avLst/>
          </a:prstGeom>
          <a:ln w="25400">
            <a:solidFill>
              <a:schemeClr val="tx2">
                <a:lumMod val="75000"/>
              </a:schemeClr>
            </a:solidFill>
          </a:ln>
        </p:spPr>
      </p:pic>
      <p:sp>
        <p:nvSpPr>
          <p:cNvPr id="8" name="Content Placeholder 2"/>
          <p:cNvSpPr>
            <a:spLocks noGrp="1"/>
          </p:cNvSpPr>
          <p:nvPr>
            <p:ph idx="10"/>
          </p:nvPr>
        </p:nvSpPr>
        <p:spPr>
          <a:xfrm>
            <a:off x="1676400" y="609600"/>
            <a:ext cx="6172200" cy="838200"/>
          </a:xfrm>
        </p:spPr>
        <p:txBody>
          <a:bodyPr>
            <a:normAutofit/>
          </a:bodyPr>
          <a:lstStyle>
            <a:lvl1pPr marL="0" indent="0">
              <a:buNone/>
              <a:defRPr sz="2600" b="1">
                <a:solidFill>
                  <a:schemeClr val="tx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
        <p:nvSpPr>
          <p:cNvPr id="13" name="Content Placeholder 2"/>
          <p:cNvSpPr>
            <a:spLocks noGrp="1"/>
          </p:cNvSpPr>
          <p:nvPr>
            <p:ph idx="1"/>
          </p:nvPr>
        </p:nvSpPr>
        <p:spPr>
          <a:xfrm>
            <a:off x="457200" y="1676400"/>
            <a:ext cx="7086600" cy="47244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Box 11"/>
          <p:cNvSpPr txBox="1"/>
          <p:nvPr userDrawn="1"/>
        </p:nvSpPr>
        <p:spPr>
          <a:xfrm>
            <a:off x="8305800" y="6367791"/>
            <a:ext cx="762000" cy="292388"/>
          </a:xfrm>
          <a:prstGeom prst="rect">
            <a:avLst/>
          </a:prstGeom>
          <a:noFill/>
        </p:spPr>
        <p:txBody>
          <a:bodyPr wrap="square" rtlCol="0">
            <a:spAutoFit/>
          </a:bodyPr>
          <a:lstStyle/>
          <a:p>
            <a:pPr defTabSz="457200" fontAlgn="base">
              <a:spcBef>
                <a:spcPct val="0"/>
              </a:spcBef>
              <a:spcAft>
                <a:spcPct val="0"/>
              </a:spcAft>
            </a:pPr>
            <a:fld id="{2311EEF3-B883-41B3-B9FC-D4ACB088BFCE}" type="slidenum">
              <a:rPr lang="en-US" sz="1300" b="1">
                <a:solidFill>
                  <a:prstClr val="white"/>
                </a:solidFill>
                <a:latin typeface="Century Gothic" pitchFamily="34" charset="0"/>
                <a:cs typeface="Arial" charset="0"/>
              </a:rPr>
              <a:pPr defTabSz="457200" fontAlgn="base">
                <a:spcBef>
                  <a:spcPct val="0"/>
                </a:spcBef>
                <a:spcAft>
                  <a:spcPct val="0"/>
                </a:spcAft>
              </a:pPr>
              <a:t>‹#›</a:t>
            </a:fld>
            <a:endParaRPr lang="en-US" sz="1300" b="1" dirty="0">
              <a:solidFill>
                <a:prstClr val="white"/>
              </a:solidFill>
              <a:latin typeface="Century Gothic" pitchFamily="34" charset="0"/>
              <a:cs typeface="Arial" charset="0"/>
            </a:endParaRPr>
          </a:p>
        </p:txBody>
      </p:sp>
    </p:spTree>
    <p:extLst>
      <p:ext uri="{BB962C8B-B14F-4D97-AF65-F5344CB8AC3E}">
        <p14:creationId xmlns:p14="http://schemas.microsoft.com/office/powerpoint/2010/main" val="340170852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6128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9201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1074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6174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422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929" y="4499437"/>
            <a:ext cx="6556163" cy="2237921"/>
          </a:xfrm>
          <a:prstGeom prst="rect">
            <a:avLst/>
          </a:prstGeom>
        </p:spPr>
      </p:pic>
    </p:spTree>
    <p:extLst>
      <p:ext uri="{BB962C8B-B14F-4D97-AF65-F5344CB8AC3E}">
        <p14:creationId xmlns:p14="http://schemas.microsoft.com/office/powerpoint/2010/main" val="2664736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0623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1574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303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61251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6782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2064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 y="-53970"/>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b="10945"/>
          <a:stretch>
            <a:fillRect/>
          </a:stretch>
        </p:blipFill>
        <p:spPr bwMode="auto">
          <a:xfrm>
            <a:off x="238126" y="173039"/>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2"/>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9" y="6338889"/>
            <a:ext cx="3730625" cy="369332"/>
          </a:xfrm>
          <a:prstGeom prst="rect">
            <a:avLst/>
          </a:prstGeom>
          <a:noFill/>
        </p:spPr>
        <p:txBody>
          <a:bodyPr>
            <a:spAutoFit/>
          </a:bodyPr>
          <a:lstStyle/>
          <a:p>
            <a:pPr defTabSz="457200">
              <a:defRPr/>
            </a:pPr>
            <a:r>
              <a:rPr lang="en-US" b="1" dirty="0">
                <a:solidFill>
                  <a:srgbClr val="514141"/>
                </a:solidFill>
                <a:latin typeface="Franklin Gothic Medium"/>
                <a:cs typeface="Franklin Gothic Medium"/>
              </a:rPr>
              <a:t>www.attendanceworks.org</a:t>
            </a: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52"/>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41"/>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1"/>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6"/>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8344351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9"/>
            <a:ext cx="921385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1"/>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40"/>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0270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9"/>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9"/>
            <a:ext cx="921385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1"/>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1"/>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2"/>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34536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929" y="4499437"/>
            <a:ext cx="6556163" cy="2237921"/>
          </a:xfrm>
          <a:prstGeom prst="rect">
            <a:avLst/>
          </a:prstGeom>
        </p:spPr>
      </p:pic>
    </p:spTree>
    <p:extLst>
      <p:ext uri="{BB962C8B-B14F-4D97-AF65-F5344CB8AC3E}">
        <p14:creationId xmlns:p14="http://schemas.microsoft.com/office/powerpoint/2010/main" val="228880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KidsatDesk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3286" y="4572974"/>
            <a:ext cx="6453660" cy="2202932"/>
          </a:xfrm>
          <a:prstGeom prst="rect">
            <a:avLst/>
          </a:prstGeom>
        </p:spPr>
      </p:pic>
    </p:spTree>
    <p:extLst>
      <p:ext uri="{BB962C8B-B14F-4D97-AF65-F5344CB8AC3E}">
        <p14:creationId xmlns:p14="http://schemas.microsoft.com/office/powerpoint/2010/main" val="1546384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714" t="9721" r="10516" b="20125"/>
          <a:stretch/>
        </p:blipFill>
        <p:spPr>
          <a:xfrm>
            <a:off x="1959428" y="3986900"/>
            <a:ext cx="5585095" cy="2521857"/>
          </a:xfrm>
          <a:prstGeom prst="rect">
            <a:avLst/>
          </a:prstGeom>
        </p:spPr>
      </p:pic>
    </p:spTree>
    <p:extLst>
      <p:ext uri="{BB962C8B-B14F-4D97-AF65-F5344CB8AC3E}">
        <p14:creationId xmlns:p14="http://schemas.microsoft.com/office/powerpoint/2010/main" val="16884560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ection Header - Green1">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accent2"/>
          </a:solidFill>
          <a:ln w="9525">
            <a:solidFill>
              <a:srgbClr val="349CD8"/>
            </a:solidFill>
            <a:miter lim="800000"/>
            <a:headEnd/>
            <a:tailEnd/>
          </a:ln>
          <a:effectLst>
            <a:outerShdw dist="23000" dir="5400000" rotWithShape="0">
              <a:srgbClr val="808080">
                <a:alpha val="34999"/>
              </a:srgbClr>
            </a:outerShdw>
          </a:effec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defRPr/>
            </a:pPr>
            <a:endParaRPr lang="en-US" altLang="en-US" smtClean="0">
              <a:solidFill>
                <a:srgbClr val="FFFFFF"/>
              </a:solidFill>
              <a:cs typeface="Arial" charset="0"/>
            </a:endParaRPr>
          </a:p>
        </p:txBody>
      </p:sp>
      <p:sp>
        <p:nvSpPr>
          <p:cNvPr id="5" name="Title 9"/>
          <p:cNvSpPr>
            <a:spLocks noGrp="1"/>
          </p:cNvSpPr>
          <p:nvPr>
            <p:ph type="title"/>
          </p:nvPr>
        </p:nvSpPr>
        <p:spPr>
          <a:xfrm>
            <a:off x="685800" y="1828800"/>
            <a:ext cx="4724400" cy="3124200"/>
          </a:xfrm>
        </p:spPr>
        <p:txBody>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51511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marL="1420896" indent="-16435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338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33" y="1079297"/>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14"/>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64140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87" y="1079297"/>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3313596" y="1079297"/>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6" y="1065014"/>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9314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23155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7"/>
            <a:ext cx="4317250" cy="1079251"/>
          </a:xfrm>
        </p:spPr>
        <p:txBody>
          <a:bodyPr/>
          <a:lstStyle>
            <a:lvl1pPr>
              <a:defRPr sz="2600">
                <a:solidFill>
                  <a:srgbClr val="94C11F"/>
                </a:solidFill>
              </a:defRPr>
            </a:lvl1pPr>
          </a:lstStyle>
          <a:p>
            <a:r>
              <a:rPr lang="en-US" smtClean="0"/>
              <a:t>Click to edit Master title style</a:t>
            </a:r>
            <a:endParaRPr lang="de-DE"/>
          </a:p>
        </p:txBody>
      </p:sp>
      <p:sp>
        <p:nvSpPr>
          <p:cNvPr id="484356" name="Rectangle 4"/>
          <p:cNvSpPr>
            <a:spLocks noGrp="1" noChangeArrowheads="1"/>
          </p:cNvSpPr>
          <p:nvPr>
            <p:ph type="body" idx="1"/>
          </p:nvPr>
        </p:nvSpPr>
        <p:spPr>
          <a:xfrm>
            <a:off x="358713" y="5396251"/>
            <a:ext cx="4317250" cy="718972"/>
          </a:xfrm>
          <a:noFill/>
          <a:ln algn="ctr"/>
        </p:spPr>
        <p:txBody>
          <a:bodyPr/>
          <a:lstStyle>
            <a:lvl1pPr>
              <a:spcBef>
                <a:spcPct val="0"/>
              </a:spcBef>
              <a:defRPr>
                <a:solidFill>
                  <a:srgbClr val="B799BC"/>
                </a:solidFill>
              </a:defRPr>
            </a:lvl1pPr>
          </a:lstStyle>
          <a:p>
            <a:pPr lvl="0"/>
            <a:r>
              <a:rPr lang="en-US" smtClean="0"/>
              <a:t>Click to edit Master text styles</a:t>
            </a:r>
          </a:p>
        </p:txBody>
      </p:sp>
    </p:spTree>
    <p:extLst>
      <p:ext uri="{BB962C8B-B14F-4D97-AF65-F5344CB8AC3E}">
        <p14:creationId xmlns:p14="http://schemas.microsoft.com/office/powerpoint/2010/main" val="42330043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1"/>
            <a:ext cx="7772637" cy="136176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230" y="2906085"/>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smtClean="0"/>
              <a:t>Click to edit Master text styles</a:t>
            </a:r>
          </a:p>
        </p:txBody>
      </p:sp>
    </p:spTree>
    <p:extLst>
      <p:ext uri="{BB962C8B-B14F-4D97-AF65-F5344CB8AC3E}">
        <p14:creationId xmlns:p14="http://schemas.microsoft.com/office/powerpoint/2010/main" val="3587186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9924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8"/>
            <a:ext cx="4200525"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endParaRPr>
          </a:p>
        </p:txBody>
      </p:sp>
      <p:sp>
        <p:nvSpPr>
          <p:cNvPr id="4" name="Rectangle 10"/>
          <p:cNvSpPr>
            <a:spLocks noChangeArrowheads="1"/>
          </p:cNvSpPr>
          <p:nvPr userDrawn="1"/>
        </p:nvSpPr>
        <p:spPr bwMode="auto">
          <a:xfrm>
            <a:off x="4767268" y="1065218"/>
            <a:ext cx="4198937"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891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4"/>
          <p:cNvSpPr/>
          <p:nvPr userDrawn="1"/>
        </p:nvSpPr>
        <p:spPr>
          <a:xfrm>
            <a:off x="1" y="-53972"/>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Text Placeholder 18"/>
          <p:cNvSpPr>
            <a:spLocks noGrp="1"/>
          </p:cNvSpPr>
          <p:nvPr>
            <p:ph type="body" sz="quarter" idx="13"/>
          </p:nvPr>
        </p:nvSpPr>
        <p:spPr>
          <a:xfrm>
            <a:off x="526144" y="1555594"/>
            <a:ext cx="8236857" cy="1460663"/>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4"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714" t="9721" r="10516" b="20125"/>
          <a:stretch/>
        </p:blipFill>
        <p:spPr>
          <a:xfrm>
            <a:off x="1959428" y="3986900"/>
            <a:ext cx="5585095" cy="2521857"/>
          </a:xfrm>
          <a:prstGeom prst="rect">
            <a:avLst/>
          </a:prstGeom>
        </p:spPr>
      </p:pic>
    </p:spTree>
    <p:extLst>
      <p:ext uri="{BB962C8B-B14F-4D97-AF65-F5344CB8AC3E}">
        <p14:creationId xmlns:p14="http://schemas.microsoft.com/office/powerpoint/2010/main" val="57831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marL="1420896" indent="-16435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126106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25" y="1079292"/>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09"/>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955260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79"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3313596"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09"/>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648173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26E7AC1B-3AEF-4DFE-9D79-3CDEE23B0D24}"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360320096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5"/>
            <a:ext cx="4317250" cy="1079250"/>
          </a:xfrm>
        </p:spPr>
        <p:txBody>
          <a:bodyPr/>
          <a:lstStyle>
            <a:lvl1pPr>
              <a:defRPr sz="2600">
                <a:solidFill>
                  <a:srgbClr val="94C11F"/>
                </a:solidFill>
              </a:defRPr>
            </a:lvl1pPr>
          </a:lstStyle>
          <a:p>
            <a:r>
              <a:rPr lang="en-US" smtClean="0"/>
              <a:t>Click to edit Master title style</a:t>
            </a:r>
            <a:endParaRPr lang="de-DE"/>
          </a:p>
        </p:txBody>
      </p:sp>
      <p:sp>
        <p:nvSpPr>
          <p:cNvPr id="484356" name="Rectangle 4"/>
          <p:cNvSpPr>
            <a:spLocks noGrp="1" noChangeArrowheads="1"/>
          </p:cNvSpPr>
          <p:nvPr>
            <p:ph type="body" idx="1"/>
          </p:nvPr>
        </p:nvSpPr>
        <p:spPr>
          <a:xfrm>
            <a:off x="358713" y="5396250"/>
            <a:ext cx="4317250" cy="718972"/>
          </a:xfrm>
          <a:noFill/>
          <a:ln algn="ctr"/>
        </p:spPr>
        <p:txBody>
          <a:bodyPr/>
          <a:lstStyle>
            <a:lvl1pPr>
              <a:spcBef>
                <a:spcPct val="0"/>
              </a:spcBef>
              <a:defRPr>
                <a:solidFill>
                  <a:srgbClr val="B799BC"/>
                </a:solidFill>
              </a:defRPr>
            </a:lvl1pPr>
          </a:lstStyle>
          <a:p>
            <a:pPr lvl="0"/>
            <a:r>
              <a:rPr lang="en-US" smtClean="0"/>
              <a:t>Click to edit Master text styles</a:t>
            </a:r>
          </a:p>
        </p:txBody>
      </p:sp>
    </p:spTree>
    <p:extLst>
      <p:ext uri="{BB962C8B-B14F-4D97-AF65-F5344CB8AC3E}">
        <p14:creationId xmlns:p14="http://schemas.microsoft.com/office/powerpoint/2010/main" val="288879617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0"/>
            <a:ext cx="7772637" cy="136176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230" y="2906083"/>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smtClean="0"/>
              <a:t>Click to edit Master text styles</a:t>
            </a:r>
          </a:p>
        </p:txBody>
      </p:sp>
    </p:spTree>
    <p:extLst>
      <p:ext uri="{BB962C8B-B14F-4D97-AF65-F5344CB8AC3E}">
        <p14:creationId xmlns:p14="http://schemas.microsoft.com/office/powerpoint/2010/main" val="30208456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80769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3"/>
            <a:ext cx="4200525"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endParaRPr>
          </a:p>
        </p:txBody>
      </p:sp>
      <p:sp>
        <p:nvSpPr>
          <p:cNvPr id="4" name="Rectangle 10"/>
          <p:cNvSpPr>
            <a:spLocks noChangeArrowheads="1"/>
          </p:cNvSpPr>
          <p:nvPr userDrawn="1"/>
        </p:nvSpPr>
        <p:spPr bwMode="auto">
          <a:xfrm>
            <a:off x="4767263" y="1065213"/>
            <a:ext cx="4198937"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14939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CesarC.jpg"/>
          <p:cNvPicPr>
            <a:picLocks noChangeAspect="1"/>
          </p:cNvPicPr>
          <p:nvPr userDrawn="1"/>
        </p:nvPicPr>
        <p:blipFill>
          <a:blip r:embed="rId2" cstate="print">
            <a:duotone>
              <a:schemeClr val="bg2">
                <a:shade val="45000"/>
                <a:satMod val="135000"/>
              </a:schemeClr>
              <a:prstClr val="white"/>
            </a:duotone>
          </a:blip>
          <a:stretch>
            <a:fillRect/>
          </a:stretch>
        </p:blipFill>
        <p:spPr>
          <a:xfrm>
            <a:off x="0" y="1"/>
            <a:ext cx="9144000" cy="6858000"/>
          </a:xfrm>
          <a:prstGeom prst="rect">
            <a:avLst/>
          </a:prstGeom>
          <a:ln>
            <a:noFill/>
          </a:ln>
          <a:effectLst>
            <a:softEdge rad="635000"/>
          </a:effectLst>
          <a:scene3d>
            <a:camera prst="orthographicFront">
              <a:rot lat="0" lon="0" rev="0"/>
            </a:camera>
            <a:lightRig rig="chilly" dir="t">
              <a:rot lat="0" lon="0" rev="18480000"/>
            </a:lightRig>
          </a:scene3d>
          <a:sp3d prstMaterial="clear">
            <a:bevelT h="63500"/>
          </a:sp3d>
        </p:spPr>
      </p:pic>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114800" y="6248400"/>
            <a:ext cx="1905000" cy="609600"/>
          </a:xfrm>
          <a:prstGeom prst="rect">
            <a:avLst/>
          </a:prstGeom>
        </p:spPr>
        <p:txBody>
          <a:bodyPr/>
          <a:lstStyle>
            <a:lvl1pPr>
              <a:defRPr sz="900" i="0">
                <a:latin typeface="+mn-lt"/>
              </a:defRPr>
            </a:lvl1pPr>
          </a:lstStyle>
          <a:p>
            <a:pPr algn="ctr" eaLnBrk="0" fontAlgn="base" hangingPunct="0">
              <a:spcBef>
                <a:spcPct val="0"/>
              </a:spcBef>
              <a:spcAft>
                <a:spcPct val="0"/>
              </a:spcAft>
              <a:defRPr/>
            </a:pPr>
            <a:endParaRPr lang="en-US" altLang="en-US" b="1">
              <a:solidFill>
                <a:srgbClr val="2F2B20"/>
              </a:solidFill>
              <a:ea typeface="ＭＳ Ｐゴシック" charset="-128"/>
            </a:endParaRPr>
          </a:p>
        </p:txBody>
      </p:sp>
      <p:sp>
        <p:nvSpPr>
          <p:cNvPr id="7" name="Footer Placeholder 5"/>
          <p:cNvSpPr>
            <a:spLocks noGrp="1"/>
          </p:cNvSpPr>
          <p:nvPr>
            <p:ph type="ftr" sz="quarter" idx="11"/>
          </p:nvPr>
        </p:nvSpPr>
        <p:spPr>
          <a:xfrm>
            <a:off x="152400" y="6172200"/>
            <a:ext cx="3352800" cy="685800"/>
          </a:xfrm>
          <a:prstGeom prst="rect">
            <a:avLst/>
          </a:prstGeom>
        </p:spPr>
        <p:txBody>
          <a:bodyPr/>
          <a:lstStyle>
            <a:lvl1pPr>
              <a:defRPr/>
            </a:lvl1pPr>
          </a:lstStyle>
          <a:p>
            <a:pPr algn="ctr" eaLnBrk="0" fontAlgn="base" hangingPunct="0">
              <a:spcBef>
                <a:spcPct val="0"/>
              </a:spcBef>
              <a:spcAft>
                <a:spcPct val="0"/>
              </a:spcAft>
              <a:defRPr/>
            </a:pPr>
            <a:endParaRPr lang="en-US" altLang="en-US" sz="1600" b="1">
              <a:solidFill>
                <a:srgbClr val="2F2B20"/>
              </a:solidFill>
              <a:ea typeface="ＭＳ Ｐゴシック" charset="-128"/>
            </a:endParaRPr>
          </a:p>
        </p:txBody>
      </p:sp>
      <p:sp>
        <p:nvSpPr>
          <p:cNvPr id="8" name="Slide Number Placeholder 6"/>
          <p:cNvSpPr>
            <a:spLocks noGrp="1"/>
          </p:cNvSpPr>
          <p:nvPr>
            <p:ph type="sldNum" sz="quarter" idx="12"/>
          </p:nvPr>
        </p:nvSpPr>
        <p:spPr>
          <a:xfrm>
            <a:off x="6400800" y="6248400"/>
            <a:ext cx="2743200" cy="609600"/>
          </a:xfrm>
          <a:prstGeom prst="rect">
            <a:avLst/>
          </a:prstGeom>
        </p:spPr>
        <p:txBody>
          <a:bodyPr/>
          <a:lstStyle>
            <a:lvl1pPr>
              <a:defRPr/>
            </a:lvl1pPr>
          </a:lstStyle>
          <a:p>
            <a:pPr algn="ctr" eaLnBrk="0" fontAlgn="base" hangingPunct="0">
              <a:spcBef>
                <a:spcPct val="0"/>
              </a:spcBef>
              <a:spcAft>
                <a:spcPct val="0"/>
              </a:spcAft>
              <a:defRPr/>
            </a:pPr>
            <a:r>
              <a:rPr lang="en-US" sz="1600" b="1" dirty="0">
                <a:solidFill>
                  <a:srgbClr val="2F2B20"/>
                </a:solidFill>
                <a:ea typeface="ＭＳ Ｐゴシック" charset="-128"/>
              </a:rPr>
              <a:t>C&amp;C Hispanic Research Solutions– Page </a:t>
            </a:r>
            <a:fld id="{82E3CB09-5637-E641-B45F-9B4B0F5B6568}" type="slidenum">
              <a:rPr lang="en-US" sz="1600" b="1">
                <a:solidFill>
                  <a:srgbClr val="2F2B20"/>
                </a:solidFill>
                <a:ea typeface="ＭＳ Ｐゴシック" charset="-128"/>
              </a:rPr>
              <a:pPr algn="ctr" eaLnBrk="0" fontAlgn="base" hangingPunct="0">
                <a:spcBef>
                  <a:spcPct val="0"/>
                </a:spcBef>
                <a:spcAft>
                  <a:spcPct val="0"/>
                </a:spcAft>
                <a:defRPr/>
              </a:pPr>
              <a:t>‹#›</a:t>
            </a:fld>
            <a:endParaRPr lang="en-US" sz="1600" b="1" dirty="0">
              <a:solidFill>
                <a:srgbClr val="2F2B20"/>
              </a:solidFill>
              <a:ea typeface="ＭＳ Ｐゴシック" charset="-128"/>
            </a:endParaRPr>
          </a:p>
        </p:txBody>
      </p:sp>
    </p:spTree>
    <p:extLst>
      <p:ext uri="{BB962C8B-B14F-4D97-AF65-F5344CB8AC3E}">
        <p14:creationId xmlns:p14="http://schemas.microsoft.com/office/powerpoint/2010/main" val="33845158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marL="1420896" indent="-16435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4238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3.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theme" Target="../theme/theme6.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theme" Target="../theme/theme7.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31BB95B7-79FA-414B-95EE-A60D21FE471D}" type="slidenum">
              <a:rPr lang="en-US">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2882849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B0860A5-9306-D045-95BB-3AC1D6BF9D4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58687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31BB95B7-79FA-414B-95EE-A60D21FE471D}"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429047907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8" r:id="rId2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31BB95B7-79FA-414B-95EE-A60D21FE471D}" type="slidenum">
              <a:rPr lang="en-US">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196786142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93"/>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auto">
          <a:xfrm>
            <a:off x="358775" y="1065218"/>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p:txBody>
      </p:sp>
    </p:spTree>
    <p:extLst>
      <p:ext uri="{BB962C8B-B14F-4D97-AF65-F5344CB8AC3E}">
        <p14:creationId xmlns:p14="http://schemas.microsoft.com/office/powerpoint/2010/main" val="79066657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88"/>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auto">
          <a:xfrm>
            <a:off x="358775" y="1065213"/>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7AC1B-3AEF-4DFE-9D79-3CDEE23B0D24}"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336150465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88"/>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auto">
          <a:xfrm>
            <a:off x="358775" y="1065213"/>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7AC1B-3AEF-4DFE-9D79-3CDEE23B0D24}" type="slidenum">
              <a:rPr lang="en-US" smtClean="0">
                <a:solidFill>
                  <a:srgbClr val="2F2B20">
                    <a:tint val="75000"/>
                  </a:srgbClr>
                </a:solidFill>
                <a:cs typeface="Arial" charset="0"/>
              </a:rPr>
              <a:pPr/>
              <a:t>‹#›</a:t>
            </a:fld>
            <a:endParaRPr lang="en-US" dirty="0">
              <a:solidFill>
                <a:srgbClr val="2F2B20">
                  <a:tint val="75000"/>
                </a:srgbClr>
              </a:solidFill>
              <a:cs typeface="Arial" charset="0"/>
            </a:endParaRPr>
          </a:p>
        </p:txBody>
      </p:sp>
    </p:spTree>
    <p:extLst>
      <p:ext uri="{BB962C8B-B14F-4D97-AF65-F5344CB8AC3E}">
        <p14:creationId xmlns:p14="http://schemas.microsoft.com/office/powerpoint/2010/main" val="85313458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0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7.x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7.xml"/><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460827" y="1600200"/>
            <a:ext cx="8683173" cy="2286000"/>
          </a:xfrm>
        </p:spPr>
        <p:txBody>
          <a:bodyPr/>
          <a:lstStyle/>
          <a:p>
            <a:pPr algn="ctr" eaLnBrk="1" hangingPunct="1"/>
            <a:r>
              <a:rPr lang="en-US" sz="3600" dirty="0" smtClean="0">
                <a:ea typeface="Abadi MT Condensed Extra Bold" pitchFamily="34" charset="0"/>
                <a:cs typeface="Abadi MT Condensed Extra Bold" pitchFamily="34" charset="0"/>
              </a:rPr>
              <a:t>Bringing Attendance Home</a:t>
            </a:r>
          </a:p>
        </p:txBody>
      </p:sp>
      <p:sp>
        <p:nvSpPr>
          <p:cNvPr id="3" name="Text Placeholder 2"/>
          <p:cNvSpPr>
            <a:spLocks noGrp="1"/>
          </p:cNvSpPr>
          <p:nvPr>
            <p:ph type="body" sz="quarter" idx="11"/>
          </p:nvPr>
        </p:nvSpPr>
        <p:spPr>
          <a:xfrm>
            <a:off x="152402" y="2590806"/>
            <a:ext cx="8991599" cy="1949103"/>
          </a:xfrm>
        </p:spPr>
        <p:txBody>
          <a:bodyPr rtlCol="0">
            <a:noAutofit/>
          </a:bodyPr>
          <a:lstStyle/>
          <a:p>
            <a:pPr algn="ctr" eaLnBrk="1" fontAlgn="auto" hangingPunct="1">
              <a:spcAft>
                <a:spcPts val="0"/>
              </a:spcAft>
              <a:defRPr/>
            </a:pPr>
            <a:r>
              <a:rPr lang="en-US" sz="2800" b="0" dirty="0" smtClean="0"/>
              <a:t>Engaging Parents and Students in Reducing Chronic Absence</a:t>
            </a:r>
            <a:endParaRPr lang="en-US" sz="2800" b="0" dirty="0"/>
          </a:p>
        </p:txBody>
      </p:sp>
      <p:sp>
        <p:nvSpPr>
          <p:cNvPr id="16388" name="Text Placeholder 3"/>
          <p:cNvSpPr>
            <a:spLocks noGrp="1"/>
          </p:cNvSpPr>
          <p:nvPr>
            <p:ph type="body" sz="quarter" idx="12"/>
          </p:nvPr>
        </p:nvSpPr>
        <p:spPr>
          <a:xfrm>
            <a:off x="194580" y="6367692"/>
            <a:ext cx="5368019" cy="430213"/>
          </a:xfrm>
        </p:spPr>
        <p:txBody>
          <a:bodyPr/>
          <a:lstStyle/>
          <a:p>
            <a:pPr eaLnBrk="1" hangingPunct="1"/>
            <a:r>
              <a:rPr lang="en-US" dirty="0" smtClean="0">
                <a:solidFill>
                  <a:schemeClr val="tx1"/>
                </a:solidFill>
                <a:ea typeface="Abadi MT Condensed Light" pitchFamily="34" charset="0"/>
                <a:cs typeface="Abadi MT Condensed Light" pitchFamily="34" charset="0"/>
              </a:rPr>
              <a:t>Nashville TN	September 30, 2015</a:t>
            </a:r>
          </a:p>
        </p:txBody>
      </p:sp>
    </p:spTree>
    <p:extLst>
      <p:ext uri="{BB962C8B-B14F-4D97-AF65-F5344CB8AC3E}">
        <p14:creationId xmlns:p14="http://schemas.microsoft.com/office/powerpoint/2010/main" val="88412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71564"/>
          <a:stretch/>
        </p:blipFill>
        <p:spPr>
          <a:xfrm>
            <a:off x="0" y="1"/>
            <a:ext cx="9144000" cy="1663023"/>
          </a:xfrm>
          <a:prstGeom prst="rect">
            <a:avLst/>
          </a:prstGeom>
        </p:spPr>
      </p:pic>
      <p:sp>
        <p:nvSpPr>
          <p:cNvPr id="6" name="Rectangle 5"/>
          <p:cNvSpPr/>
          <p:nvPr/>
        </p:nvSpPr>
        <p:spPr>
          <a:xfrm>
            <a:off x="1905000" y="152401"/>
            <a:ext cx="7010400" cy="1200329"/>
          </a:xfrm>
          <a:prstGeom prst="rect">
            <a:avLst/>
          </a:prstGeom>
        </p:spPr>
        <p:txBody>
          <a:bodyPr wrap="square">
            <a:spAutoFit/>
          </a:bodyPr>
          <a:lstStyle/>
          <a:p>
            <a:pPr algn="ctr"/>
            <a:r>
              <a:rPr lang="en-US" sz="3600" b="1" dirty="0">
                <a:solidFill>
                  <a:srgbClr val="FF9900"/>
                </a:solidFill>
                <a:effectLst>
                  <a:outerShdw blurRad="38100" dist="38100" dir="2700000" algn="tl">
                    <a:srgbClr val="000000">
                      <a:alpha val="43137"/>
                    </a:srgbClr>
                  </a:outerShdw>
                </a:effectLst>
              </a:rPr>
              <a:t>Disadvantaged Youth Suffer Greater Disparities</a:t>
            </a:r>
          </a:p>
        </p:txBody>
      </p:sp>
      <p:pic>
        <p:nvPicPr>
          <p:cNvPr id="7" name="Picture 6"/>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81599" y="2638721"/>
            <a:ext cx="3553905" cy="3685881"/>
          </a:xfrm>
          <a:prstGeom prst="rect">
            <a:avLst/>
          </a:prstGeom>
          <a:effectLst>
            <a:outerShdw blurRad="50800" dist="38100" dir="8100000" algn="tr" rotWithShape="0">
              <a:prstClr val="black">
                <a:alpha val="4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745" y="89622"/>
            <a:ext cx="1530884" cy="1483780"/>
          </a:xfrm>
          <a:prstGeom prst="rect">
            <a:avLst/>
          </a:prstGeom>
        </p:spPr>
      </p:pic>
      <p:pic>
        <p:nvPicPr>
          <p:cNvPr id="10" name="Picture 9" descr="J:\Drop\DSS\ito-truancy-2014\Robby Graphics\Race+Grade - ChronicAbsen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8288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79216E15-00D6-471E-A05D-84C9F4E76F05}" type="slidenum">
              <a:rPr lang="en-US" sz="1400" b="1" smtClean="0">
                <a:solidFill>
                  <a:schemeClr val="tx1">
                    <a:lumMod val="75000"/>
                    <a:lumOff val="25000"/>
                  </a:schemeClr>
                </a:solidFill>
              </a:rPr>
              <a:pPr>
                <a:defRPr/>
              </a:pPr>
              <a:t>10</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80781022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quarter" idx="13"/>
          </p:nvPr>
        </p:nvSpPr>
        <p:spPr>
          <a:xfrm>
            <a:off x="455613" y="164645"/>
            <a:ext cx="8504237" cy="981075"/>
          </a:xfrm>
        </p:spPr>
        <p:txBody>
          <a:bodyPr/>
          <a:lstStyle/>
          <a:p>
            <a:pPr algn="ctr" eaLnBrk="1" hangingPunct="1"/>
            <a:r>
              <a:rPr lang="en-US" sz="4000" dirty="0" smtClean="0">
                <a:solidFill>
                  <a:srgbClr val="514141"/>
                </a:solidFill>
                <a:latin typeface="Franklin Gothic Medium" pitchFamily="34" charset="0"/>
                <a:ea typeface="Abadi MT Condensed Extra Bold" pitchFamily="34" charset="0"/>
                <a:cs typeface="Abadi MT Condensed Extra Bold" pitchFamily="34" charset="0"/>
              </a:rPr>
              <a:t>The Effects of Chronic Absence on Dropout Rates Are Cumulative</a:t>
            </a:r>
          </a:p>
        </p:txBody>
      </p:sp>
      <p:pic>
        <p:nvPicPr>
          <p:cNvPr id="5" name="Picture 3"/>
          <p:cNvPicPr>
            <a:picLocks noGrp="1" noChangeAspect="1" noChangeArrowheads="1"/>
          </p:cNvPicPr>
          <p:nvPr>
            <p:ph idx="1"/>
          </p:nvPr>
        </p:nvPicPr>
        <p:blipFill>
          <a:blip r:embed="rId3"/>
          <a:srcRect/>
          <a:stretch>
            <a:fillRect/>
          </a:stretch>
        </p:blipFill>
        <p:spPr>
          <a:xfrm>
            <a:off x="455613" y="1711325"/>
            <a:ext cx="5759450" cy="4441825"/>
          </a:xfrm>
          <a:ln>
            <a:solidFill>
              <a:schemeClr val="tx2">
                <a:lumMod val="60000"/>
                <a:lumOff val="40000"/>
              </a:schemeClr>
            </a:solidFill>
          </a:ln>
          <a:extLst/>
        </p:spPr>
      </p:pic>
      <p:sp>
        <p:nvSpPr>
          <p:cNvPr id="6" name="TextBox 5"/>
          <p:cNvSpPr txBox="1">
            <a:spLocks noChangeArrowheads="1"/>
          </p:cNvSpPr>
          <p:nvPr/>
        </p:nvSpPr>
        <p:spPr bwMode="auto">
          <a:xfrm>
            <a:off x="6511925" y="2949575"/>
            <a:ext cx="2254250" cy="2032000"/>
          </a:xfrm>
          <a:prstGeom prst="rect">
            <a:avLst/>
          </a:prstGeom>
          <a:solidFill>
            <a:schemeClr val="tx2">
              <a:lumMod val="60000"/>
              <a:lumOff val="40000"/>
            </a:schemeClr>
          </a:solidFill>
          <a:extLst/>
        </p:spPr>
        <p:style>
          <a:lnRef idx="2">
            <a:schemeClr val="accent5"/>
          </a:lnRef>
          <a:fillRef idx="1">
            <a:schemeClr val="lt1"/>
          </a:fillRef>
          <a:effectRef idx="0">
            <a:schemeClr val="accent5"/>
          </a:effectRef>
          <a:fontRef idx="minor">
            <a:schemeClr val="dk1"/>
          </a:fontRef>
        </p:style>
        <p:txBody>
          <a:bodyPr>
            <a:spAutoFit/>
          </a:bodyPr>
          <a:lstStyle>
            <a:defPPr>
              <a:defRPr lang="en-US"/>
            </a:defPPr>
            <a:lvl1pPr indent="0" algn="ctr" fontAlgn="auto">
              <a:lnSpc>
                <a:spcPct val="90000"/>
              </a:lnSpc>
              <a:spcBef>
                <a:spcPts val="0"/>
              </a:spcBef>
              <a:spcAft>
                <a:spcPts val="0"/>
              </a:spcAft>
              <a:buClr>
                <a:schemeClr val="tx1">
                  <a:lumMod val="65000"/>
                  <a:lumOff val="35000"/>
                </a:schemeClr>
              </a:buClr>
              <a:buFont typeface="Arial" pitchFamily="34" charset="0"/>
              <a:buNone/>
              <a:defRPr kumimoji="0" sz="2000" b="1">
                <a:ln w="10541" cmpd="sng">
                  <a:solidFill>
                    <a:schemeClr val="accent1">
                      <a:shade val="88000"/>
                      <a:satMod val="110000"/>
                    </a:schemeClr>
                  </a:solidFill>
                  <a:prstDash val="solid"/>
                </a:ln>
                <a:solidFill>
                  <a:schemeClr val="bg1"/>
                </a:solidFill>
                <a:latin typeface="Arial" pitchFamily="34" charset="0"/>
                <a:cs typeface="Arial" pitchFamily="34" charset="0"/>
              </a:defRPr>
            </a:lvl1pPr>
            <a:lvl2pPr marL="658368" indent="-246888">
              <a:spcBef>
                <a:spcPts val="300"/>
              </a:spcBef>
              <a:buClr>
                <a:schemeClr val="accent2"/>
              </a:buClr>
              <a:buFont typeface="Georgia"/>
              <a:buChar char="▫"/>
              <a:defRPr kumimoji="0" sz="2600">
                <a:solidFill>
                  <a:schemeClr val="dk1"/>
                </a:solidFill>
                <a:latin typeface="Arial" pitchFamily="34" charset="0"/>
                <a:cs typeface="Arial" pitchFamily="34" charset="0"/>
              </a:defRPr>
            </a:lvl2pPr>
            <a:lvl3pPr marL="923544" indent="-219456">
              <a:spcBef>
                <a:spcPts val="300"/>
              </a:spcBef>
              <a:buClr>
                <a:schemeClr val="accent1"/>
              </a:buClr>
              <a:buFont typeface="Wingdings 2"/>
              <a:buChar char=""/>
              <a:defRPr kumimoji="0" sz="2400">
                <a:solidFill>
                  <a:schemeClr val="accent1">
                    <a:lumMod val="75000"/>
                  </a:schemeClr>
                </a:solidFill>
                <a:latin typeface="Arial" pitchFamily="34" charset="0"/>
                <a:cs typeface="Arial" pitchFamily="34" charset="0"/>
              </a:defRPr>
            </a:lvl3pPr>
            <a:lvl4pPr marL="1179576" indent="-201168">
              <a:spcBef>
                <a:spcPts val="300"/>
              </a:spcBef>
              <a:buClr>
                <a:schemeClr val="accent1"/>
              </a:buClr>
              <a:buFont typeface="Wingdings 2"/>
              <a:buChar char=""/>
              <a:defRPr kumimoji="0" sz="2200">
                <a:solidFill>
                  <a:schemeClr val="accent1">
                    <a:lumMod val="75000"/>
                  </a:schemeClr>
                </a:solidFill>
                <a:latin typeface="Arial" pitchFamily="34" charset="0"/>
                <a:cs typeface="Arial" pitchFamily="34" charset="0"/>
              </a:defRPr>
            </a:lvl4pPr>
            <a:lvl5pPr marL="1389888" indent="-182880">
              <a:spcBef>
                <a:spcPts val="300"/>
              </a:spcBef>
              <a:buClr>
                <a:schemeClr val="tx1">
                  <a:lumMod val="65000"/>
                  <a:lumOff val="35000"/>
                </a:schemeClr>
              </a:buClr>
              <a:buFont typeface="Georgia"/>
              <a:buChar char="▫"/>
              <a:defRPr kumimoji="0" sz="2000">
                <a:solidFill>
                  <a:schemeClr val="tx1">
                    <a:lumMod val="65000"/>
                    <a:lumOff val="35000"/>
                  </a:schemeClr>
                </a:solidFill>
                <a:latin typeface="Arial" pitchFamily="34" charset="0"/>
                <a:cs typeface="Arial" pitchFamily="34" charset="0"/>
              </a:defRPr>
            </a:lvl5pPr>
            <a:lvl6pPr marL="1609344" indent="-182880">
              <a:spcBef>
                <a:spcPts val="300"/>
              </a:spcBef>
              <a:buClr>
                <a:schemeClr val="accent3"/>
              </a:buClr>
              <a:buFont typeface="Georgia"/>
              <a:buChar char="▫"/>
              <a:defRPr kumimoji="0">
                <a:solidFill>
                  <a:schemeClr val="dk1"/>
                </a:solidFill>
              </a:defRPr>
            </a:lvl6pPr>
            <a:lvl7pPr marL="1828800" indent="-182880">
              <a:spcBef>
                <a:spcPts val="300"/>
              </a:spcBef>
              <a:buClr>
                <a:schemeClr val="accent3"/>
              </a:buClr>
              <a:buFont typeface="Georgia"/>
              <a:buChar char="▫"/>
              <a:defRPr kumimoji="0" sz="1600">
                <a:solidFill>
                  <a:schemeClr val="dk1"/>
                </a:solidFill>
              </a:defRPr>
            </a:lvl7pPr>
            <a:lvl8pPr marL="2029968" indent="-182880">
              <a:spcBef>
                <a:spcPts val="300"/>
              </a:spcBef>
              <a:buClr>
                <a:schemeClr val="accent3"/>
              </a:buClr>
              <a:buFont typeface="Georgia"/>
              <a:buChar char="◦"/>
              <a:defRPr kumimoji="0" sz="1500">
                <a:solidFill>
                  <a:schemeClr val="dk1"/>
                </a:solidFill>
              </a:defRPr>
            </a:lvl8pPr>
            <a:lvl9pPr marL="2240280" indent="-182880">
              <a:spcBef>
                <a:spcPts val="300"/>
              </a:spcBef>
              <a:buClr>
                <a:schemeClr val="accent3"/>
              </a:buClr>
              <a:buFont typeface="Georgia"/>
              <a:buChar char="◦"/>
              <a:defRPr kumimoji="0" sz="1400" baseline="0">
                <a:solidFill>
                  <a:schemeClr val="dk1"/>
                </a:solidFill>
              </a:defRPr>
            </a:lvl9pPr>
          </a:lstStyle>
          <a:p>
            <a:pPr>
              <a:defRPr/>
            </a:pPr>
            <a:r>
              <a:rPr lang="en-US" b="0" dirty="0">
                <a:ln w="18415" cmpd="sng">
                  <a:noFill/>
                  <a:prstDash val="solid"/>
                </a:ln>
                <a:solidFill>
                  <a:srgbClr val="FFFFFF"/>
                </a:solidFill>
                <a:effectLst>
                  <a:outerShdw blurRad="63500" dir="3600000" algn="tl" rotWithShape="0">
                    <a:srgbClr val="000000">
                      <a:alpha val="70000"/>
                    </a:srgbClr>
                  </a:outerShdw>
                </a:effectLst>
                <a:latin typeface="Franklin Gothic Medium" pitchFamily="34" charset="0"/>
              </a:rPr>
              <a:t>With every year of chronic absenteeism, a higher percentage of students dropped out of school.</a:t>
            </a:r>
          </a:p>
        </p:txBody>
      </p:sp>
      <p:sp>
        <p:nvSpPr>
          <p:cNvPr id="26630" name="TextBox 1"/>
          <p:cNvSpPr txBox="1">
            <a:spLocks noChangeArrowheads="1"/>
          </p:cNvSpPr>
          <p:nvPr/>
        </p:nvSpPr>
        <p:spPr bwMode="auto">
          <a:xfrm>
            <a:off x="1206747" y="6410325"/>
            <a:ext cx="6672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http://www.utahdataalliance.org/downloads/ChronicAbsenteeismResearchBrief.pdf</a:t>
            </a:r>
          </a:p>
        </p:txBody>
      </p:sp>
      <p:sp>
        <p:nvSpPr>
          <p:cNvPr id="7" name="Slide Number Placeholder 6"/>
          <p:cNvSpPr>
            <a:spLocks noGrp="1"/>
          </p:cNvSpPr>
          <p:nvPr>
            <p:ph type="sldNum" sz="quarter" idx="14"/>
          </p:nvPr>
        </p:nvSpPr>
        <p:spPr>
          <a:xfrm>
            <a:off x="6606536" y="6396038"/>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11</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83678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1970" y="93149"/>
            <a:ext cx="8845550" cy="1228953"/>
          </a:xfrm>
        </p:spPr>
        <p:txBody>
          <a:bodyPr/>
          <a:lstStyle/>
          <a:p>
            <a:pPr algn="ctr"/>
            <a:r>
              <a:rPr lang="en-US" sz="4000" dirty="0" smtClean="0"/>
              <a:t> </a:t>
            </a:r>
            <a:r>
              <a:rPr lang="en-US" sz="4000" dirty="0" smtClean="0">
                <a:solidFill>
                  <a:srgbClr val="514141"/>
                </a:solidFill>
              </a:rPr>
              <a:t>Attendance Is Even More Important </a:t>
            </a:r>
            <a:r>
              <a:rPr lang="en-US" sz="4000" dirty="0">
                <a:solidFill>
                  <a:srgbClr val="514141"/>
                </a:solidFill>
              </a:rPr>
              <a:t>f</a:t>
            </a:r>
            <a:r>
              <a:rPr lang="en-US" sz="4000" dirty="0" smtClean="0">
                <a:solidFill>
                  <a:srgbClr val="514141"/>
                </a:solidFill>
              </a:rPr>
              <a:t>or Graduation for Students In Poverty</a:t>
            </a:r>
            <a:endParaRPr lang="en-US" sz="4000" dirty="0">
              <a:solidFill>
                <a:srgbClr val="514141"/>
              </a:solidFill>
            </a:endParaRPr>
          </a:p>
        </p:txBody>
      </p:sp>
      <p:pic>
        <p:nvPicPr>
          <p:cNvPr id="105474" name="Picture 2"/>
          <p:cNvPicPr>
            <a:picLocks noGrp="1" noChangeAspect="1" noChangeArrowheads="1"/>
          </p:cNvPicPr>
          <p:nvPr>
            <p:ph idx="1"/>
          </p:nvPr>
        </p:nvPicPr>
        <p:blipFill>
          <a:blip r:embed="rId2"/>
          <a:srcRect/>
          <a:stretch>
            <a:fillRect/>
          </a:stretch>
        </p:blipFill>
        <p:spPr bwMode="auto">
          <a:xfrm>
            <a:off x="655093" y="1781624"/>
            <a:ext cx="6950013" cy="4525963"/>
          </a:xfrm>
          <a:prstGeom prst="rect">
            <a:avLst/>
          </a:prstGeom>
          <a:noFill/>
          <a:ln w="9525">
            <a:noFill/>
            <a:miter lim="800000"/>
            <a:headEnd/>
            <a:tailEnd/>
          </a:ln>
        </p:spPr>
      </p:pic>
      <p:sp>
        <p:nvSpPr>
          <p:cNvPr id="7" name="TextBox 6"/>
          <p:cNvSpPr txBox="1"/>
          <p:nvPr/>
        </p:nvSpPr>
        <p:spPr>
          <a:xfrm>
            <a:off x="655093" y="6126163"/>
            <a:ext cx="7383437" cy="584776"/>
          </a:xfrm>
          <a:prstGeom prst="rect">
            <a:avLst/>
          </a:prstGeom>
          <a:noFill/>
        </p:spPr>
        <p:txBody>
          <a:bodyPr wrap="square" rtlCol="0">
            <a:spAutoFit/>
          </a:bodyPr>
          <a:lstStyle/>
          <a:p>
            <a:pPr algn="ctr"/>
            <a:r>
              <a:rPr lang="en-US" sz="1600" dirty="0" smtClean="0"/>
              <a:t>Presentation to: The Interagency Council for Ending the Achievement Gap November 7, 2013, CT State Dept of Education.</a:t>
            </a:r>
            <a:endParaRPr lang="en-US" sz="1600" dirty="0"/>
          </a:p>
        </p:txBody>
      </p:sp>
      <p:sp>
        <p:nvSpPr>
          <p:cNvPr id="6" name="Slide Number Placeholder 5"/>
          <p:cNvSpPr>
            <a:spLocks noGrp="1"/>
          </p:cNvSpPr>
          <p:nvPr>
            <p:ph type="sldNum" sz="quarter" idx="14"/>
          </p:nvPr>
        </p:nvSpPr>
        <p:spPr>
          <a:xfrm>
            <a:off x="6606536" y="638239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12</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999085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1154" y="54593"/>
            <a:ext cx="8706114" cy="1417638"/>
          </a:xfrm>
        </p:spPr>
        <p:txBody>
          <a:bodyPr/>
          <a:lstStyle/>
          <a:p>
            <a:pPr algn="ctr"/>
            <a:r>
              <a:rPr lang="en-US" sz="4000" dirty="0" smtClean="0">
                <a:solidFill>
                  <a:srgbClr val="514141"/>
                </a:solidFill>
              </a:rPr>
              <a:t>Chronic Absence in High </a:t>
            </a:r>
            <a:r>
              <a:rPr lang="en-US" sz="4000" dirty="0">
                <a:solidFill>
                  <a:srgbClr val="514141"/>
                </a:solidFill>
              </a:rPr>
              <a:t>S</a:t>
            </a:r>
            <a:r>
              <a:rPr lang="en-US" sz="4000" dirty="0" smtClean="0">
                <a:solidFill>
                  <a:srgbClr val="514141"/>
                </a:solidFill>
              </a:rPr>
              <a:t>chool </a:t>
            </a:r>
            <a:r>
              <a:rPr lang="en-US" sz="4000" dirty="0">
                <a:solidFill>
                  <a:srgbClr val="514141"/>
                </a:solidFill>
              </a:rPr>
              <a:t>P</a:t>
            </a:r>
            <a:r>
              <a:rPr lang="en-US" sz="4000" dirty="0" smtClean="0">
                <a:solidFill>
                  <a:srgbClr val="514141"/>
                </a:solidFill>
              </a:rPr>
              <a:t>redicts </a:t>
            </a:r>
            <a:r>
              <a:rPr lang="en-US" sz="4000" dirty="0">
                <a:solidFill>
                  <a:srgbClr val="514141"/>
                </a:solidFill>
              </a:rPr>
              <a:t>L</a:t>
            </a:r>
            <a:r>
              <a:rPr lang="en-US" sz="4000" dirty="0" smtClean="0">
                <a:solidFill>
                  <a:srgbClr val="514141"/>
                </a:solidFill>
              </a:rPr>
              <a:t>ower </a:t>
            </a:r>
            <a:r>
              <a:rPr lang="en-US" sz="4000" dirty="0">
                <a:solidFill>
                  <a:srgbClr val="514141"/>
                </a:solidFill>
              </a:rPr>
              <a:t>C</a:t>
            </a:r>
            <a:r>
              <a:rPr lang="en-US" sz="4000" dirty="0" smtClean="0">
                <a:solidFill>
                  <a:srgbClr val="514141"/>
                </a:solidFill>
              </a:rPr>
              <a:t>ollege Persistence </a:t>
            </a:r>
            <a:endParaRPr lang="en-US" sz="4000" dirty="0">
              <a:solidFill>
                <a:srgbClr val="514141"/>
              </a:solidFill>
            </a:endParaRPr>
          </a:p>
        </p:txBody>
      </p:sp>
      <p:sp>
        <p:nvSpPr>
          <p:cNvPr id="4" name="Slide Number Placeholder 3"/>
          <p:cNvSpPr>
            <a:spLocks noGrp="1"/>
          </p:cNvSpPr>
          <p:nvPr>
            <p:ph type="sldNum" sz="quarter" idx="14"/>
          </p:nvPr>
        </p:nvSpPr>
        <p:spPr>
          <a:xfrm>
            <a:off x="6606536" y="6396038"/>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13</a:t>
            </a:fld>
            <a:endParaRPr lang="en-US" sz="1400" b="1" dirty="0">
              <a:solidFill>
                <a:schemeClr val="tx1">
                  <a:lumMod val="75000"/>
                  <a:lumOff val="25000"/>
                </a:schemeClr>
              </a:solidFill>
            </a:endParaRPr>
          </a:p>
        </p:txBody>
      </p:sp>
      <p:pic>
        <p:nvPicPr>
          <p:cNvPr id="217090" name="Picture 2"/>
          <p:cNvPicPr>
            <a:picLocks noGrp="1" noChangeAspect="1" noChangeArrowheads="1"/>
          </p:cNvPicPr>
          <p:nvPr>
            <p:ph idx="1"/>
          </p:nvPr>
        </p:nvPicPr>
        <p:blipFill>
          <a:blip r:embed="rId2"/>
          <a:srcRect/>
          <a:stretch>
            <a:fillRect/>
          </a:stretch>
        </p:blipFill>
        <p:spPr bwMode="auto">
          <a:xfrm>
            <a:off x="586853" y="2306471"/>
            <a:ext cx="7710985" cy="4048623"/>
          </a:xfrm>
          <a:prstGeom prst="rect">
            <a:avLst/>
          </a:prstGeom>
          <a:noFill/>
          <a:ln w="9525">
            <a:noFill/>
            <a:miter lim="800000"/>
            <a:headEnd/>
            <a:tailEnd/>
          </a:ln>
        </p:spPr>
      </p:pic>
      <p:sp>
        <p:nvSpPr>
          <p:cNvPr id="6" name="TextBox 5"/>
          <p:cNvSpPr txBox="1"/>
          <p:nvPr/>
        </p:nvSpPr>
        <p:spPr>
          <a:xfrm>
            <a:off x="586852" y="1624083"/>
            <a:ext cx="8139635" cy="646331"/>
          </a:xfrm>
          <a:prstGeom prst="rect">
            <a:avLst/>
          </a:prstGeom>
          <a:noFill/>
        </p:spPr>
        <p:txBody>
          <a:bodyPr wrap="square" rtlCol="0">
            <a:spAutoFit/>
          </a:bodyPr>
          <a:lstStyle/>
          <a:p>
            <a:r>
              <a:rPr lang="en-US" b="1" i="1" dirty="0" smtClean="0"/>
              <a:t>  In Rhode Island,  only 11% of chronically absent high school students persisted into a 2</a:t>
            </a:r>
            <a:r>
              <a:rPr lang="en-US" b="1" i="1" baseline="30000" dirty="0" smtClean="0"/>
              <a:t>nd</a:t>
            </a:r>
            <a:r>
              <a:rPr lang="en-US" b="1" i="1" dirty="0" smtClean="0"/>
              <a:t> year of college vs. 51% of those with low absences. </a:t>
            </a:r>
            <a:endParaRPr lang="en-US" b="1" i="1" dirty="0"/>
          </a:p>
        </p:txBody>
      </p:sp>
      <p:sp>
        <p:nvSpPr>
          <p:cNvPr id="7" name="TextBox 6"/>
          <p:cNvSpPr txBox="1"/>
          <p:nvPr/>
        </p:nvSpPr>
        <p:spPr>
          <a:xfrm>
            <a:off x="2524836" y="6396038"/>
            <a:ext cx="4681182" cy="369332"/>
          </a:xfrm>
          <a:prstGeom prst="rect">
            <a:avLst/>
          </a:prstGeom>
          <a:noFill/>
        </p:spPr>
        <p:txBody>
          <a:bodyPr wrap="square" rtlCol="0">
            <a:spAutoFit/>
          </a:bodyPr>
          <a:lstStyle/>
          <a:p>
            <a:r>
              <a:rPr lang="en-US" b="1" i="1" dirty="0" smtClean="0"/>
              <a:t>Rhode Island Data Hub: May 2014</a:t>
            </a:r>
            <a:endParaRPr lang="en-US" b="1" i="1" dirty="0"/>
          </a:p>
        </p:txBody>
      </p:sp>
    </p:spTree>
    <p:extLst>
      <p:ext uri="{BB962C8B-B14F-4D97-AF65-F5344CB8AC3E}">
        <p14:creationId xmlns:p14="http://schemas.microsoft.com/office/powerpoint/2010/main" val="796583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68106" y="134245"/>
            <a:ext cx="8153968" cy="981075"/>
          </a:xfrm>
        </p:spPr>
        <p:txBody>
          <a:bodyPr rtlCol="0">
            <a:noAutofit/>
          </a:bodyPr>
          <a:lstStyle/>
          <a:p>
            <a:pPr algn="ctr" eaLnBrk="1" fontAlgn="auto" hangingPunct="1">
              <a:spcAft>
                <a:spcPts val="0"/>
              </a:spcAft>
              <a:buFont typeface="Arial"/>
              <a:buNone/>
              <a:defRPr/>
            </a:pPr>
            <a:r>
              <a:rPr lang="en-US" sz="4000" dirty="0" smtClean="0">
                <a:solidFill>
                  <a:srgbClr val="514141"/>
                </a:solidFill>
                <a:latin typeface="Franklin Gothic Medium" pitchFamily="34" charset="0"/>
              </a:rPr>
              <a:t>Find Out Why Students Are Chronically Absent</a:t>
            </a:r>
            <a:endParaRPr lang="en-US" sz="4000" dirty="0">
              <a:solidFill>
                <a:srgbClr val="514141"/>
              </a:solidFill>
              <a:latin typeface="Franklin Gothic Medium" pitchFamily="34" charset="0"/>
            </a:endParaRPr>
          </a:p>
        </p:txBody>
      </p:sp>
      <p:graphicFrame>
        <p:nvGraphicFramePr>
          <p:cNvPr id="7" name="Diagram 6"/>
          <p:cNvGraphicFramePr/>
          <p:nvPr>
            <p:extLst/>
          </p:nvPr>
        </p:nvGraphicFramePr>
        <p:xfrm>
          <a:off x="407620" y="1787511"/>
          <a:ext cx="7896245" cy="466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80187" y="2983771"/>
            <a:ext cx="1803021" cy="830997"/>
          </a:xfrm>
          <a:prstGeom prst="rect">
            <a:avLst/>
          </a:prstGeom>
          <a:noFill/>
        </p:spPr>
        <p:txBody>
          <a:bodyPr wrap="square" rtlCol="0">
            <a:spAutoFit/>
          </a:bodyPr>
          <a:lstStyle/>
          <a:p>
            <a:pPr algn="ctr" defTabSz="457200" fontAlgn="base">
              <a:spcBef>
                <a:spcPct val="0"/>
              </a:spcBef>
              <a:spcAft>
                <a:spcPct val="0"/>
              </a:spcAft>
            </a:pPr>
            <a:endParaRPr lang="en-US" sz="1600" b="1" dirty="0" smtClean="0">
              <a:solidFill>
                <a:srgbClr val="FFFF00"/>
              </a:solidFill>
              <a:cs typeface="Arial" charset="0"/>
            </a:endParaRPr>
          </a:p>
          <a:p>
            <a:pPr algn="ctr" defTabSz="457200" fontAlgn="base">
              <a:spcBef>
                <a:spcPct val="0"/>
              </a:spcBef>
              <a:spcAft>
                <a:spcPct val="0"/>
              </a:spcAft>
            </a:pPr>
            <a:r>
              <a:rPr lang="en-US" sz="1600" b="1" dirty="0" smtClean="0">
                <a:solidFill>
                  <a:prstClr val="white"/>
                </a:solidFill>
                <a:cs typeface="Arial" charset="0"/>
              </a:rPr>
              <a:t>Chronic disease</a:t>
            </a:r>
          </a:p>
          <a:p>
            <a:pPr algn="ctr" defTabSz="457200" fontAlgn="base">
              <a:spcBef>
                <a:spcPct val="0"/>
              </a:spcBef>
              <a:spcAft>
                <a:spcPct val="0"/>
              </a:spcAft>
            </a:pPr>
            <a:endParaRPr lang="en-US" sz="1600" b="1" dirty="0">
              <a:solidFill>
                <a:srgbClr val="FFFF00"/>
              </a:solidFill>
              <a:cs typeface="Arial" charset="0"/>
            </a:endParaRPr>
          </a:p>
        </p:txBody>
      </p:sp>
      <p:sp>
        <p:nvSpPr>
          <p:cNvPr id="8" name="Slide Number Placeholder 7"/>
          <p:cNvSpPr>
            <a:spLocks noGrp="1"/>
          </p:cNvSpPr>
          <p:nvPr>
            <p:ph type="sldNum" sz="quarter" idx="14"/>
          </p:nvPr>
        </p:nvSpPr>
        <p:spPr>
          <a:xfrm>
            <a:off x="6606536" y="6396040"/>
            <a:ext cx="2133600" cy="365125"/>
          </a:xfrm>
        </p:spPr>
        <p:txBody>
          <a:bodyPr/>
          <a:lstStyle/>
          <a:p>
            <a:pPr>
              <a:defRPr/>
            </a:pPr>
            <a:fld id="{47BE2769-1AC7-48D9-BC3D-F8A95828A90B}" type="slidenum">
              <a:rPr lang="en-US" sz="1400" b="1" smtClean="0">
                <a:solidFill>
                  <a:prstClr val="black"/>
                </a:solidFill>
              </a:rPr>
              <a:pPr>
                <a:defRPr/>
              </a:pPr>
              <a:t>14</a:t>
            </a:fld>
            <a:endParaRPr lang="en-US" sz="1400" b="1" dirty="0">
              <a:solidFill>
                <a:prstClr val="black"/>
              </a:solidFill>
            </a:endParaRPr>
          </a:p>
        </p:txBody>
      </p:sp>
    </p:spTree>
    <p:extLst>
      <p:ext uri="{BB962C8B-B14F-4D97-AF65-F5344CB8AC3E}">
        <p14:creationId xmlns:p14="http://schemas.microsoft.com/office/powerpoint/2010/main" val="186291238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Placeholder 5"/>
          <p:cNvSpPr>
            <a:spLocks noGrp="1"/>
          </p:cNvSpPr>
          <p:nvPr>
            <p:ph type="body" sz="quarter" idx="13"/>
          </p:nvPr>
        </p:nvSpPr>
        <p:spPr>
          <a:xfrm>
            <a:off x="119063" y="449267"/>
            <a:ext cx="8915400" cy="717551"/>
          </a:xfrm>
        </p:spPr>
        <p:txBody>
          <a:bodyPr/>
          <a:lstStyle/>
          <a:p>
            <a:pPr algn="ctr" eaLnBrk="1" hangingPunct="1"/>
            <a:r>
              <a:rPr lang="en-US" altLang="en-US" sz="3600" dirty="0" smtClean="0">
                <a:latin typeface="Franklin Gothic Medium" panose="020B0603020102020204" pitchFamily="34" charset="0"/>
              </a:rPr>
              <a:t>AW Recommended Site-Level Strategies </a:t>
            </a:r>
          </a:p>
        </p:txBody>
      </p:sp>
      <p:sp>
        <p:nvSpPr>
          <p:cNvPr id="87044" name="Slide Number Placeholder 4"/>
          <p:cNvSpPr>
            <a:spLocks noGrp="1"/>
          </p:cNvSpPr>
          <p:nvPr>
            <p:ph type="sldNum" sz="quarter" idx="14"/>
          </p:nvPr>
        </p:nvSpPr>
        <p:spPr bwMode="auto">
          <a:xfrm>
            <a:off x="6629400" y="639604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BCE1279-4812-4A71-A206-E8838483D3F1}" type="slidenum">
              <a:rPr lang="en-US" altLang="en-US" sz="1400" b="1" smtClean="0">
                <a:solidFill>
                  <a:schemeClr val="tx1">
                    <a:lumMod val="75000"/>
                    <a:lumOff val="25000"/>
                  </a:schemeClr>
                </a:solidFill>
              </a:rPr>
              <a:pPr>
                <a:spcBef>
                  <a:spcPct val="0"/>
                </a:spcBef>
                <a:buFontTx/>
                <a:buNone/>
              </a:pPr>
              <a:t>15</a:t>
            </a:fld>
            <a:endParaRPr lang="en-US" altLang="en-US" sz="1400" b="1" smtClean="0">
              <a:solidFill>
                <a:schemeClr val="tx1">
                  <a:lumMod val="75000"/>
                  <a:lumOff val="25000"/>
                </a:schemeClr>
              </a:solidFill>
            </a:endParaRPr>
          </a:p>
        </p:txBody>
      </p:sp>
      <p:pic>
        <p:nvPicPr>
          <p:cNvPr id="8704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336" y="1845469"/>
            <a:ext cx="7316464" cy="447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643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56725" y="1632912"/>
            <a:ext cx="5965561" cy="1449206"/>
            <a:chOff x="409126" y="1785312"/>
            <a:chExt cx="5965561" cy="1449206"/>
          </a:xfrm>
          <a:solidFill>
            <a:srgbClr val="D9D9D9"/>
          </a:solidFill>
        </p:grpSpPr>
        <p:sp>
          <p:nvSpPr>
            <p:cNvPr id="37" name="Rounded Rectangle 36"/>
            <p:cNvSpPr/>
            <p:nvPr/>
          </p:nvSpPr>
          <p:spPr>
            <a:xfrm>
              <a:off x="409126" y="1785312"/>
              <a:ext cx="3850814"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44" name="Trapezoid 43"/>
            <p:cNvSpPr/>
            <p:nvPr/>
          </p:nvSpPr>
          <p:spPr bwMode="auto">
            <a:xfrm>
              <a:off x="3302781" y="1835259"/>
              <a:ext cx="3071906" cy="1399259"/>
            </a:xfrm>
            <a:prstGeom prst="trapezoid">
              <a:avLst>
                <a:gd name="adj" fmla="val 51316"/>
              </a:avLst>
            </a:prstGeom>
            <a:grpFill/>
            <a:ln w="1016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457200" fontAlgn="base">
                <a:spcBef>
                  <a:spcPct val="0"/>
                </a:spcBef>
                <a:spcAft>
                  <a:spcPct val="0"/>
                </a:spcAft>
              </a:pPr>
              <a:endParaRPr lang="en-US" sz="1600" b="1" dirty="0">
                <a:solidFill>
                  <a:prstClr val="white"/>
                </a:solidFill>
                <a:latin typeface="Franklin Gothic Medium"/>
                <a:cs typeface="Franklin Gothic Medium"/>
              </a:endParaRPr>
            </a:p>
          </p:txBody>
        </p:sp>
      </p:grpSp>
      <p:grpSp>
        <p:nvGrpSpPr>
          <p:cNvPr id="6" name="Group 5"/>
          <p:cNvGrpSpPr/>
          <p:nvPr/>
        </p:nvGrpSpPr>
        <p:grpSpPr>
          <a:xfrm>
            <a:off x="256726" y="3188656"/>
            <a:ext cx="6778183" cy="1426285"/>
            <a:chOff x="409125" y="3341056"/>
            <a:chExt cx="6778183" cy="1426285"/>
          </a:xfrm>
          <a:solidFill>
            <a:schemeClr val="bg1">
              <a:lumMod val="85000"/>
            </a:schemeClr>
          </a:solidFill>
          <a:effectLst/>
        </p:grpSpPr>
        <p:sp>
          <p:nvSpPr>
            <p:cNvPr id="34" name="Rounded Rectangle 33"/>
            <p:cNvSpPr/>
            <p:nvPr/>
          </p:nvSpPr>
          <p:spPr>
            <a:xfrm>
              <a:off x="409125" y="3341056"/>
              <a:ext cx="2893656"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35" name="Trapezoid 34"/>
            <p:cNvSpPr/>
            <p:nvPr/>
          </p:nvSpPr>
          <p:spPr bwMode="auto">
            <a:xfrm>
              <a:off x="2495957" y="3382390"/>
              <a:ext cx="4691351" cy="1384951"/>
            </a:xfrm>
            <a:prstGeom prst="trapezoid">
              <a:avLst>
                <a:gd name="adj" fmla="val 51316"/>
              </a:avLst>
            </a:prstGeom>
            <a:grpFill/>
            <a:ln w="889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2" name="Rounded Rectangle 1"/>
          <p:cNvSpPr/>
          <p:nvPr/>
        </p:nvSpPr>
        <p:spPr>
          <a:xfrm>
            <a:off x="256725" y="4803090"/>
            <a:ext cx="2324826" cy="883513"/>
          </a:xfrm>
          <a:prstGeom prst="roundRect">
            <a:avLst/>
          </a:prstGeom>
          <a:solidFill>
            <a:srgbClr val="83B8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8" name="Rectangle 17"/>
          <p:cNvSpPr/>
          <p:nvPr/>
        </p:nvSpPr>
        <p:spPr>
          <a:xfrm>
            <a:off x="6558072" y="4988670"/>
            <a:ext cx="1371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29" name="Trapezoid 4"/>
          <p:cNvSpPr/>
          <p:nvPr/>
        </p:nvSpPr>
        <p:spPr bwMode="auto">
          <a:xfrm>
            <a:off x="3810124" y="1754721"/>
            <a:ext cx="1682750" cy="1389062"/>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a:lnSpc>
                <a:spcPct val="90000"/>
              </a:lnSpc>
              <a:spcAft>
                <a:spcPct val="35000"/>
              </a:spcAft>
              <a:defRPr/>
            </a:pPr>
            <a:endParaRPr lang="en-US" b="1" dirty="0">
              <a:solidFill>
                <a:prstClr val="white"/>
              </a:solidFill>
              <a:latin typeface="Franklin Gothic Medium" pitchFamily="34" charset="0"/>
              <a:cs typeface="Abadi MT Condensed Extra Bold"/>
            </a:endParaRPr>
          </a:p>
          <a:p>
            <a:pPr algn="ctr" defTabSz="622300">
              <a:lnSpc>
                <a:spcPct val="90000"/>
              </a:lnSpc>
              <a:spcAft>
                <a:spcPct val="35000"/>
              </a:spcAft>
              <a:defRPr/>
            </a:pPr>
            <a:endParaRPr lang="en-US" b="1" dirty="0">
              <a:solidFill>
                <a:prstClr val="white"/>
              </a:solidFill>
              <a:latin typeface="Franklin Gothic Medium" pitchFamily="34" charset="0"/>
              <a:cs typeface="Abadi MT Condensed Extra Bold"/>
            </a:endParaRPr>
          </a:p>
        </p:txBody>
      </p:sp>
      <p:sp>
        <p:nvSpPr>
          <p:cNvPr id="33" name="Trapezoid 32"/>
          <p:cNvSpPr/>
          <p:nvPr/>
        </p:nvSpPr>
        <p:spPr bwMode="auto">
          <a:xfrm>
            <a:off x="2581551" y="3273382"/>
            <a:ext cx="4649036" cy="1449544"/>
          </a:xfrm>
          <a:prstGeom prst="trapezoid">
            <a:avLst>
              <a:gd name="adj" fmla="val 51316"/>
            </a:avLst>
          </a:prstGeom>
          <a:solidFill>
            <a:schemeClr val="bg2">
              <a:lumMod val="25000"/>
            </a:schemeClr>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Trapezoid 31"/>
          <p:cNvSpPr/>
          <p:nvPr/>
        </p:nvSpPr>
        <p:spPr bwMode="auto">
          <a:xfrm>
            <a:off x="1880387" y="4969397"/>
            <a:ext cx="6417270" cy="1578260"/>
          </a:xfrm>
          <a:prstGeom prst="trapezoid">
            <a:avLst>
              <a:gd name="adj" fmla="val 51316"/>
            </a:avLst>
          </a:prstGeom>
          <a:solidFill>
            <a:srgbClr val="154B64"/>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457200" fontAlgn="base">
              <a:spcBef>
                <a:spcPct val="0"/>
              </a:spcBef>
            </a:pPr>
            <a:endParaRPr lang="en-US" sz="1500" b="1" dirty="0">
              <a:solidFill>
                <a:srgbClr val="514141"/>
              </a:solidFill>
              <a:latin typeface="Franklin Gothic Medium"/>
              <a:cs typeface="Franklin Gothic Medium"/>
            </a:endParaRPr>
          </a:p>
        </p:txBody>
      </p:sp>
      <p:sp>
        <p:nvSpPr>
          <p:cNvPr id="25" name="Trapezoid 24"/>
          <p:cNvSpPr/>
          <p:nvPr/>
        </p:nvSpPr>
        <p:spPr bwMode="auto">
          <a:xfrm>
            <a:off x="1760858" y="4920871"/>
            <a:ext cx="6315372" cy="1493738"/>
          </a:xfrm>
          <a:prstGeom prst="trapezoid">
            <a:avLst>
              <a:gd name="adj" fmla="val 51316"/>
            </a:avLst>
          </a:prstGeom>
          <a:solidFill>
            <a:srgbClr val="2084F3"/>
          </a:solidFill>
          <a:ln w="762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457200" fontAlgn="base">
              <a:spcBef>
                <a:spcPct val="0"/>
              </a:spcBef>
            </a:pPr>
            <a:endParaRPr lang="en-US" sz="1500" b="1" dirty="0">
              <a:solidFill>
                <a:srgbClr val="514141"/>
              </a:solidFill>
              <a:latin typeface="Franklin Gothic Medium"/>
              <a:cs typeface="Franklin Gothic Medium"/>
            </a:endParaRPr>
          </a:p>
        </p:txBody>
      </p:sp>
      <p:sp>
        <p:nvSpPr>
          <p:cNvPr id="24" name="Trapezoid 23"/>
          <p:cNvSpPr/>
          <p:nvPr/>
        </p:nvSpPr>
        <p:spPr bwMode="auto">
          <a:xfrm>
            <a:off x="1550418" y="4831481"/>
            <a:ext cx="6336597" cy="1442356"/>
          </a:xfrm>
          <a:prstGeom prst="trapezoid">
            <a:avLst>
              <a:gd name="adj" fmla="val 51316"/>
            </a:avLst>
          </a:prstGeom>
          <a:solidFill>
            <a:schemeClr val="accent1">
              <a:lumMod val="20000"/>
              <a:lumOff val="80000"/>
            </a:schemeClr>
          </a:solidFill>
          <a:ln w="88900" cmpd="sng">
            <a:solidFill>
              <a:srgbClr val="83B8E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457200" fontAlgn="base">
              <a:spcBef>
                <a:spcPct val="0"/>
              </a:spcBef>
            </a:pPr>
            <a:endParaRPr lang="en-US" sz="1500" b="1" dirty="0">
              <a:solidFill>
                <a:srgbClr val="514141"/>
              </a:solidFill>
              <a:latin typeface="Franklin Gothic Medium"/>
              <a:cs typeface="Franklin Gothic Medium"/>
            </a:endParaRPr>
          </a:p>
        </p:txBody>
      </p:sp>
      <p:grpSp>
        <p:nvGrpSpPr>
          <p:cNvPr id="8" name="Group 12"/>
          <p:cNvGrpSpPr/>
          <p:nvPr/>
        </p:nvGrpSpPr>
        <p:grpSpPr>
          <a:xfrm>
            <a:off x="5873656" y="1682859"/>
            <a:ext cx="2916320" cy="4028590"/>
            <a:chOff x="5873656" y="1750409"/>
            <a:chExt cx="2916320" cy="4028590"/>
          </a:xfrm>
        </p:grpSpPr>
        <p:cxnSp>
          <p:nvCxnSpPr>
            <p:cNvPr id="30" name="Straight Arrow Connector 29"/>
            <p:cNvCxnSpPr/>
            <p:nvPr/>
          </p:nvCxnSpPr>
          <p:spPr>
            <a:xfrm>
              <a:off x="6401276" y="2398809"/>
              <a:ext cx="1582444" cy="28971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37"/>
            <p:cNvSpPr txBox="1">
              <a:spLocks noChangeArrowheads="1"/>
            </p:cNvSpPr>
            <p:nvPr/>
          </p:nvSpPr>
          <p:spPr bwMode="auto">
            <a:xfrm>
              <a:off x="5873656" y="1750409"/>
              <a:ext cx="8626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n-US" sz="1700" dirty="0">
                  <a:solidFill>
                    <a:srgbClr val="FF0000"/>
                  </a:solidFill>
                  <a:latin typeface="Franklin Gothic Medium" pitchFamily="34" charset="0"/>
                </a:rPr>
                <a:t>High Cost</a:t>
              </a:r>
            </a:p>
          </p:txBody>
        </p:sp>
        <p:sp>
          <p:nvSpPr>
            <p:cNvPr id="29710" name="TextBox 38"/>
            <p:cNvSpPr txBox="1">
              <a:spLocks noChangeArrowheads="1"/>
            </p:cNvSpPr>
            <p:nvPr/>
          </p:nvSpPr>
          <p:spPr bwMode="auto">
            <a:xfrm>
              <a:off x="7912090" y="5163446"/>
              <a:ext cx="8778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n-US" sz="1700" dirty="0">
                  <a:solidFill>
                    <a:srgbClr val="FF0000"/>
                  </a:solidFill>
                  <a:latin typeface="Franklin Gothic Medium" pitchFamily="34" charset="0"/>
                </a:rPr>
                <a:t>Low Cost</a:t>
              </a:r>
            </a:p>
          </p:txBody>
        </p:sp>
      </p:grpSp>
      <p:sp>
        <p:nvSpPr>
          <p:cNvPr id="31" name="Slide Number Placeholder 30"/>
          <p:cNvSpPr>
            <a:spLocks noGrp="1"/>
          </p:cNvSpPr>
          <p:nvPr>
            <p:ph type="sldNum" sz="quarter" idx="14"/>
          </p:nvPr>
        </p:nvSpPr>
        <p:spPr/>
        <p:txBody>
          <a:bodyPr/>
          <a:lstStyle/>
          <a:p>
            <a:pPr>
              <a:defRPr/>
            </a:pPr>
            <a:fld id="{47BE2769-1AC7-48D9-BC3D-F8A95828A90B}" type="slidenum">
              <a:rPr lang="en-US" b="1" smtClean="0">
                <a:solidFill>
                  <a:prstClr val="black"/>
                </a:solidFill>
              </a:rPr>
              <a:pPr>
                <a:defRPr/>
              </a:pPr>
              <a:t>16</a:t>
            </a:fld>
            <a:endParaRPr lang="en-US" b="1" dirty="0">
              <a:solidFill>
                <a:prstClr val="black"/>
              </a:solidFill>
            </a:endParaRPr>
          </a:p>
        </p:txBody>
      </p:sp>
      <p:sp>
        <p:nvSpPr>
          <p:cNvPr id="7" name="TextBox 6"/>
          <p:cNvSpPr txBox="1"/>
          <p:nvPr/>
        </p:nvSpPr>
        <p:spPr>
          <a:xfrm>
            <a:off x="2020062" y="4868179"/>
            <a:ext cx="5254170" cy="1384995"/>
          </a:xfrm>
          <a:prstGeom prst="rect">
            <a:avLst/>
          </a:prstGeom>
          <a:noFill/>
        </p:spPr>
        <p:txBody>
          <a:bodyPr wrap="square" rtlCol="0">
            <a:spAutoFit/>
          </a:bodyPr>
          <a:lstStyle/>
          <a:p>
            <a:pPr marL="182880" indent="-182880" algn="ctr" defTabSz="457200" fontAlgn="base">
              <a:spcBef>
                <a:spcPct val="0"/>
              </a:spcBef>
              <a:buFont typeface="Arial"/>
              <a:buChar char="•"/>
            </a:pPr>
            <a:r>
              <a:rPr lang="en-US" sz="1400" b="1" dirty="0">
                <a:solidFill>
                  <a:srgbClr val="514141"/>
                </a:solidFill>
                <a:latin typeface="Franklin Gothic Medium"/>
                <a:cs typeface="Franklin Gothic Medium"/>
              </a:rPr>
              <a:t>Recognize good and improved attendance</a:t>
            </a:r>
          </a:p>
          <a:p>
            <a:pPr marL="182880" indent="-182880" algn="ctr" defTabSz="457200" fontAlgn="base">
              <a:spcBef>
                <a:spcPct val="0"/>
              </a:spcBef>
              <a:buFont typeface="Arial"/>
              <a:buChar char="•"/>
            </a:pPr>
            <a:r>
              <a:rPr lang="en-US" sz="1400" b="1" dirty="0">
                <a:solidFill>
                  <a:srgbClr val="514141"/>
                </a:solidFill>
                <a:latin typeface="Franklin Gothic Medium"/>
                <a:cs typeface="Franklin Gothic Medium"/>
              </a:rPr>
              <a:t>Educate &amp; engage students and families  </a:t>
            </a:r>
          </a:p>
          <a:p>
            <a:pPr marL="182880" indent="-182880" algn="ctr" defTabSz="457200" fontAlgn="base">
              <a:spcBef>
                <a:spcPct val="0"/>
              </a:spcBef>
              <a:buFont typeface="Arial"/>
              <a:buChar char="•"/>
            </a:pPr>
            <a:r>
              <a:rPr lang="en-US" sz="1400" b="1" dirty="0">
                <a:solidFill>
                  <a:srgbClr val="514141"/>
                </a:solidFill>
                <a:latin typeface="Franklin Gothic Medium"/>
                <a:cs typeface="Franklin Gothic Medium"/>
              </a:rPr>
              <a:t>Monitor attendance data </a:t>
            </a:r>
          </a:p>
          <a:p>
            <a:pPr marL="182880" indent="-182880" algn="ctr" defTabSz="457200" fontAlgn="base">
              <a:spcBef>
                <a:spcPct val="0"/>
              </a:spcBef>
              <a:buFont typeface="Arial"/>
              <a:buChar char="•"/>
            </a:pPr>
            <a:r>
              <a:rPr lang="en-US" sz="1400" b="1" dirty="0">
                <a:solidFill>
                  <a:srgbClr val="514141"/>
                </a:solidFill>
                <a:latin typeface="Franklin Gothic Medium"/>
                <a:cs typeface="Franklin Gothic Medium"/>
              </a:rPr>
              <a:t>Clarify attendance expectations and goals </a:t>
            </a:r>
          </a:p>
          <a:p>
            <a:pPr marL="182880" indent="-182880" algn="ctr" defTabSz="457200" fontAlgn="base">
              <a:spcBef>
                <a:spcPct val="0"/>
              </a:spcBef>
              <a:buFont typeface="Arial"/>
              <a:buChar char="•"/>
            </a:pPr>
            <a:r>
              <a:rPr lang="en-US" sz="1400" b="1" dirty="0">
                <a:solidFill>
                  <a:srgbClr val="514141"/>
                </a:solidFill>
                <a:latin typeface="Franklin Gothic Medium"/>
                <a:cs typeface="Franklin Gothic Medium"/>
              </a:rPr>
              <a:t>Establish positive and engaging school </a:t>
            </a:r>
            <a:r>
              <a:rPr lang="en-US" sz="1400" b="1" dirty="0" smtClean="0">
                <a:solidFill>
                  <a:srgbClr val="514141"/>
                </a:solidFill>
                <a:latin typeface="Franklin Gothic Medium"/>
                <a:cs typeface="Franklin Gothic Medium"/>
              </a:rPr>
              <a:t>climate</a:t>
            </a:r>
          </a:p>
          <a:p>
            <a:pPr marL="182880" indent="-182880" algn="ctr" defTabSz="457200" fontAlgn="base">
              <a:spcBef>
                <a:spcPct val="0"/>
              </a:spcBef>
              <a:buFont typeface="Arial"/>
              <a:buChar char="•"/>
            </a:pPr>
            <a:r>
              <a:rPr lang="en-US" sz="1400" b="1" dirty="0" smtClean="0">
                <a:solidFill>
                  <a:srgbClr val="514141"/>
                </a:solidFill>
                <a:latin typeface="Franklin Gothic Medium"/>
                <a:cs typeface="Franklin Gothic Medium"/>
              </a:rPr>
              <a:t>Identify and address common barriers to attendance </a:t>
            </a:r>
            <a:endParaRPr lang="en-US" sz="1400" b="1" dirty="0">
              <a:solidFill>
                <a:srgbClr val="514141"/>
              </a:solidFill>
              <a:latin typeface="Franklin Gothic Medium"/>
              <a:cs typeface="Franklin Gothic Medium"/>
            </a:endParaRPr>
          </a:p>
        </p:txBody>
      </p:sp>
      <p:sp>
        <p:nvSpPr>
          <p:cNvPr id="36" name="Text Placeholder 16"/>
          <p:cNvSpPr txBox="1">
            <a:spLocks/>
          </p:cNvSpPr>
          <p:nvPr/>
        </p:nvSpPr>
        <p:spPr bwMode="auto">
          <a:xfrm>
            <a:off x="1" y="207957"/>
            <a:ext cx="9144000" cy="111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4400" b="1" kern="1200">
                <a:solidFill>
                  <a:schemeClr val="tx2"/>
                </a:solidFill>
                <a:latin typeface="Franklin Gothic Medium"/>
                <a:ea typeface="+mn-ea"/>
                <a:cs typeface="Franklin Gothic Medium"/>
              </a:defRPr>
            </a:lvl1pPr>
            <a:lvl2pPr marL="742950" indent="-285750" algn="l" defTabSz="457200" rtl="0" eaLnBrk="0" fontAlgn="base" hangingPunct="0">
              <a:spcBef>
                <a:spcPct val="20000"/>
              </a:spcBef>
              <a:spcAft>
                <a:spcPct val="0"/>
              </a:spcAft>
              <a:buFont typeface="Arial" charset="0"/>
              <a:buChar char="–"/>
              <a:defRPr sz="2800" b="1" kern="1200">
                <a:solidFill>
                  <a:schemeClr val="tx2"/>
                </a:solidFill>
                <a:latin typeface="Franklin Gothic Medium"/>
                <a:ea typeface="+mn-ea"/>
                <a:cs typeface="Franklin Gothic Medium"/>
              </a:defRPr>
            </a:lvl2pPr>
            <a:lvl3pPr marL="1143000" indent="-228600" algn="l" defTabSz="457200" rtl="0" eaLnBrk="0" fontAlgn="base" hangingPunct="0">
              <a:spcBef>
                <a:spcPct val="20000"/>
              </a:spcBef>
              <a:spcAft>
                <a:spcPct val="0"/>
              </a:spcAft>
              <a:buFont typeface="Arial" charset="0"/>
              <a:buChar char="•"/>
              <a:defRPr sz="2400" b="1" kern="1200">
                <a:solidFill>
                  <a:schemeClr val="tx2"/>
                </a:solidFill>
                <a:latin typeface="Franklin Gothic Medium"/>
                <a:ea typeface="+mn-ea"/>
                <a:cs typeface="Franklin Gothic Medium"/>
              </a:defRPr>
            </a:lvl3pPr>
            <a:lvl4pPr marL="16002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4pPr>
            <a:lvl5pPr marL="20574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fontAlgn="auto" hangingPunct="1">
              <a:spcAft>
                <a:spcPts val="0"/>
              </a:spcAft>
              <a:buFont typeface="Arial"/>
              <a:buNone/>
              <a:defRPr/>
            </a:pPr>
            <a:r>
              <a:rPr lang="en-US" sz="3400" dirty="0" smtClean="0">
                <a:solidFill>
                  <a:srgbClr val="514141"/>
                </a:solidFill>
                <a:latin typeface="Franklin Gothic Medium" pitchFamily="34" charset="0"/>
              </a:rPr>
              <a:t>Improving Attendance Requires a </a:t>
            </a:r>
          </a:p>
          <a:p>
            <a:pPr algn="ctr" eaLnBrk="1" fontAlgn="auto" hangingPunct="1">
              <a:spcAft>
                <a:spcPts val="0"/>
              </a:spcAft>
              <a:buFont typeface="Arial"/>
              <a:buNone/>
              <a:defRPr/>
            </a:pPr>
            <a:r>
              <a:rPr lang="en-US" sz="3400" dirty="0" smtClean="0">
                <a:solidFill>
                  <a:srgbClr val="514141"/>
                </a:solidFill>
                <a:latin typeface="Franklin Gothic Medium" pitchFamily="34" charset="0"/>
              </a:rPr>
              <a:t>Multi-Tiered Approach</a:t>
            </a:r>
            <a:endParaRPr lang="en-US" sz="3400" dirty="0">
              <a:solidFill>
                <a:srgbClr val="514141"/>
              </a:solidFill>
              <a:latin typeface="Franklin Gothic Medium" pitchFamily="34" charset="0"/>
            </a:endParaRPr>
          </a:p>
        </p:txBody>
      </p:sp>
      <p:sp>
        <p:nvSpPr>
          <p:cNvPr id="3" name="TextBox 2"/>
          <p:cNvSpPr txBox="1"/>
          <p:nvPr/>
        </p:nvSpPr>
        <p:spPr>
          <a:xfrm>
            <a:off x="235723" y="4823757"/>
            <a:ext cx="2102612" cy="830997"/>
          </a:xfrm>
          <a:prstGeom prst="rect">
            <a:avLst/>
          </a:prstGeom>
          <a:noFill/>
        </p:spPr>
        <p:txBody>
          <a:bodyPr wrap="square" rtlCol="0">
            <a:spAutoFit/>
          </a:bodyPr>
          <a:lstStyle/>
          <a:p>
            <a:pPr defTabSz="457200">
              <a:defRPr/>
            </a:pPr>
            <a:r>
              <a:rPr lang="en-US" sz="1600" b="1" dirty="0">
                <a:solidFill>
                  <a:prstClr val="black"/>
                </a:solidFill>
                <a:latin typeface="Franklin Gothic Medium" pitchFamily="34" charset="0"/>
                <a:ea typeface="Arial" charset="0"/>
                <a:cs typeface="Abadi MT Condensed Light"/>
              </a:rPr>
              <a:t>TIER 1</a:t>
            </a:r>
          </a:p>
          <a:p>
            <a:pPr defTabSz="457200">
              <a:defRPr/>
            </a:pPr>
            <a:r>
              <a:rPr lang="en-US" sz="1400" dirty="0">
                <a:solidFill>
                  <a:srgbClr val="000000"/>
                </a:solidFill>
                <a:latin typeface="Franklin Gothic Medium" pitchFamily="34" charset="0"/>
                <a:ea typeface="Arial" charset="0"/>
                <a:cs typeface="Abadi MT Condensed Light"/>
              </a:rPr>
              <a:t>All </a:t>
            </a:r>
            <a:r>
              <a:rPr lang="en-US" sz="1400" dirty="0" smtClean="0">
                <a:solidFill>
                  <a:srgbClr val="000000"/>
                </a:solidFill>
                <a:latin typeface="Franklin Gothic Medium" pitchFamily="34" charset="0"/>
                <a:ea typeface="Arial" charset="0"/>
                <a:cs typeface="Abadi MT Condensed Light"/>
              </a:rPr>
              <a:t>students</a:t>
            </a:r>
            <a:endParaRPr lang="en-US" sz="1400" dirty="0">
              <a:solidFill>
                <a:srgbClr val="000000"/>
              </a:solidFill>
              <a:latin typeface="Franklin Gothic Medium" pitchFamily="34" charset="0"/>
              <a:ea typeface="Arial" charset="0"/>
              <a:cs typeface="Abadi MT Condensed Light"/>
            </a:endParaRPr>
          </a:p>
          <a:p>
            <a:pPr defTabSz="457200" fontAlgn="base">
              <a:spcBef>
                <a:spcPct val="0"/>
              </a:spcBef>
              <a:spcAft>
                <a:spcPct val="0"/>
              </a:spcAft>
            </a:pPr>
            <a:endParaRPr lang="en-US" dirty="0">
              <a:solidFill>
                <a:prstClr val="black"/>
              </a:solidFill>
              <a:latin typeface="Arial" charset="0"/>
              <a:cs typeface="Arial" charset="0"/>
            </a:endParaRPr>
          </a:p>
        </p:txBody>
      </p:sp>
      <p:grpSp>
        <p:nvGrpSpPr>
          <p:cNvPr id="9" name="Group 10"/>
          <p:cNvGrpSpPr/>
          <p:nvPr/>
        </p:nvGrpSpPr>
        <p:grpSpPr>
          <a:xfrm>
            <a:off x="270238" y="3124200"/>
            <a:ext cx="6778183" cy="1724706"/>
            <a:chOff x="256725" y="3124201"/>
            <a:chExt cx="6778183" cy="1724706"/>
          </a:xfrm>
        </p:grpSpPr>
        <p:sp>
          <p:nvSpPr>
            <p:cNvPr id="38" name="Rounded Rectangle 37"/>
            <p:cNvSpPr/>
            <p:nvPr/>
          </p:nvSpPr>
          <p:spPr>
            <a:xfrm>
              <a:off x="256725" y="3188656"/>
              <a:ext cx="2893656" cy="883513"/>
            </a:xfrm>
            <a:prstGeom prst="roundRect">
              <a:avLst/>
            </a:prstGeom>
            <a:solidFill>
              <a:srgbClr val="2084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6" name="Trapezoid 25"/>
            <p:cNvSpPr/>
            <p:nvPr/>
          </p:nvSpPr>
          <p:spPr bwMode="auto">
            <a:xfrm>
              <a:off x="2343557" y="3229990"/>
              <a:ext cx="4691351" cy="1384951"/>
            </a:xfrm>
            <a:prstGeom prst="trapezoid">
              <a:avLst>
                <a:gd name="adj" fmla="val 51316"/>
              </a:avLst>
            </a:prstGeom>
            <a:solidFill>
              <a:srgbClr val="4ABC4B"/>
            </a:solidFill>
            <a:ln w="889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rapezoid 6"/>
            <p:cNvSpPr/>
            <p:nvPr/>
          </p:nvSpPr>
          <p:spPr bwMode="auto">
            <a:xfrm>
              <a:off x="2780032" y="3124201"/>
              <a:ext cx="3911782" cy="1724706"/>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marL="192024" indent="-192024" algn="ctr" defTabSz="622300">
                <a:spcAft>
                  <a:spcPts val="72"/>
                </a:spcAft>
                <a:buFont typeface="Arial"/>
                <a:buChar char="•"/>
                <a:defRPr/>
              </a:pPr>
              <a:r>
                <a:rPr lang="en-US" sz="1400" b="1" dirty="0">
                  <a:solidFill>
                    <a:prstClr val="white">
                      <a:lumMod val="95000"/>
                    </a:prstClr>
                  </a:solidFill>
                  <a:latin typeface="Franklin Gothic Medium"/>
                  <a:cs typeface="Franklin Gothic Medium"/>
                </a:rPr>
                <a:t>Provide personalized early outreach</a:t>
              </a:r>
            </a:p>
            <a:p>
              <a:pPr marL="192024" indent="-192024" algn="ctr" defTabSz="622300">
                <a:spcAft>
                  <a:spcPts val="72"/>
                </a:spcAft>
                <a:buFont typeface="Arial"/>
                <a:buChar char="•"/>
                <a:defRPr/>
              </a:pPr>
              <a:r>
                <a:rPr lang="en-US" sz="1400" b="1" dirty="0">
                  <a:solidFill>
                    <a:prstClr val="white">
                      <a:lumMod val="95000"/>
                    </a:prstClr>
                  </a:solidFill>
                  <a:latin typeface="Franklin Gothic Medium"/>
                  <a:cs typeface="Franklin Gothic Medium"/>
                </a:rPr>
                <a:t>Meet with student/family to develop plan </a:t>
              </a:r>
            </a:p>
            <a:p>
              <a:pPr marL="192024" indent="-192024" algn="ctr" defTabSz="622300">
                <a:spcAft>
                  <a:spcPts val="72"/>
                </a:spcAft>
                <a:buFont typeface="Arial"/>
                <a:buChar char="•"/>
                <a:defRPr/>
              </a:pPr>
              <a:r>
                <a:rPr lang="en-US" sz="1400" b="1" dirty="0">
                  <a:solidFill>
                    <a:prstClr val="white">
                      <a:lumMod val="95000"/>
                    </a:prstClr>
                  </a:solidFill>
                  <a:latin typeface="Franklin Gothic Medium"/>
                  <a:cs typeface="Franklin Gothic Medium"/>
                </a:rPr>
                <a:t>Offer attendance Mentor/Buddy</a:t>
              </a:r>
            </a:p>
          </p:txBody>
        </p:sp>
        <p:sp>
          <p:nvSpPr>
            <p:cNvPr id="39" name="TextBox 38"/>
            <p:cNvSpPr txBox="1"/>
            <p:nvPr/>
          </p:nvSpPr>
          <p:spPr>
            <a:xfrm>
              <a:off x="256726" y="3236343"/>
              <a:ext cx="2715838" cy="1046440"/>
            </a:xfrm>
            <a:prstGeom prst="rect">
              <a:avLst/>
            </a:prstGeom>
            <a:noFill/>
          </p:spPr>
          <p:txBody>
            <a:bodyPr wrap="square" rtlCol="0">
              <a:spAutoFit/>
            </a:bodyPr>
            <a:lstStyle/>
            <a:p>
              <a:pPr defTabSz="457200">
                <a:defRPr/>
              </a:pPr>
              <a:r>
                <a:rPr lang="en-US" sz="1600" b="1" dirty="0">
                  <a:solidFill>
                    <a:prstClr val="black"/>
                  </a:solidFill>
                  <a:latin typeface="Franklin Gothic Medium" pitchFamily="34" charset="0"/>
                  <a:ea typeface="Arial" charset="0"/>
                  <a:cs typeface="Abadi MT Condensed Light"/>
                </a:rPr>
                <a:t>TIER </a:t>
              </a:r>
              <a:r>
                <a:rPr lang="en-US" sz="1600" b="1" dirty="0" smtClean="0">
                  <a:solidFill>
                    <a:prstClr val="black"/>
                  </a:solidFill>
                  <a:latin typeface="Franklin Gothic Medium" pitchFamily="34" charset="0"/>
                  <a:ea typeface="Arial" charset="0"/>
                  <a:cs typeface="Abadi MT Condensed Light"/>
                </a:rPr>
                <a:t>2  </a:t>
              </a:r>
              <a:r>
                <a:rPr lang="en-US" sz="1400" dirty="0" smtClean="0">
                  <a:solidFill>
                    <a:srgbClr val="000000"/>
                  </a:solidFill>
                  <a:latin typeface="Franklin Gothic Medium" pitchFamily="34" charset="0"/>
                  <a:cs typeface="Abadi MT Condensed Light"/>
                </a:rPr>
                <a:t>Students </a:t>
              </a:r>
              <a:r>
                <a:rPr lang="en-US" sz="1400" dirty="0">
                  <a:solidFill>
                    <a:srgbClr val="000000"/>
                  </a:solidFill>
                  <a:latin typeface="Franklin Gothic Medium" pitchFamily="34" charset="0"/>
                  <a:cs typeface="Abadi MT Condensed Light"/>
                </a:rPr>
                <a:t>exhibiting chronic absence (missing 10</a:t>
              </a:r>
              <a:r>
                <a:rPr lang="en-US" sz="1400" dirty="0" smtClean="0">
                  <a:solidFill>
                    <a:srgbClr val="000000"/>
                  </a:solidFill>
                  <a:latin typeface="Franklin Gothic Medium" pitchFamily="34" charset="0"/>
                  <a:cs typeface="Abadi MT Condensed Light"/>
                </a:rPr>
                <a:t>%) or  receiving 3 NOTs. </a:t>
              </a:r>
              <a:endParaRPr lang="en-US" sz="1400" dirty="0">
                <a:solidFill>
                  <a:srgbClr val="000000"/>
                </a:solidFill>
                <a:latin typeface="Franklin Gothic Medium" pitchFamily="34" charset="0"/>
                <a:cs typeface="Abadi MT Condensed Light"/>
              </a:endParaRPr>
            </a:p>
            <a:p>
              <a:pPr defTabSz="457200" fontAlgn="base">
                <a:spcBef>
                  <a:spcPct val="0"/>
                </a:spcBef>
                <a:spcAft>
                  <a:spcPct val="0"/>
                </a:spcAft>
              </a:pPr>
              <a:endParaRPr lang="en-US" dirty="0">
                <a:solidFill>
                  <a:prstClr val="black"/>
                </a:solidFill>
                <a:latin typeface="Arial" charset="0"/>
                <a:cs typeface="Arial" charset="0"/>
              </a:endParaRPr>
            </a:p>
          </p:txBody>
        </p:sp>
      </p:grpSp>
      <p:grpSp>
        <p:nvGrpSpPr>
          <p:cNvPr id="10" name="Group 11"/>
          <p:cNvGrpSpPr/>
          <p:nvPr/>
        </p:nvGrpSpPr>
        <p:grpSpPr>
          <a:xfrm>
            <a:off x="256726" y="1630839"/>
            <a:ext cx="5979073" cy="1449206"/>
            <a:chOff x="243214" y="1632912"/>
            <a:chExt cx="5979073" cy="1449206"/>
          </a:xfrm>
        </p:grpSpPr>
        <p:sp>
          <p:nvSpPr>
            <p:cNvPr id="40" name="Rounded Rectangle 39"/>
            <p:cNvSpPr/>
            <p:nvPr/>
          </p:nvSpPr>
          <p:spPr>
            <a:xfrm>
              <a:off x="256726" y="1632912"/>
              <a:ext cx="3850814" cy="883513"/>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8" name="Trapezoid 27"/>
            <p:cNvSpPr/>
            <p:nvPr/>
          </p:nvSpPr>
          <p:spPr bwMode="auto">
            <a:xfrm>
              <a:off x="3150381" y="1682859"/>
              <a:ext cx="3071906" cy="1399259"/>
            </a:xfrm>
            <a:prstGeom prst="trapezoid">
              <a:avLst>
                <a:gd name="adj" fmla="val 51316"/>
              </a:avLst>
            </a:prstGeom>
            <a:solidFill>
              <a:schemeClr val="accent1">
                <a:lumMod val="75000"/>
              </a:schemeClr>
            </a:solidFill>
            <a:ln w="101600" cmpd="sng">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457200" fontAlgn="base">
                <a:spcBef>
                  <a:spcPct val="0"/>
                </a:spcBef>
                <a:spcAft>
                  <a:spcPct val="0"/>
                </a:spcAft>
              </a:pPr>
              <a:endParaRPr lang="en-US" sz="1600" b="1" dirty="0">
                <a:solidFill>
                  <a:prstClr val="white"/>
                </a:solidFill>
                <a:latin typeface="Franklin Gothic Medium"/>
                <a:cs typeface="Franklin Gothic Medium"/>
              </a:endParaRPr>
            </a:p>
          </p:txBody>
        </p:sp>
        <p:sp>
          <p:nvSpPr>
            <p:cNvPr id="5" name="TextBox 4"/>
            <p:cNvSpPr txBox="1"/>
            <p:nvPr/>
          </p:nvSpPr>
          <p:spPr>
            <a:xfrm>
              <a:off x="3556378" y="1783189"/>
              <a:ext cx="2166817" cy="1169551"/>
            </a:xfrm>
            <a:prstGeom prst="rect">
              <a:avLst/>
            </a:prstGeom>
            <a:noFill/>
          </p:spPr>
          <p:txBody>
            <a:bodyPr wrap="square" rtlCol="0">
              <a:spAutoFit/>
            </a:bodyPr>
            <a:lstStyle/>
            <a:p>
              <a:pPr marL="192024" indent="-192024" algn="ctr" defTabSz="457200" fontAlgn="base">
                <a:spcBef>
                  <a:spcPct val="0"/>
                </a:spcBef>
                <a:spcAft>
                  <a:spcPct val="0"/>
                </a:spcAft>
                <a:buFont typeface="Arial"/>
                <a:buChar char="•"/>
              </a:pPr>
              <a:r>
                <a:rPr lang="en-US" sz="1400" b="1" dirty="0">
                  <a:solidFill>
                    <a:prstClr val="white"/>
                  </a:solidFill>
                  <a:latin typeface="Franklin Gothic Medium"/>
                  <a:cs typeface="Franklin Gothic Medium"/>
                </a:rPr>
                <a:t>Intensive case management with coordination of public agency and legal response as needed</a:t>
              </a:r>
            </a:p>
          </p:txBody>
        </p:sp>
        <p:sp>
          <p:nvSpPr>
            <p:cNvPr id="41" name="TextBox 40"/>
            <p:cNvSpPr txBox="1"/>
            <p:nvPr/>
          </p:nvSpPr>
          <p:spPr>
            <a:xfrm>
              <a:off x="243214" y="1673261"/>
              <a:ext cx="3539886" cy="1046440"/>
            </a:xfrm>
            <a:prstGeom prst="rect">
              <a:avLst/>
            </a:prstGeom>
            <a:noFill/>
          </p:spPr>
          <p:txBody>
            <a:bodyPr wrap="square" rtlCol="0">
              <a:spAutoFit/>
            </a:bodyPr>
            <a:lstStyle/>
            <a:p>
              <a:pPr defTabSz="457200">
                <a:defRPr/>
              </a:pPr>
              <a:r>
                <a:rPr lang="en-US" sz="1600" b="1" dirty="0">
                  <a:solidFill>
                    <a:srgbClr val="FFFFFF"/>
                  </a:solidFill>
                  <a:latin typeface="Franklin Gothic Medium" pitchFamily="34" charset="0"/>
                  <a:ea typeface="Arial" charset="0"/>
                  <a:cs typeface="Abadi MT Condensed Light"/>
                </a:rPr>
                <a:t>TIER </a:t>
              </a:r>
              <a:r>
                <a:rPr lang="en-US" sz="1600" b="1" dirty="0" smtClean="0">
                  <a:solidFill>
                    <a:srgbClr val="FFFFFF"/>
                  </a:solidFill>
                  <a:latin typeface="Franklin Gothic Medium" pitchFamily="34" charset="0"/>
                  <a:ea typeface="Arial" charset="0"/>
                  <a:cs typeface="Abadi MT Condensed Light"/>
                </a:rPr>
                <a:t>3  </a:t>
              </a:r>
              <a:r>
                <a:rPr lang="en-US" sz="1400" dirty="0" smtClean="0">
                  <a:solidFill>
                    <a:srgbClr val="FFFFFF"/>
                  </a:solidFill>
                  <a:latin typeface="Franklin Gothic Medium" pitchFamily="34" charset="0"/>
                  <a:cs typeface="Abadi MT Condensed Light"/>
                </a:rPr>
                <a:t>Students </a:t>
              </a:r>
              <a:r>
                <a:rPr lang="en-US" sz="1400" dirty="0">
                  <a:solidFill>
                    <a:srgbClr val="FFFFFF"/>
                  </a:solidFill>
                  <a:latin typeface="Franklin Gothic Medium" pitchFamily="34" charset="0"/>
                  <a:cs typeface="Abadi MT Condensed Light"/>
                </a:rPr>
                <a:t>who missed 20% or more of the prior school year (severe chronic absence</a:t>
              </a:r>
              <a:r>
                <a:rPr lang="en-US" sz="1400" dirty="0" smtClean="0">
                  <a:solidFill>
                    <a:srgbClr val="FFFFFF"/>
                  </a:solidFill>
                  <a:latin typeface="Franklin Gothic Medium" pitchFamily="34" charset="0"/>
                  <a:cs typeface="Abadi MT Condensed Light"/>
                </a:rPr>
                <a:t>) or were chronically truant.</a:t>
              </a:r>
              <a:endParaRPr lang="en-US" sz="1400" dirty="0">
                <a:solidFill>
                  <a:srgbClr val="FFFFFF"/>
                </a:solidFill>
                <a:latin typeface="Franklin Gothic Medium" pitchFamily="34" charset="0"/>
                <a:cs typeface="Abadi MT Condensed Light"/>
              </a:endParaRPr>
            </a:p>
            <a:p>
              <a:pPr defTabSz="457200" fontAlgn="base">
                <a:spcBef>
                  <a:spcPct val="0"/>
                </a:spcBef>
                <a:spcAft>
                  <a:spcPct val="0"/>
                </a:spcAft>
              </a:pPr>
              <a:endParaRPr lang="en-US" dirty="0">
                <a:solidFill>
                  <a:srgbClr val="FFFFFF"/>
                </a:solidFill>
                <a:latin typeface="Arial" charset="0"/>
                <a:cs typeface="Arial" charset="0"/>
              </a:endParaRPr>
            </a:p>
          </p:txBody>
        </p:sp>
      </p:grpSp>
      <p:sp>
        <p:nvSpPr>
          <p:cNvPr id="42" name="Plus 41"/>
          <p:cNvSpPr/>
          <p:nvPr/>
        </p:nvSpPr>
        <p:spPr>
          <a:xfrm>
            <a:off x="4509348" y="4443763"/>
            <a:ext cx="452568"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endParaRPr lang="en-US" dirty="0">
              <a:solidFill>
                <a:prstClr val="black"/>
              </a:solidFill>
            </a:endParaRPr>
          </a:p>
        </p:txBody>
      </p:sp>
      <p:sp>
        <p:nvSpPr>
          <p:cNvPr id="43" name="Plus 42"/>
          <p:cNvSpPr/>
          <p:nvPr/>
        </p:nvSpPr>
        <p:spPr>
          <a:xfrm>
            <a:off x="4507363" y="2919764"/>
            <a:ext cx="454553"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endParaRPr lang="en-US" dirty="0">
              <a:solidFill>
                <a:prstClr val="black"/>
              </a:solidFill>
            </a:endParaRPr>
          </a:p>
        </p:txBody>
      </p:sp>
      <p:sp>
        <p:nvSpPr>
          <p:cNvPr id="45" name="Right Brace 44"/>
          <p:cNvSpPr/>
          <p:nvPr/>
        </p:nvSpPr>
        <p:spPr>
          <a:xfrm>
            <a:off x="6736348" y="1781116"/>
            <a:ext cx="637690" cy="1806917"/>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dirty="0">
              <a:solidFill>
                <a:prstClr val="black"/>
              </a:solidFill>
            </a:endParaRPr>
          </a:p>
        </p:txBody>
      </p:sp>
      <p:sp>
        <p:nvSpPr>
          <p:cNvPr id="46" name="Flowchart: Alternate Process 45"/>
          <p:cNvSpPr/>
          <p:nvPr/>
        </p:nvSpPr>
        <p:spPr>
          <a:xfrm>
            <a:off x="7374038" y="2172625"/>
            <a:ext cx="1592541" cy="907420"/>
          </a:xfrm>
          <a:prstGeom prst="flowChartAlternateProcess">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47" name="TextBox 46"/>
          <p:cNvSpPr txBox="1"/>
          <p:nvPr/>
        </p:nvSpPr>
        <p:spPr>
          <a:xfrm>
            <a:off x="7374037" y="2298411"/>
            <a:ext cx="1592541" cy="707886"/>
          </a:xfrm>
          <a:prstGeom prst="rect">
            <a:avLst/>
          </a:prstGeom>
          <a:noFill/>
        </p:spPr>
        <p:txBody>
          <a:bodyPr wrap="square" rtlCol="0">
            <a:spAutoFit/>
          </a:bodyPr>
          <a:lstStyle/>
          <a:p>
            <a:pPr defTabSz="457200" fontAlgn="base">
              <a:spcBef>
                <a:spcPct val="0"/>
              </a:spcBef>
              <a:spcAft>
                <a:spcPct val="0"/>
              </a:spcAft>
            </a:pPr>
            <a:r>
              <a:rPr lang="en-US" sz="2000" b="1" dirty="0">
                <a:solidFill>
                  <a:srgbClr val="C00000"/>
                </a:solidFill>
                <a:cs typeface="Arial" charset="0"/>
              </a:rPr>
              <a:t>Truancy interventions</a:t>
            </a:r>
          </a:p>
        </p:txBody>
      </p:sp>
    </p:spTree>
    <p:extLst>
      <p:ext uri="{BB962C8B-B14F-4D97-AF65-F5344CB8AC3E}">
        <p14:creationId xmlns:p14="http://schemas.microsoft.com/office/powerpoint/2010/main" val="416205758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25" grpId="0" animBg="1"/>
      <p:bldP spid="24" grpId="0" animBg="1"/>
      <p:bldP spid="7" grpId="0"/>
      <p:bldP spid="3" grpId="0"/>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BE2769-1AC7-48D9-BC3D-F8A95828A90B}" type="slidenum">
              <a:rPr lang="en-US" sz="1400" b="1" smtClean="0">
                <a:solidFill>
                  <a:schemeClr val="tx1">
                    <a:lumMod val="75000"/>
                    <a:lumOff val="25000"/>
                  </a:schemeClr>
                </a:solidFill>
              </a:rPr>
              <a:pPr>
                <a:defRPr/>
              </a:pPr>
              <a:t>17</a:t>
            </a:fld>
            <a:endParaRPr lang="en-US" sz="1400" b="1" dirty="0">
              <a:solidFill>
                <a:schemeClr val="tx1">
                  <a:lumMod val="75000"/>
                  <a:lumOff val="25000"/>
                </a:schemeClr>
              </a:solidFill>
            </a:endParaRPr>
          </a:p>
        </p:txBody>
      </p:sp>
      <p:sp>
        <p:nvSpPr>
          <p:cNvPr id="5" name="Text Placeholder 4"/>
          <p:cNvSpPr>
            <a:spLocks noGrp="1"/>
          </p:cNvSpPr>
          <p:nvPr>
            <p:ph type="body" sz="quarter" idx="13"/>
          </p:nvPr>
        </p:nvSpPr>
        <p:spPr/>
        <p:txBody>
          <a:bodyPr/>
          <a:lstStyle/>
          <a:p>
            <a:pPr algn="ctr"/>
            <a:r>
              <a:rPr lang="en-US" b="1" dirty="0" smtClean="0"/>
              <a:t>Additional Information about Parent Perceptions </a:t>
            </a:r>
            <a:r>
              <a:rPr lang="en-US" b="1" smtClean="0"/>
              <a:t>of Attendance </a:t>
            </a:r>
            <a:endParaRPr lang="en-US" b="1" dirty="0"/>
          </a:p>
        </p:txBody>
      </p:sp>
    </p:spTree>
    <p:extLst>
      <p:ext uri="{BB962C8B-B14F-4D97-AF65-F5344CB8AC3E}">
        <p14:creationId xmlns:p14="http://schemas.microsoft.com/office/powerpoint/2010/main" val="3580734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4"/>
          <p:cNvSpPr>
            <a:spLocks noChangeArrowheads="1"/>
          </p:cNvSpPr>
          <p:nvPr/>
        </p:nvSpPr>
        <p:spPr bwMode="auto">
          <a:xfrm>
            <a:off x="0" y="0"/>
            <a:ext cx="9144000" cy="1323439"/>
          </a:xfrm>
          <a:prstGeom prst="rect">
            <a:avLst/>
          </a:prstGeom>
          <a:solidFill>
            <a:schemeClr val="accent5">
              <a:lumMod val="50000"/>
              <a:alpha val="93000"/>
            </a:schemeClr>
          </a:solidFill>
          <a:ln w="12700">
            <a:solidFill>
              <a:schemeClr val="tx1"/>
            </a:solidFill>
            <a:round/>
            <a:headEnd/>
            <a:tailEnd/>
          </a:ln>
        </p:spPr>
        <p:txBody>
          <a:bodyPr anchor="ctr">
            <a:spAutoFit/>
          </a:bodyPr>
          <a:lstStyle/>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p:txBody>
      </p:sp>
      <p:sp>
        <p:nvSpPr>
          <p:cNvPr id="19458" name="Rectangle 14"/>
          <p:cNvSpPr>
            <a:spLocks noChangeArrowheads="1"/>
          </p:cNvSpPr>
          <p:nvPr/>
        </p:nvSpPr>
        <p:spPr bwMode="auto">
          <a:xfrm>
            <a:off x="0" y="5562600"/>
            <a:ext cx="9144000" cy="1323439"/>
          </a:xfrm>
          <a:prstGeom prst="rect">
            <a:avLst/>
          </a:prstGeom>
          <a:solidFill>
            <a:schemeClr val="accent5">
              <a:lumMod val="50000"/>
              <a:alpha val="93000"/>
            </a:schemeClr>
          </a:solidFill>
          <a:ln w="12700">
            <a:solidFill>
              <a:schemeClr val="tx1"/>
            </a:solidFill>
            <a:round/>
            <a:headEnd/>
            <a:tailEnd/>
          </a:ln>
        </p:spPr>
        <p:txBody>
          <a:bodyPr anchor="ctr">
            <a:spAutoFit/>
          </a:bodyPr>
          <a:lstStyle/>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p:txBody>
      </p:sp>
      <p:sp>
        <p:nvSpPr>
          <p:cNvPr id="2050" name="AutoShape 2" descr="https://encrypted-tbn3.gstatic.com/images?q=tbn:ANd9GcQSHToacsDVUQi2qAiyoaDEwNjPq_yxyQqICgkbZmV26yDajk1csQ"/>
          <p:cNvSpPr>
            <a:spLocks noChangeAspect="1" noChangeArrowheads="1"/>
          </p:cNvSpPr>
          <p:nvPr/>
        </p:nvSpPr>
        <p:spPr bwMode="auto">
          <a:xfrm>
            <a:off x="0" y="-601663"/>
            <a:ext cx="1676400" cy="1266826"/>
          </a:xfrm>
          <a:prstGeom prst="rect">
            <a:avLst/>
          </a:prstGeom>
          <a:noFill/>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1600" b="1" dirty="0">
              <a:solidFill>
                <a:srgbClr val="2F2B20"/>
              </a:solidFill>
              <a:ea typeface="ＭＳ Ｐゴシック" charset="-128"/>
              <a:cs typeface="Arial" charset="0"/>
            </a:endParaRPr>
          </a:p>
        </p:txBody>
      </p:sp>
      <p:sp>
        <p:nvSpPr>
          <p:cNvPr id="10" name="Subtitle 2"/>
          <p:cNvSpPr txBox="1">
            <a:spLocks/>
          </p:cNvSpPr>
          <p:nvPr/>
        </p:nvSpPr>
        <p:spPr bwMode="auto">
          <a:xfrm>
            <a:off x="304800" y="204519"/>
            <a:ext cx="8610600" cy="914400"/>
          </a:xfrm>
          <a:prstGeom prst="rect">
            <a:avLst/>
          </a:prstGeom>
          <a:noFill/>
          <a:ln w="9525">
            <a:noFill/>
            <a:miter lim="800000"/>
            <a:headEnd/>
            <a:tailEnd/>
          </a:ln>
        </p:spPr>
        <p:txBody>
          <a:bodyPr/>
          <a:lstStyle/>
          <a:p>
            <a:pPr eaLnBrk="0" fontAlgn="base" hangingPunct="0">
              <a:spcBef>
                <a:spcPts val="4056"/>
              </a:spcBef>
              <a:spcAft>
                <a:spcPct val="0"/>
              </a:spcAft>
              <a:defRPr/>
            </a:pPr>
            <a:r>
              <a:rPr lang="en-US" sz="3400" b="1" kern="0" dirty="0">
                <a:solidFill>
                  <a:srgbClr val="FFFFFF"/>
                </a:solidFill>
                <a:latin typeface="Rockwell" pitchFamily="18" charset="0"/>
                <a:ea typeface="ＭＳ Ｐゴシック" charset="-128"/>
                <a:cs typeface="Calibri" pitchFamily="34" charset="0"/>
              </a:rPr>
              <a:t>Ad </a:t>
            </a:r>
            <a:r>
              <a:rPr lang="en-US" sz="3400" b="1" kern="0" dirty="0" smtClean="0">
                <a:solidFill>
                  <a:srgbClr val="FFFFFF"/>
                </a:solidFill>
                <a:latin typeface="Rockwell" pitchFamily="18" charset="0"/>
                <a:ea typeface="ＭＳ Ｐゴシック" charset="-128"/>
                <a:cs typeface="Calibri" pitchFamily="34" charset="0"/>
              </a:rPr>
              <a:t>Council – CA Attorney General                                          </a:t>
            </a:r>
            <a:r>
              <a:rPr lang="en-US" sz="2200" kern="0" dirty="0" smtClean="0">
                <a:solidFill>
                  <a:srgbClr val="FFFFFF"/>
                </a:solidFill>
                <a:latin typeface="Rockwell" pitchFamily="18" charset="0"/>
                <a:ea typeface="ＭＳ Ｐゴシック" charset="-128"/>
                <a:cs typeface="Calibri" pitchFamily="34" charset="0"/>
              </a:rPr>
              <a:t>Reducing Chronic Absence by Informing Parents</a:t>
            </a:r>
            <a:endParaRPr lang="en-US" sz="2200" b="1" kern="0" dirty="0">
              <a:solidFill>
                <a:srgbClr val="FFFFFF"/>
              </a:solidFill>
              <a:latin typeface="Rockwell" pitchFamily="18" charset="0"/>
              <a:ea typeface="ＭＳ Ｐゴシック" charset="-128"/>
              <a:cs typeface="Calibri" pitchFamily="34" charset="0"/>
            </a:endParaRPr>
          </a:p>
        </p:txBody>
      </p:sp>
      <p:pic>
        <p:nvPicPr>
          <p:cNvPr id="2" name="Picture 1" descr="Hi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3439"/>
            <a:ext cx="9144000" cy="42391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5791200"/>
            <a:ext cx="952500" cy="952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5586264"/>
            <a:ext cx="1380090" cy="1271736"/>
          </a:xfrm>
          <a:prstGeom prst="rect">
            <a:avLst/>
          </a:prstGeom>
        </p:spPr>
      </p:pic>
    </p:spTree>
    <p:extLst>
      <p:ext uri="{BB962C8B-B14F-4D97-AF65-F5344CB8AC3E}">
        <p14:creationId xmlns:p14="http://schemas.microsoft.com/office/powerpoint/2010/main" val="568229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ame Side Corner Rectangle 26"/>
          <p:cNvSpPr/>
          <p:nvPr/>
        </p:nvSpPr>
        <p:spPr bwMode="auto">
          <a:xfrm>
            <a:off x="152400" y="246260"/>
            <a:ext cx="8839200" cy="120154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endParaRPr>
          </a:p>
        </p:txBody>
      </p:sp>
      <p:sp>
        <p:nvSpPr>
          <p:cNvPr id="28" name="TextBox 27"/>
          <p:cNvSpPr txBox="1"/>
          <p:nvPr/>
        </p:nvSpPr>
        <p:spPr>
          <a:xfrm>
            <a:off x="685800" y="533400"/>
            <a:ext cx="8305798" cy="584776"/>
          </a:xfrm>
          <a:prstGeom prst="rect">
            <a:avLst/>
          </a:prstGeom>
          <a:noFill/>
        </p:spPr>
        <p:txBody>
          <a:bodyPr wrap="square" rtlCol="0">
            <a:spAutoFit/>
          </a:bodyPr>
          <a:lstStyle/>
          <a:p>
            <a:pPr algn="ctr"/>
            <a:r>
              <a:rPr lang="en-US" sz="3200" b="1" dirty="0" smtClean="0">
                <a:solidFill>
                  <a:srgbClr val="2F2B20"/>
                </a:solidFill>
                <a:latin typeface="Rockwell" pitchFamily="18" charset="0"/>
              </a:rPr>
              <a:t>Parents Have Only the Best Intentions</a:t>
            </a:r>
            <a:endParaRPr lang="en-US" sz="3200" b="1" dirty="0">
              <a:solidFill>
                <a:srgbClr val="2F2B20"/>
              </a:solidFill>
              <a:latin typeface="Rockwell" pitchFamily="18" charset="0"/>
            </a:endParaRPr>
          </a:p>
        </p:txBody>
      </p:sp>
      <p:sp>
        <p:nvSpPr>
          <p:cNvPr id="31" name="Oval 30"/>
          <p:cNvSpPr/>
          <p:nvPr/>
        </p:nvSpPr>
        <p:spPr bwMode="auto">
          <a:xfrm>
            <a:off x="65691" y="76201"/>
            <a:ext cx="772509" cy="762000"/>
          </a:xfrm>
          <a:prstGeom prst="ellipse">
            <a:avLst/>
          </a:prstGeom>
          <a:solidFill>
            <a:schemeClr val="accent2">
              <a:lumMod val="5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2400" b="1" dirty="0">
                <a:solidFill>
                  <a:srgbClr val="FFFFFF"/>
                </a:solidFill>
                <a:latin typeface="Rockwell" pitchFamily="18" charset="0"/>
              </a:rPr>
              <a:t>1</a:t>
            </a:r>
            <a:endParaRPr lang="en-US" sz="2400" b="1" dirty="0" smtClean="0">
              <a:solidFill>
                <a:srgbClr val="FFFFFF"/>
              </a:solidFill>
              <a:latin typeface="Rockwell" pitchFamily="18" charset="0"/>
            </a:endParaRPr>
          </a:p>
        </p:txBody>
      </p:sp>
      <p:sp>
        <p:nvSpPr>
          <p:cNvPr id="32" name="Round Same Side Corner Rectangle 31"/>
          <p:cNvSpPr/>
          <p:nvPr/>
        </p:nvSpPr>
        <p:spPr bwMode="auto">
          <a:xfrm rot="10800000">
            <a:off x="188098" y="5333999"/>
            <a:ext cx="8763001" cy="128000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endParaRPr>
          </a:p>
        </p:txBody>
      </p:sp>
      <p:sp>
        <p:nvSpPr>
          <p:cNvPr id="33" name="Rectangle 32"/>
          <p:cNvSpPr/>
          <p:nvPr/>
        </p:nvSpPr>
        <p:spPr>
          <a:xfrm>
            <a:off x="304800" y="5334000"/>
            <a:ext cx="8610600" cy="1292662"/>
          </a:xfrm>
          <a:prstGeom prst="rect">
            <a:avLst/>
          </a:prstGeom>
        </p:spPr>
        <p:txBody>
          <a:bodyPr wrap="square">
            <a:spAutoFit/>
          </a:bodyPr>
          <a:lstStyle/>
          <a:p>
            <a:pPr algn="ctr"/>
            <a:r>
              <a:rPr lang="en-US" sz="2600" dirty="0" smtClean="0">
                <a:solidFill>
                  <a:srgbClr val="2F2B20"/>
                </a:solidFill>
                <a:latin typeface="Rockwell" pitchFamily="18" charset="0"/>
              </a:rPr>
              <a:t>During both phases of research, it was absolutely clear that parents have big dreams for their children and have the best intentions.</a:t>
            </a:r>
          </a:p>
        </p:txBody>
      </p:sp>
      <p:sp>
        <p:nvSpPr>
          <p:cNvPr id="3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E7AC1B-3AEF-4DFE-9D79-3CDEE23B0D24}" type="slidenum">
              <a:rPr lang="en-US" sz="1200" b="1" smtClean="0">
                <a:solidFill>
                  <a:srgbClr val="2F2B20"/>
                </a:solidFill>
              </a:rPr>
              <a:pPr algn="r"/>
              <a:t>19</a:t>
            </a:fld>
            <a:endParaRPr lang="en-US" sz="1200" b="1" dirty="0">
              <a:solidFill>
                <a:srgbClr val="2F2B20"/>
              </a:solidFill>
            </a:endParaRPr>
          </a:p>
        </p:txBody>
      </p:sp>
      <p:graphicFrame>
        <p:nvGraphicFramePr>
          <p:cNvPr id="13" name="Chart 12"/>
          <p:cNvGraphicFramePr/>
          <p:nvPr>
            <p:extLst/>
          </p:nvPr>
        </p:nvGraphicFramePr>
        <p:xfrm>
          <a:off x="1828800" y="1600200"/>
          <a:ext cx="7086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24000" y="1447800"/>
            <a:ext cx="7467600" cy="369332"/>
          </a:xfrm>
          <a:prstGeom prst="rect">
            <a:avLst/>
          </a:prstGeom>
          <a:noFill/>
        </p:spPr>
        <p:txBody>
          <a:bodyPr wrap="square" rtlCol="0">
            <a:spAutoFit/>
          </a:bodyPr>
          <a:lstStyle/>
          <a:p>
            <a:pPr algn="ctr"/>
            <a:r>
              <a:rPr lang="en-US" b="1" dirty="0" smtClean="0">
                <a:solidFill>
                  <a:srgbClr val="2F2B20"/>
                </a:solidFill>
                <a:latin typeface="Rockwell"/>
                <a:cs typeface="Rockwell"/>
              </a:rPr>
              <a:t>How likely are you to do the following in the 2015-16 school year?</a:t>
            </a:r>
            <a:endParaRPr lang="en-US" b="1" dirty="0">
              <a:solidFill>
                <a:srgbClr val="2F2B20"/>
              </a:solidFill>
              <a:latin typeface="Rockwell"/>
              <a:cs typeface="Rockwell"/>
            </a:endParaRPr>
          </a:p>
        </p:txBody>
      </p:sp>
      <p:sp>
        <p:nvSpPr>
          <p:cNvPr id="19" name="Rectangle 18"/>
          <p:cNvSpPr/>
          <p:nvPr/>
        </p:nvSpPr>
        <p:spPr>
          <a:xfrm>
            <a:off x="228600" y="3733800"/>
            <a:ext cx="381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DFDCB7"/>
              </a:solidFill>
            </a:endParaRPr>
          </a:p>
        </p:txBody>
      </p:sp>
      <p:sp>
        <p:nvSpPr>
          <p:cNvPr id="20" name="Rectangle 19"/>
          <p:cNvSpPr/>
          <p:nvPr/>
        </p:nvSpPr>
        <p:spPr>
          <a:xfrm>
            <a:off x="228600" y="2819400"/>
            <a:ext cx="381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DFDCB7"/>
              </a:solidFill>
            </a:endParaRPr>
          </a:p>
        </p:txBody>
      </p:sp>
      <p:sp>
        <p:nvSpPr>
          <p:cNvPr id="3" name="TextBox 2"/>
          <p:cNvSpPr txBox="1"/>
          <p:nvPr/>
        </p:nvSpPr>
        <p:spPr>
          <a:xfrm>
            <a:off x="685800" y="2743200"/>
            <a:ext cx="1219200" cy="584776"/>
          </a:xfrm>
          <a:prstGeom prst="rect">
            <a:avLst/>
          </a:prstGeom>
          <a:noFill/>
        </p:spPr>
        <p:txBody>
          <a:bodyPr wrap="square" rtlCol="0">
            <a:spAutoFit/>
          </a:bodyPr>
          <a:lstStyle/>
          <a:p>
            <a:r>
              <a:rPr lang="en-US" sz="1600" b="1" dirty="0" smtClean="0">
                <a:solidFill>
                  <a:srgbClr val="2F2B20"/>
                </a:solidFill>
              </a:rPr>
              <a:t>Very </a:t>
            </a:r>
          </a:p>
          <a:p>
            <a:r>
              <a:rPr lang="en-US" sz="1600" b="1" dirty="0" smtClean="0">
                <a:solidFill>
                  <a:srgbClr val="2F2B20"/>
                </a:solidFill>
              </a:rPr>
              <a:t>Likely</a:t>
            </a:r>
            <a:endParaRPr lang="en-US" sz="1600" b="1" dirty="0">
              <a:solidFill>
                <a:srgbClr val="2F2B20"/>
              </a:solidFill>
            </a:endParaRPr>
          </a:p>
        </p:txBody>
      </p:sp>
      <p:sp>
        <p:nvSpPr>
          <p:cNvPr id="24" name="TextBox 23"/>
          <p:cNvSpPr txBox="1"/>
          <p:nvPr/>
        </p:nvSpPr>
        <p:spPr>
          <a:xfrm>
            <a:off x="685800" y="3657600"/>
            <a:ext cx="1219200" cy="584776"/>
          </a:xfrm>
          <a:prstGeom prst="rect">
            <a:avLst/>
          </a:prstGeom>
          <a:noFill/>
        </p:spPr>
        <p:txBody>
          <a:bodyPr wrap="square" rtlCol="0">
            <a:spAutoFit/>
          </a:bodyPr>
          <a:lstStyle/>
          <a:p>
            <a:r>
              <a:rPr lang="en-US" sz="1600" b="1" dirty="0" smtClean="0">
                <a:solidFill>
                  <a:srgbClr val="2F2B20"/>
                </a:solidFill>
              </a:rPr>
              <a:t>Somewhat Likely</a:t>
            </a:r>
            <a:endParaRPr lang="en-US" sz="1600" b="1" dirty="0">
              <a:solidFill>
                <a:srgbClr val="2F2B20"/>
              </a:solidFill>
            </a:endParaRPr>
          </a:p>
        </p:txBody>
      </p:sp>
      <p:sp>
        <p:nvSpPr>
          <p:cNvPr id="25" name="TextBox 24"/>
          <p:cNvSpPr txBox="1"/>
          <p:nvPr/>
        </p:nvSpPr>
        <p:spPr>
          <a:xfrm>
            <a:off x="2133600" y="1905000"/>
            <a:ext cx="838200" cy="338554"/>
          </a:xfrm>
          <a:prstGeom prst="rect">
            <a:avLst/>
          </a:prstGeom>
          <a:noFill/>
        </p:spPr>
        <p:txBody>
          <a:bodyPr wrap="square" rtlCol="0">
            <a:spAutoFit/>
          </a:bodyPr>
          <a:lstStyle/>
          <a:p>
            <a:pPr algn="ctr"/>
            <a:r>
              <a:rPr lang="en-US" sz="1600" b="1" dirty="0" smtClean="0">
                <a:solidFill>
                  <a:srgbClr val="2F2B20"/>
                </a:solidFill>
              </a:rPr>
              <a:t>90%</a:t>
            </a:r>
            <a:endParaRPr lang="en-US" sz="1600" b="1" dirty="0">
              <a:solidFill>
                <a:srgbClr val="2F2B20"/>
              </a:solidFill>
            </a:endParaRPr>
          </a:p>
        </p:txBody>
      </p:sp>
      <p:sp>
        <p:nvSpPr>
          <p:cNvPr id="26" name="TextBox 25"/>
          <p:cNvSpPr txBox="1"/>
          <p:nvPr/>
        </p:nvSpPr>
        <p:spPr>
          <a:xfrm>
            <a:off x="3200400" y="1828800"/>
            <a:ext cx="914400" cy="338554"/>
          </a:xfrm>
          <a:prstGeom prst="rect">
            <a:avLst/>
          </a:prstGeom>
          <a:noFill/>
        </p:spPr>
        <p:txBody>
          <a:bodyPr wrap="square" rtlCol="0">
            <a:spAutoFit/>
          </a:bodyPr>
          <a:lstStyle/>
          <a:p>
            <a:pPr algn="ctr"/>
            <a:r>
              <a:rPr lang="en-US" sz="1600" b="1" dirty="0" smtClean="0">
                <a:solidFill>
                  <a:srgbClr val="2F2B20"/>
                </a:solidFill>
              </a:rPr>
              <a:t>93%</a:t>
            </a:r>
            <a:endParaRPr lang="en-US" sz="1600" b="1" dirty="0">
              <a:solidFill>
                <a:srgbClr val="2F2B20"/>
              </a:solidFill>
            </a:endParaRPr>
          </a:p>
        </p:txBody>
      </p:sp>
      <p:sp>
        <p:nvSpPr>
          <p:cNvPr id="29" name="TextBox 28"/>
          <p:cNvSpPr txBox="1"/>
          <p:nvPr/>
        </p:nvSpPr>
        <p:spPr>
          <a:xfrm>
            <a:off x="4343400" y="2057400"/>
            <a:ext cx="914400" cy="338554"/>
          </a:xfrm>
          <a:prstGeom prst="rect">
            <a:avLst/>
          </a:prstGeom>
          <a:noFill/>
        </p:spPr>
        <p:txBody>
          <a:bodyPr wrap="square" rtlCol="0">
            <a:spAutoFit/>
          </a:bodyPr>
          <a:lstStyle/>
          <a:p>
            <a:pPr algn="ctr"/>
            <a:r>
              <a:rPr lang="en-US" sz="1600" b="1" dirty="0" smtClean="0">
                <a:solidFill>
                  <a:srgbClr val="2F2B20"/>
                </a:solidFill>
              </a:rPr>
              <a:t>82%</a:t>
            </a:r>
            <a:endParaRPr lang="en-US" sz="1600" b="1" dirty="0">
              <a:solidFill>
                <a:srgbClr val="2F2B20"/>
              </a:solidFill>
            </a:endParaRPr>
          </a:p>
        </p:txBody>
      </p:sp>
      <p:sp>
        <p:nvSpPr>
          <p:cNvPr id="37" name="TextBox 36"/>
          <p:cNvSpPr txBox="1"/>
          <p:nvPr/>
        </p:nvSpPr>
        <p:spPr>
          <a:xfrm>
            <a:off x="5486400" y="1828800"/>
            <a:ext cx="990600" cy="338554"/>
          </a:xfrm>
          <a:prstGeom prst="rect">
            <a:avLst/>
          </a:prstGeom>
          <a:noFill/>
        </p:spPr>
        <p:txBody>
          <a:bodyPr wrap="square" rtlCol="0">
            <a:spAutoFit/>
          </a:bodyPr>
          <a:lstStyle/>
          <a:p>
            <a:pPr algn="ctr"/>
            <a:r>
              <a:rPr lang="en-US" sz="1600" b="1" dirty="0" smtClean="0">
                <a:solidFill>
                  <a:srgbClr val="2F2B20"/>
                </a:solidFill>
              </a:rPr>
              <a:t>92%</a:t>
            </a:r>
            <a:endParaRPr lang="en-US" sz="1600" b="1" dirty="0">
              <a:solidFill>
                <a:srgbClr val="2F2B20"/>
              </a:solidFill>
            </a:endParaRPr>
          </a:p>
        </p:txBody>
      </p:sp>
      <p:sp>
        <p:nvSpPr>
          <p:cNvPr id="38" name="TextBox 37"/>
          <p:cNvSpPr txBox="1"/>
          <p:nvPr/>
        </p:nvSpPr>
        <p:spPr>
          <a:xfrm>
            <a:off x="6629400" y="1905000"/>
            <a:ext cx="990600" cy="338554"/>
          </a:xfrm>
          <a:prstGeom prst="rect">
            <a:avLst/>
          </a:prstGeom>
          <a:noFill/>
        </p:spPr>
        <p:txBody>
          <a:bodyPr wrap="square" rtlCol="0">
            <a:spAutoFit/>
          </a:bodyPr>
          <a:lstStyle/>
          <a:p>
            <a:pPr algn="ctr"/>
            <a:r>
              <a:rPr lang="en-US" sz="1600" b="1" dirty="0" smtClean="0">
                <a:solidFill>
                  <a:srgbClr val="2F2B20"/>
                </a:solidFill>
              </a:rPr>
              <a:t>91%</a:t>
            </a:r>
            <a:endParaRPr lang="en-US" sz="1600" b="1" dirty="0">
              <a:solidFill>
                <a:srgbClr val="2F2B20"/>
              </a:solidFill>
            </a:endParaRPr>
          </a:p>
        </p:txBody>
      </p:sp>
      <p:sp>
        <p:nvSpPr>
          <p:cNvPr id="39" name="TextBox 38"/>
          <p:cNvSpPr txBox="1"/>
          <p:nvPr/>
        </p:nvSpPr>
        <p:spPr>
          <a:xfrm>
            <a:off x="7772400" y="2590800"/>
            <a:ext cx="990600" cy="338554"/>
          </a:xfrm>
          <a:prstGeom prst="rect">
            <a:avLst/>
          </a:prstGeom>
          <a:noFill/>
        </p:spPr>
        <p:txBody>
          <a:bodyPr wrap="square" rtlCol="0">
            <a:spAutoFit/>
          </a:bodyPr>
          <a:lstStyle/>
          <a:p>
            <a:pPr algn="ctr"/>
            <a:r>
              <a:rPr lang="en-US" sz="1600" b="1" dirty="0" smtClean="0">
                <a:solidFill>
                  <a:srgbClr val="2F2B20"/>
                </a:solidFill>
              </a:rPr>
              <a:t>65%</a:t>
            </a:r>
            <a:endParaRPr lang="en-US" sz="1600" b="1" dirty="0">
              <a:solidFill>
                <a:srgbClr val="2F2B20"/>
              </a:solidFill>
            </a:endParaRPr>
          </a:p>
        </p:txBody>
      </p:sp>
    </p:spTree>
    <p:extLst>
      <p:ext uri="{BB962C8B-B14F-4D97-AF65-F5344CB8AC3E}">
        <p14:creationId xmlns:p14="http://schemas.microsoft.com/office/powerpoint/2010/main" val="2540282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n-lt"/>
              </a:rPr>
              <a:t>One story about how you helped a student or a school improve attendance?</a:t>
            </a:r>
          </a:p>
          <a:p>
            <a:r>
              <a:rPr lang="en-US" dirty="0" smtClean="0">
                <a:latin typeface="+mn-lt"/>
              </a:rPr>
              <a:t>What did </a:t>
            </a:r>
            <a:r>
              <a:rPr lang="en-US" dirty="0" smtClean="0">
                <a:latin typeface="+mn-lt"/>
              </a:rPr>
              <a:t>you </a:t>
            </a:r>
            <a:r>
              <a:rPr lang="en-US" dirty="0" smtClean="0">
                <a:latin typeface="+mn-lt"/>
              </a:rPr>
              <a:t>learn from that experience about what works?</a:t>
            </a:r>
          </a:p>
          <a:p>
            <a:r>
              <a:rPr lang="en-US" dirty="0" smtClean="0">
                <a:latin typeface="+mn-lt"/>
              </a:rPr>
              <a:t>What was hard?</a:t>
            </a:r>
            <a:r>
              <a:rPr lang="en-US" dirty="0">
                <a:latin typeface="+mn-lt"/>
              </a:rPr>
              <a:t> </a:t>
            </a:r>
            <a:r>
              <a:rPr lang="en-US" dirty="0" smtClean="0">
                <a:latin typeface="+mn-lt"/>
              </a:rPr>
              <a:t>What barriers did you face</a:t>
            </a:r>
            <a:r>
              <a:rPr lang="en-US" dirty="0" smtClean="0">
                <a:latin typeface="+mn-lt"/>
              </a:rPr>
              <a:t>?</a:t>
            </a:r>
          </a:p>
        </p:txBody>
      </p:sp>
      <p:sp>
        <p:nvSpPr>
          <p:cNvPr id="3" name="Slide Number Placeholder 2"/>
          <p:cNvSpPr>
            <a:spLocks noGrp="1"/>
          </p:cNvSpPr>
          <p:nvPr>
            <p:ph type="sldNum" sz="quarter" idx="4294967295"/>
          </p:nvPr>
        </p:nvSpPr>
        <p:spPr>
          <a:xfrm>
            <a:off x="6592285" y="6396034"/>
            <a:ext cx="2133600" cy="365125"/>
          </a:xfrm>
          <a:prstGeom prst="rect">
            <a:avLst/>
          </a:prstGeom>
        </p:spPr>
        <p:txBody>
          <a:bodyPr/>
          <a:lstStyle/>
          <a:p>
            <a:fld id="{3575C0D9-D776-4177-ADFD-82C36A6D24A1}" type="slidenum">
              <a:rPr lang="en-US" b="1" smtClean="0">
                <a:solidFill>
                  <a:schemeClr val="tx1"/>
                </a:solidFill>
              </a:rPr>
              <a:pPr/>
              <a:t>2</a:t>
            </a:fld>
            <a:endParaRPr lang="en-US" b="1" dirty="0">
              <a:solidFill>
                <a:schemeClr val="tx1"/>
              </a:solidFill>
            </a:endParaRPr>
          </a:p>
        </p:txBody>
      </p:sp>
      <p:sp>
        <p:nvSpPr>
          <p:cNvPr id="4" name="Text Placeholder 3"/>
          <p:cNvSpPr>
            <a:spLocks noGrp="1"/>
          </p:cNvSpPr>
          <p:nvPr>
            <p:ph type="body" sz="quarter" idx="13"/>
          </p:nvPr>
        </p:nvSpPr>
        <p:spPr/>
        <p:txBody>
          <a:bodyPr/>
          <a:lstStyle/>
          <a:p>
            <a:r>
              <a:rPr lang="en-US" dirty="0" smtClean="0"/>
              <a:t>Warm-Up Exercise ~ Quick Write</a:t>
            </a:r>
            <a:endParaRPr lang="en-US" dirty="0"/>
          </a:p>
        </p:txBody>
      </p:sp>
    </p:spTree>
    <p:extLst>
      <p:ext uri="{BB962C8B-B14F-4D97-AF65-F5344CB8AC3E}">
        <p14:creationId xmlns:p14="http://schemas.microsoft.com/office/powerpoint/2010/main" val="3235295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ame Side Corner Rectangle 26"/>
          <p:cNvSpPr/>
          <p:nvPr/>
        </p:nvSpPr>
        <p:spPr bwMode="auto">
          <a:xfrm>
            <a:off x="152400" y="246260"/>
            <a:ext cx="8839200" cy="120154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endParaRPr>
          </a:p>
        </p:txBody>
      </p:sp>
      <p:sp>
        <p:nvSpPr>
          <p:cNvPr id="28" name="TextBox 27"/>
          <p:cNvSpPr txBox="1"/>
          <p:nvPr/>
        </p:nvSpPr>
        <p:spPr>
          <a:xfrm>
            <a:off x="454573" y="308421"/>
            <a:ext cx="8305798" cy="1077218"/>
          </a:xfrm>
          <a:prstGeom prst="rect">
            <a:avLst/>
          </a:prstGeom>
          <a:noFill/>
        </p:spPr>
        <p:txBody>
          <a:bodyPr wrap="square" rtlCol="0">
            <a:spAutoFit/>
          </a:bodyPr>
          <a:lstStyle/>
          <a:p>
            <a:pPr algn="ctr"/>
            <a:r>
              <a:rPr lang="en-US" sz="3200" b="1" dirty="0" smtClean="0">
                <a:solidFill>
                  <a:srgbClr val="2F2B20"/>
                </a:solidFill>
                <a:latin typeface="Rockwell" pitchFamily="18" charset="0"/>
              </a:rPr>
              <a:t>Parents Don’t Think Early Grade Absences Are a “Big Deal”</a:t>
            </a:r>
            <a:endParaRPr lang="en-US" sz="3200" b="1" dirty="0">
              <a:solidFill>
                <a:srgbClr val="2F2B20"/>
              </a:solidFill>
              <a:latin typeface="Rockwell" pitchFamily="18" charset="0"/>
            </a:endParaRPr>
          </a:p>
        </p:txBody>
      </p:sp>
      <p:graphicFrame>
        <p:nvGraphicFramePr>
          <p:cNvPr id="30" name="Chart 29"/>
          <p:cNvGraphicFramePr/>
          <p:nvPr>
            <p:extLst/>
          </p:nvPr>
        </p:nvGraphicFramePr>
        <p:xfrm>
          <a:off x="228600" y="2057400"/>
          <a:ext cx="8763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ound Same Side Corner Rectangle 31"/>
          <p:cNvSpPr/>
          <p:nvPr/>
        </p:nvSpPr>
        <p:spPr bwMode="auto">
          <a:xfrm rot="10800000">
            <a:off x="188098" y="5333999"/>
            <a:ext cx="8763001" cy="128000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endParaRPr>
          </a:p>
        </p:txBody>
      </p:sp>
      <p:sp>
        <p:nvSpPr>
          <p:cNvPr id="33" name="Rectangle 32"/>
          <p:cNvSpPr/>
          <p:nvPr/>
        </p:nvSpPr>
        <p:spPr>
          <a:xfrm>
            <a:off x="304800" y="5410200"/>
            <a:ext cx="8610600" cy="892552"/>
          </a:xfrm>
          <a:prstGeom prst="rect">
            <a:avLst/>
          </a:prstGeom>
        </p:spPr>
        <p:txBody>
          <a:bodyPr wrap="square">
            <a:spAutoFit/>
          </a:bodyPr>
          <a:lstStyle/>
          <a:p>
            <a:pPr algn="ctr"/>
            <a:r>
              <a:rPr lang="en-US" sz="2600" dirty="0" smtClean="0">
                <a:solidFill>
                  <a:srgbClr val="2F2B20"/>
                </a:solidFill>
                <a:latin typeface="Rockwell" pitchFamily="18" charset="0"/>
              </a:rPr>
              <a:t>Parents are about </a:t>
            </a:r>
            <a:r>
              <a:rPr lang="en-US" sz="2600" b="1" dirty="0" smtClean="0">
                <a:solidFill>
                  <a:srgbClr val="2F2B20"/>
                </a:solidFill>
                <a:latin typeface="Rockwell" pitchFamily="18" charset="0"/>
              </a:rPr>
              <a:t>2x</a:t>
            </a:r>
            <a:r>
              <a:rPr lang="en-US" sz="2600" dirty="0" smtClean="0">
                <a:solidFill>
                  <a:srgbClr val="2F2B20"/>
                </a:solidFill>
                <a:latin typeface="Rockwell" pitchFamily="18" charset="0"/>
              </a:rPr>
              <a:t> more likely to say that attendance is a “big deal” in high school than kindergarten</a:t>
            </a:r>
            <a:endParaRPr lang="en-US" sz="2600" b="1" dirty="0">
              <a:solidFill>
                <a:srgbClr val="2F2B20"/>
              </a:solidFill>
              <a:latin typeface="Rockwell" pitchFamily="18" charset="0"/>
            </a:endParaRPr>
          </a:p>
        </p:txBody>
      </p:sp>
      <p:sp>
        <p:nvSpPr>
          <p:cNvPr id="4" name="TextBox 3"/>
          <p:cNvSpPr txBox="1"/>
          <p:nvPr/>
        </p:nvSpPr>
        <p:spPr>
          <a:xfrm>
            <a:off x="762000" y="1524000"/>
            <a:ext cx="7620000" cy="369332"/>
          </a:xfrm>
          <a:prstGeom prst="rect">
            <a:avLst/>
          </a:prstGeom>
          <a:noFill/>
        </p:spPr>
        <p:txBody>
          <a:bodyPr wrap="square" rtlCol="0">
            <a:spAutoFit/>
          </a:bodyPr>
          <a:lstStyle/>
          <a:p>
            <a:pPr algn="ctr"/>
            <a:r>
              <a:rPr lang="en-US" b="1" dirty="0" smtClean="0">
                <a:solidFill>
                  <a:srgbClr val="2F2B20"/>
                </a:solidFill>
                <a:latin typeface="Rockwell"/>
                <a:cs typeface="Rockwell"/>
              </a:rPr>
              <a:t>% who say “it’s a big deal to miss at this grade level”</a:t>
            </a:r>
            <a:endParaRPr lang="en-US" b="1" dirty="0">
              <a:solidFill>
                <a:srgbClr val="2F2B20"/>
              </a:solidFill>
              <a:latin typeface="Rockwell"/>
              <a:cs typeface="Rockwell"/>
            </a:endParaRPr>
          </a:p>
        </p:txBody>
      </p:sp>
      <p:sp>
        <p:nvSpPr>
          <p:cNvPr id="34" name="TextBox 33"/>
          <p:cNvSpPr txBox="1"/>
          <p:nvPr/>
        </p:nvSpPr>
        <p:spPr>
          <a:xfrm>
            <a:off x="1295400" y="2286000"/>
            <a:ext cx="2743200" cy="307777"/>
          </a:xfrm>
          <a:prstGeom prst="rect">
            <a:avLst/>
          </a:prstGeom>
          <a:noFill/>
        </p:spPr>
        <p:txBody>
          <a:bodyPr wrap="square" rtlCol="0">
            <a:spAutoFit/>
          </a:bodyPr>
          <a:lstStyle/>
          <a:p>
            <a:pPr algn="ctr"/>
            <a:r>
              <a:rPr lang="en-US" sz="1400" b="1" dirty="0" smtClean="0">
                <a:solidFill>
                  <a:srgbClr val="9CBEBD">
                    <a:lumMod val="50000"/>
                  </a:srgbClr>
                </a:solidFill>
                <a:latin typeface="Rockwell"/>
                <a:cs typeface="Rockwell"/>
              </a:rPr>
              <a:t>Spanish-Speaking Parents</a:t>
            </a:r>
            <a:endParaRPr lang="en-US" sz="1400" b="1" dirty="0">
              <a:solidFill>
                <a:srgbClr val="9CBEBD">
                  <a:lumMod val="50000"/>
                </a:srgbClr>
              </a:solidFill>
              <a:latin typeface="Rockwell"/>
              <a:cs typeface="Rockwell"/>
            </a:endParaRPr>
          </a:p>
        </p:txBody>
      </p:sp>
      <p:sp>
        <p:nvSpPr>
          <p:cNvPr id="35" name="TextBox 34"/>
          <p:cNvSpPr txBox="1"/>
          <p:nvPr/>
        </p:nvSpPr>
        <p:spPr>
          <a:xfrm>
            <a:off x="1295400" y="4114800"/>
            <a:ext cx="2743200" cy="307777"/>
          </a:xfrm>
          <a:prstGeom prst="rect">
            <a:avLst/>
          </a:prstGeom>
          <a:noFill/>
        </p:spPr>
        <p:txBody>
          <a:bodyPr wrap="square" rtlCol="0">
            <a:spAutoFit/>
          </a:bodyPr>
          <a:lstStyle/>
          <a:p>
            <a:pPr algn="ctr"/>
            <a:r>
              <a:rPr lang="en-US" sz="1400" b="1" dirty="0" smtClean="0">
                <a:solidFill>
                  <a:srgbClr val="A9A57C">
                    <a:lumMod val="50000"/>
                  </a:srgbClr>
                </a:solidFill>
                <a:latin typeface="Rockwell"/>
                <a:cs typeface="Rockwell"/>
              </a:rPr>
              <a:t>English-Speaking Parents</a:t>
            </a:r>
            <a:endParaRPr lang="en-US" sz="1400" b="1" dirty="0">
              <a:solidFill>
                <a:srgbClr val="A9A57C">
                  <a:lumMod val="50000"/>
                </a:srgbClr>
              </a:solidFill>
              <a:latin typeface="Rockwell"/>
              <a:cs typeface="Rockwell"/>
            </a:endParaRPr>
          </a:p>
        </p:txBody>
      </p:sp>
      <p:sp>
        <p:nvSpPr>
          <p:cNvPr id="3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E7AC1B-3AEF-4DFE-9D79-3CDEE23B0D24}" type="slidenum">
              <a:rPr lang="en-US" sz="1200" b="1" smtClean="0">
                <a:solidFill>
                  <a:srgbClr val="2F2B20"/>
                </a:solidFill>
              </a:rPr>
              <a:pPr algn="r"/>
              <a:t>20</a:t>
            </a:fld>
            <a:endParaRPr lang="en-US" sz="1200" b="1" dirty="0">
              <a:solidFill>
                <a:srgbClr val="2F2B20"/>
              </a:solidFill>
            </a:endParaRPr>
          </a:p>
        </p:txBody>
      </p:sp>
      <p:sp>
        <p:nvSpPr>
          <p:cNvPr id="12" name="Oval 11"/>
          <p:cNvSpPr/>
          <p:nvPr/>
        </p:nvSpPr>
        <p:spPr bwMode="auto">
          <a:xfrm>
            <a:off x="65691" y="76201"/>
            <a:ext cx="772509" cy="762000"/>
          </a:xfrm>
          <a:prstGeom prst="ellipse">
            <a:avLst/>
          </a:prstGeom>
          <a:solidFill>
            <a:schemeClr val="accent2">
              <a:lumMod val="5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2400" b="1" dirty="0">
                <a:solidFill>
                  <a:srgbClr val="FFFFFF"/>
                </a:solidFill>
                <a:latin typeface="Rockwell" pitchFamily="18" charset="0"/>
              </a:rPr>
              <a:t>2</a:t>
            </a:r>
            <a:endParaRPr lang="en-US" sz="2400" b="1" dirty="0" smtClean="0">
              <a:solidFill>
                <a:srgbClr val="FFFFFF"/>
              </a:solidFill>
              <a:latin typeface="Rockwell" pitchFamily="18" charset="0"/>
            </a:endParaRPr>
          </a:p>
        </p:txBody>
      </p:sp>
    </p:spTree>
    <p:extLst>
      <p:ext uri="{BB962C8B-B14F-4D97-AF65-F5344CB8AC3E}">
        <p14:creationId xmlns:p14="http://schemas.microsoft.com/office/powerpoint/2010/main" val="907952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6E7AC1B-3AEF-4DFE-9D79-3CDEE23B0D24}" type="slidenum">
              <a:rPr lang="en-US" b="1" smtClean="0">
                <a:solidFill>
                  <a:srgbClr val="2F2B20"/>
                </a:solidFill>
              </a:rPr>
              <a:pPr/>
              <a:t>21</a:t>
            </a:fld>
            <a:endParaRPr lang="en-US" b="1" dirty="0">
              <a:solidFill>
                <a:srgbClr val="2F2B20"/>
              </a:solidFill>
            </a:endParaRPr>
          </a:p>
        </p:txBody>
      </p:sp>
      <p:sp>
        <p:nvSpPr>
          <p:cNvPr id="39" name="Round Same Side Corner Rectangle 38"/>
          <p:cNvSpPr/>
          <p:nvPr/>
        </p:nvSpPr>
        <p:spPr bwMode="auto">
          <a:xfrm>
            <a:off x="380999" y="239556"/>
            <a:ext cx="8429711" cy="1284444"/>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endParaRPr>
          </a:p>
        </p:txBody>
      </p:sp>
      <p:sp>
        <p:nvSpPr>
          <p:cNvPr id="40" name="TextBox 39"/>
          <p:cNvSpPr txBox="1"/>
          <p:nvPr/>
        </p:nvSpPr>
        <p:spPr>
          <a:xfrm>
            <a:off x="1744965" y="343169"/>
            <a:ext cx="5791200" cy="1077218"/>
          </a:xfrm>
          <a:prstGeom prst="rect">
            <a:avLst/>
          </a:prstGeom>
          <a:noFill/>
        </p:spPr>
        <p:txBody>
          <a:bodyPr wrap="square" rtlCol="0">
            <a:spAutoFit/>
          </a:bodyPr>
          <a:lstStyle/>
          <a:p>
            <a:pPr algn="ctr"/>
            <a:r>
              <a:rPr lang="en-US" sz="3200" b="1" dirty="0" smtClean="0">
                <a:solidFill>
                  <a:srgbClr val="2F2B20"/>
                </a:solidFill>
                <a:latin typeface="Rockwell" pitchFamily="18" charset="0"/>
              </a:rPr>
              <a:t>Messaging:  Absences v. Attendance</a:t>
            </a:r>
            <a:endParaRPr lang="en-US" sz="3200" b="1" dirty="0">
              <a:solidFill>
                <a:srgbClr val="2F2B20"/>
              </a:solidFill>
              <a:latin typeface="Rockwell" pitchFamily="18" charset="0"/>
            </a:endParaRPr>
          </a:p>
        </p:txBody>
      </p:sp>
      <p:sp>
        <p:nvSpPr>
          <p:cNvPr id="54" name="Round Same Side Corner Rectangle 53"/>
          <p:cNvSpPr/>
          <p:nvPr/>
        </p:nvSpPr>
        <p:spPr bwMode="auto">
          <a:xfrm rot="10800000">
            <a:off x="380998" y="5763087"/>
            <a:ext cx="8429712" cy="889781"/>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endParaRPr>
          </a:p>
        </p:txBody>
      </p:sp>
      <p:sp>
        <p:nvSpPr>
          <p:cNvPr id="64" name="TextBox 63"/>
          <p:cNvSpPr txBox="1"/>
          <p:nvPr/>
        </p:nvSpPr>
        <p:spPr>
          <a:xfrm>
            <a:off x="2770387" y="1909741"/>
            <a:ext cx="1297151" cy="307777"/>
          </a:xfrm>
          <a:prstGeom prst="rect">
            <a:avLst/>
          </a:prstGeom>
          <a:noFill/>
        </p:spPr>
        <p:txBody>
          <a:bodyPr wrap="none" rtlCol="0">
            <a:spAutoFit/>
          </a:bodyPr>
          <a:lstStyle/>
          <a:p>
            <a:pPr algn="ctr"/>
            <a:r>
              <a:rPr lang="en-US" sz="1400" b="1" dirty="0" smtClean="0">
                <a:solidFill>
                  <a:srgbClr val="2F2B20"/>
                </a:solidFill>
              </a:rPr>
              <a:t>Associations</a:t>
            </a:r>
            <a:endParaRPr lang="en-US" sz="1400" b="1" dirty="0">
              <a:solidFill>
                <a:srgbClr val="2F2B20"/>
              </a:solidFill>
            </a:endParaRPr>
          </a:p>
        </p:txBody>
      </p:sp>
      <p:sp>
        <p:nvSpPr>
          <p:cNvPr id="65" name="TextBox 64"/>
          <p:cNvSpPr txBox="1"/>
          <p:nvPr/>
        </p:nvSpPr>
        <p:spPr>
          <a:xfrm>
            <a:off x="4942082" y="1903511"/>
            <a:ext cx="1208985" cy="307777"/>
          </a:xfrm>
          <a:prstGeom prst="rect">
            <a:avLst/>
          </a:prstGeom>
          <a:noFill/>
        </p:spPr>
        <p:txBody>
          <a:bodyPr wrap="none" rtlCol="0">
            <a:spAutoFit/>
          </a:bodyPr>
          <a:lstStyle/>
          <a:p>
            <a:pPr algn="ctr"/>
            <a:r>
              <a:rPr lang="en-US" sz="1400" b="1" dirty="0" smtClean="0">
                <a:solidFill>
                  <a:srgbClr val="2F2B20"/>
                </a:solidFill>
              </a:rPr>
              <a:t>Perceptions</a:t>
            </a:r>
            <a:endParaRPr lang="en-US" sz="1400" b="1" dirty="0">
              <a:solidFill>
                <a:srgbClr val="2F2B20"/>
              </a:solidFill>
            </a:endParaRPr>
          </a:p>
        </p:txBody>
      </p:sp>
      <p:sp>
        <p:nvSpPr>
          <p:cNvPr id="67" name="TextBox 66"/>
          <p:cNvSpPr txBox="1"/>
          <p:nvPr/>
        </p:nvSpPr>
        <p:spPr>
          <a:xfrm>
            <a:off x="6738561" y="1903510"/>
            <a:ext cx="1566454" cy="307777"/>
          </a:xfrm>
          <a:prstGeom prst="rect">
            <a:avLst/>
          </a:prstGeom>
          <a:noFill/>
        </p:spPr>
        <p:txBody>
          <a:bodyPr wrap="none" rtlCol="0">
            <a:spAutoFit/>
          </a:bodyPr>
          <a:lstStyle/>
          <a:p>
            <a:pPr algn="ctr"/>
            <a:r>
              <a:rPr lang="en-US" sz="1400" b="1" dirty="0" smtClean="0">
                <a:solidFill>
                  <a:srgbClr val="2F2B20"/>
                </a:solidFill>
              </a:rPr>
              <a:t>Potential Impact</a:t>
            </a:r>
            <a:endParaRPr lang="en-US" sz="1400" b="1" dirty="0">
              <a:solidFill>
                <a:srgbClr val="2F2B20"/>
              </a:solidFill>
            </a:endParaRPr>
          </a:p>
        </p:txBody>
      </p:sp>
      <p:grpSp>
        <p:nvGrpSpPr>
          <p:cNvPr id="68" name="Group 67"/>
          <p:cNvGrpSpPr/>
          <p:nvPr/>
        </p:nvGrpSpPr>
        <p:grpSpPr>
          <a:xfrm>
            <a:off x="776455" y="2247998"/>
            <a:ext cx="7528560" cy="3017520"/>
            <a:chOff x="929640" y="2392680"/>
            <a:chExt cx="7528560" cy="3017520"/>
          </a:xfrm>
        </p:grpSpPr>
        <p:grpSp>
          <p:nvGrpSpPr>
            <p:cNvPr id="69" name="Group 68"/>
            <p:cNvGrpSpPr/>
            <p:nvPr/>
          </p:nvGrpSpPr>
          <p:grpSpPr>
            <a:xfrm>
              <a:off x="929640" y="2392680"/>
              <a:ext cx="7528560" cy="3017520"/>
              <a:chOff x="929640" y="2392680"/>
              <a:chExt cx="7528560" cy="3017520"/>
            </a:xfrm>
          </p:grpSpPr>
          <p:sp>
            <p:nvSpPr>
              <p:cNvPr id="79" name="Rounded Rectangle 78"/>
              <p:cNvSpPr/>
              <p:nvPr/>
            </p:nvSpPr>
            <p:spPr bwMode="auto">
              <a:xfrm>
                <a:off x="929640" y="2560320"/>
                <a:ext cx="1280160" cy="1097280"/>
              </a:xfrm>
              <a:prstGeom prst="roundRect">
                <a:avLst/>
              </a:prstGeom>
              <a:solidFill>
                <a:schemeClr val="accent2">
                  <a:lumMod val="5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400" b="1" dirty="0" smtClean="0">
                    <a:solidFill>
                      <a:srgbClr val="FFFFFF"/>
                    </a:solidFill>
                  </a:rPr>
                  <a:t>Absences</a:t>
                </a:r>
              </a:p>
            </p:txBody>
          </p:sp>
          <p:sp>
            <p:nvSpPr>
              <p:cNvPr id="80" name="Rounded Rectangle 79"/>
              <p:cNvSpPr/>
              <p:nvPr/>
            </p:nvSpPr>
            <p:spPr bwMode="auto">
              <a:xfrm>
                <a:off x="941614" y="4191000"/>
                <a:ext cx="1280160" cy="1097280"/>
              </a:xfrm>
              <a:prstGeom prst="roundRect">
                <a:avLst/>
              </a:prstGeom>
              <a:solidFill>
                <a:srgbClr val="A9A57C"/>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400" b="1" dirty="0" smtClean="0">
                    <a:solidFill>
                      <a:srgbClr val="FFFFFF"/>
                    </a:solidFill>
                  </a:rPr>
                  <a:t>Attendance</a:t>
                </a:r>
              </a:p>
            </p:txBody>
          </p:sp>
          <p:sp>
            <p:nvSpPr>
              <p:cNvPr id="81" name="Rounded Rectangle 80"/>
              <p:cNvSpPr/>
              <p:nvPr/>
            </p:nvSpPr>
            <p:spPr bwMode="auto">
              <a:xfrm>
                <a:off x="2788920" y="2560320"/>
                <a:ext cx="1554480" cy="1097280"/>
              </a:xfrm>
              <a:prstGeom prst="roundRect">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100" b="1" dirty="0" smtClean="0">
                    <a:solidFill>
                      <a:srgbClr val="2F2B20"/>
                    </a:solidFill>
                  </a:rPr>
                  <a:t>Associate with what child is missing</a:t>
                </a:r>
              </a:p>
            </p:txBody>
          </p:sp>
          <p:sp>
            <p:nvSpPr>
              <p:cNvPr id="82" name="Rounded Rectangle 81"/>
              <p:cNvSpPr/>
              <p:nvPr/>
            </p:nvSpPr>
            <p:spPr bwMode="auto">
              <a:xfrm>
                <a:off x="2819400" y="4179811"/>
                <a:ext cx="1554480" cy="1097280"/>
              </a:xfrm>
              <a:prstGeom prst="round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050" b="1" dirty="0" smtClean="0">
                    <a:solidFill>
                      <a:srgbClr val="2F2B20"/>
                    </a:solidFill>
                  </a:rPr>
                  <a:t>Associate with what child is already gaining</a:t>
                </a:r>
              </a:p>
            </p:txBody>
          </p:sp>
          <p:sp>
            <p:nvSpPr>
              <p:cNvPr id="83" name="Rounded Rectangle 82"/>
              <p:cNvSpPr/>
              <p:nvPr/>
            </p:nvSpPr>
            <p:spPr bwMode="auto">
              <a:xfrm>
                <a:off x="4922520" y="2560320"/>
                <a:ext cx="1554480" cy="1097280"/>
              </a:xfrm>
              <a:prstGeom prst="roundRect">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100" b="1" dirty="0" smtClean="0">
                    <a:solidFill>
                      <a:srgbClr val="2F2B20"/>
                    </a:solidFill>
                  </a:rPr>
                  <a:t>This behavior is planned so </a:t>
                </a:r>
                <a:r>
                  <a:rPr lang="en-US" sz="1100" b="1" dirty="0">
                    <a:solidFill>
                      <a:srgbClr val="2F2B20"/>
                    </a:solidFill>
                  </a:rPr>
                  <a:t>m</a:t>
                </a:r>
                <a:r>
                  <a:rPr lang="en-US" sz="1100" b="1" dirty="0" smtClean="0">
                    <a:solidFill>
                      <a:srgbClr val="2F2B20"/>
                    </a:solidFill>
                  </a:rPr>
                  <a:t>akes parents  think about impact of planned absences</a:t>
                </a:r>
              </a:p>
            </p:txBody>
          </p:sp>
          <p:sp>
            <p:nvSpPr>
              <p:cNvPr id="84" name="Rounded Rectangle 83"/>
              <p:cNvSpPr/>
              <p:nvPr/>
            </p:nvSpPr>
            <p:spPr bwMode="auto">
              <a:xfrm>
                <a:off x="4953000" y="4179811"/>
                <a:ext cx="1554480" cy="1097280"/>
              </a:xfrm>
              <a:prstGeom prst="round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100" b="1" dirty="0" smtClean="0">
                    <a:solidFill>
                      <a:srgbClr val="2F2B20"/>
                    </a:solidFill>
                  </a:rPr>
                  <a:t>This behavior considered automatic, makes parents feel like they are already doing</a:t>
                </a:r>
              </a:p>
            </p:txBody>
          </p:sp>
          <p:sp>
            <p:nvSpPr>
              <p:cNvPr id="85" name="Oval 84"/>
              <p:cNvSpPr/>
              <p:nvPr/>
            </p:nvSpPr>
            <p:spPr bwMode="auto">
              <a:xfrm>
                <a:off x="7086600" y="2392680"/>
                <a:ext cx="1371600" cy="1371600"/>
              </a:xfrm>
              <a:prstGeom prst="ellipse">
                <a:avLst/>
              </a:prstGeom>
              <a:solidFill>
                <a:schemeClr val="accent2">
                  <a:lumMod val="5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200" b="1" dirty="0" smtClean="0">
                    <a:solidFill>
                      <a:srgbClr val="FFFFFF"/>
                    </a:solidFill>
                  </a:rPr>
                  <a:t>Change in behavior</a:t>
                </a:r>
              </a:p>
            </p:txBody>
          </p:sp>
          <p:sp>
            <p:nvSpPr>
              <p:cNvPr id="86" name="Oval 85"/>
              <p:cNvSpPr/>
              <p:nvPr/>
            </p:nvSpPr>
            <p:spPr bwMode="auto">
              <a:xfrm>
                <a:off x="7086600" y="4038600"/>
                <a:ext cx="1371600" cy="1371600"/>
              </a:xfrm>
              <a:prstGeom prst="ellipse">
                <a:avLst/>
              </a:prstGeom>
              <a:solidFill>
                <a:schemeClr val="accent1"/>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1200" b="1" dirty="0" smtClean="0">
                    <a:solidFill>
                      <a:srgbClr val="FFFFFF"/>
                    </a:solidFill>
                  </a:rPr>
                  <a:t>Reinforces current behavior</a:t>
                </a:r>
              </a:p>
            </p:txBody>
          </p:sp>
        </p:grpSp>
        <p:grpSp>
          <p:nvGrpSpPr>
            <p:cNvPr id="72" name="Group 71"/>
            <p:cNvGrpSpPr/>
            <p:nvPr/>
          </p:nvGrpSpPr>
          <p:grpSpPr>
            <a:xfrm>
              <a:off x="2286000" y="3048000"/>
              <a:ext cx="4724400" cy="1676400"/>
              <a:chOff x="2286000" y="3048000"/>
              <a:chExt cx="4724400" cy="1676400"/>
            </a:xfrm>
          </p:grpSpPr>
          <p:cxnSp>
            <p:nvCxnSpPr>
              <p:cNvPr id="73" name="Straight Arrow Connector 72"/>
              <p:cNvCxnSpPr/>
              <p:nvPr/>
            </p:nvCxnSpPr>
            <p:spPr bwMode="auto">
              <a:xfrm>
                <a:off x="2286000" y="3078480"/>
                <a:ext cx="365760" cy="0"/>
              </a:xfrm>
              <a:prstGeom prst="straightConnector1">
                <a:avLst/>
              </a:prstGeom>
              <a:noFill/>
              <a:ln w="9525" cap="flat" cmpd="sng" algn="ctr">
                <a:solidFill>
                  <a:schemeClr val="accent1"/>
                </a:solidFill>
                <a:prstDash val="dash"/>
                <a:round/>
                <a:headEnd type="none" w="med" len="med"/>
                <a:tailEnd type="arrow"/>
              </a:ln>
              <a:effectLst/>
            </p:spPr>
          </p:cxnSp>
          <p:cxnSp>
            <p:nvCxnSpPr>
              <p:cNvPr id="74" name="Straight Arrow Connector 73"/>
              <p:cNvCxnSpPr/>
              <p:nvPr/>
            </p:nvCxnSpPr>
            <p:spPr bwMode="auto">
              <a:xfrm>
                <a:off x="2362200" y="4724400"/>
                <a:ext cx="365760" cy="0"/>
              </a:xfrm>
              <a:prstGeom prst="straightConnector1">
                <a:avLst/>
              </a:prstGeom>
              <a:noFill/>
              <a:ln w="9525" cap="flat" cmpd="sng" algn="ctr">
                <a:solidFill>
                  <a:schemeClr val="accent1"/>
                </a:solidFill>
                <a:prstDash val="dash"/>
                <a:round/>
                <a:headEnd type="none" w="med" len="med"/>
                <a:tailEnd type="arrow"/>
              </a:ln>
              <a:effectLst/>
            </p:spPr>
          </p:cxnSp>
          <p:cxnSp>
            <p:nvCxnSpPr>
              <p:cNvPr id="75" name="Straight Arrow Connector 74"/>
              <p:cNvCxnSpPr/>
              <p:nvPr/>
            </p:nvCxnSpPr>
            <p:spPr bwMode="auto">
              <a:xfrm>
                <a:off x="4434840" y="3048000"/>
                <a:ext cx="365760" cy="0"/>
              </a:xfrm>
              <a:prstGeom prst="straightConnector1">
                <a:avLst/>
              </a:prstGeom>
              <a:noFill/>
              <a:ln w="9525" cap="flat" cmpd="sng" algn="ctr">
                <a:solidFill>
                  <a:schemeClr val="accent1"/>
                </a:solidFill>
                <a:prstDash val="dash"/>
                <a:round/>
                <a:headEnd type="none" w="med" len="med"/>
                <a:tailEnd type="arrow"/>
              </a:ln>
              <a:effectLst/>
            </p:spPr>
          </p:cxnSp>
          <p:cxnSp>
            <p:nvCxnSpPr>
              <p:cNvPr id="76" name="Straight Arrow Connector 75"/>
              <p:cNvCxnSpPr/>
              <p:nvPr/>
            </p:nvCxnSpPr>
            <p:spPr bwMode="auto">
              <a:xfrm>
                <a:off x="4511040" y="4724400"/>
                <a:ext cx="365760" cy="0"/>
              </a:xfrm>
              <a:prstGeom prst="straightConnector1">
                <a:avLst/>
              </a:prstGeom>
              <a:noFill/>
              <a:ln w="9525" cap="flat" cmpd="sng" algn="ctr">
                <a:solidFill>
                  <a:schemeClr val="accent1"/>
                </a:solidFill>
                <a:prstDash val="dash"/>
                <a:round/>
                <a:headEnd type="none" w="med" len="med"/>
                <a:tailEnd type="arrow"/>
              </a:ln>
              <a:effectLst/>
            </p:spPr>
          </p:cxnSp>
          <p:cxnSp>
            <p:nvCxnSpPr>
              <p:cNvPr id="77" name="Straight Arrow Connector 76"/>
              <p:cNvCxnSpPr/>
              <p:nvPr/>
            </p:nvCxnSpPr>
            <p:spPr bwMode="auto">
              <a:xfrm>
                <a:off x="6568440" y="3048000"/>
                <a:ext cx="441960" cy="0"/>
              </a:xfrm>
              <a:prstGeom prst="straightConnector1">
                <a:avLst/>
              </a:prstGeom>
              <a:noFill/>
              <a:ln w="9525" cap="flat" cmpd="sng" algn="ctr">
                <a:solidFill>
                  <a:schemeClr val="accent1"/>
                </a:solidFill>
                <a:prstDash val="dash"/>
                <a:round/>
                <a:headEnd type="none" w="med" len="med"/>
                <a:tailEnd type="arrow"/>
              </a:ln>
              <a:effectLst/>
            </p:spPr>
          </p:cxnSp>
          <p:cxnSp>
            <p:nvCxnSpPr>
              <p:cNvPr id="78" name="Straight Arrow Connector 77"/>
              <p:cNvCxnSpPr/>
              <p:nvPr/>
            </p:nvCxnSpPr>
            <p:spPr bwMode="auto">
              <a:xfrm>
                <a:off x="6644640" y="4724400"/>
                <a:ext cx="365760" cy="0"/>
              </a:xfrm>
              <a:prstGeom prst="straightConnector1">
                <a:avLst/>
              </a:prstGeom>
              <a:noFill/>
              <a:ln w="9525" cap="flat" cmpd="sng" algn="ctr">
                <a:solidFill>
                  <a:schemeClr val="accent1"/>
                </a:solidFill>
                <a:prstDash val="dash"/>
                <a:round/>
                <a:headEnd type="none" w="med" len="med"/>
                <a:tailEnd type="arrow"/>
              </a:ln>
              <a:effectLst/>
            </p:spPr>
          </p:cxnSp>
        </p:grpSp>
      </p:grpSp>
    </p:spTree>
    <p:extLst>
      <p:ext uri="{BB962C8B-B14F-4D97-AF65-F5344CB8AC3E}">
        <p14:creationId xmlns:p14="http://schemas.microsoft.com/office/powerpoint/2010/main" val="2698288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bwMode="auto">
          <a:xfrm>
            <a:off x="184637" y="222738"/>
            <a:ext cx="8763000" cy="1148862"/>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5" name="TextBox 4"/>
          <p:cNvSpPr txBox="1"/>
          <p:nvPr/>
        </p:nvSpPr>
        <p:spPr>
          <a:xfrm>
            <a:off x="194693" y="258560"/>
            <a:ext cx="8742887" cy="1077218"/>
          </a:xfrm>
          <a:prstGeom prst="rect">
            <a:avLst/>
          </a:prstGeom>
          <a:noFill/>
        </p:spPr>
        <p:txBody>
          <a:bodyPr wrap="square" rtlCol="0">
            <a:spAutoFit/>
          </a:bodyPr>
          <a:lstStyle/>
          <a:p>
            <a:pPr algn="ctr"/>
            <a:r>
              <a:rPr lang="en-US" sz="3200" b="1" dirty="0" smtClean="0">
                <a:solidFill>
                  <a:srgbClr val="2F2B20"/>
                </a:solidFill>
                <a:latin typeface="Rockwell" pitchFamily="18" charset="0"/>
                <a:cs typeface="Arial" charset="0"/>
              </a:rPr>
              <a:t>Parents Underestimate the Number </a:t>
            </a:r>
          </a:p>
          <a:p>
            <a:pPr algn="ctr"/>
            <a:r>
              <a:rPr lang="en-US" sz="3200" b="1" dirty="0" smtClean="0">
                <a:solidFill>
                  <a:srgbClr val="2F2B20"/>
                </a:solidFill>
                <a:latin typeface="Rockwell" pitchFamily="18" charset="0"/>
                <a:cs typeface="Arial" charset="0"/>
              </a:rPr>
              <a:t>of Year-End Absences</a:t>
            </a:r>
            <a:endParaRPr lang="en-US" sz="3200" b="1" dirty="0">
              <a:solidFill>
                <a:srgbClr val="2F2B20"/>
              </a:solidFill>
              <a:latin typeface="Rockwell" pitchFamily="18" charset="0"/>
              <a:cs typeface="Arial" charset="0"/>
            </a:endParaRPr>
          </a:p>
        </p:txBody>
      </p:sp>
      <p:sp>
        <p:nvSpPr>
          <p:cNvPr id="12" name="Round Same Side Corner Rectangle 11"/>
          <p:cNvSpPr/>
          <p:nvPr/>
        </p:nvSpPr>
        <p:spPr bwMode="auto">
          <a:xfrm rot="10800000">
            <a:off x="188098" y="5333999"/>
            <a:ext cx="8763001" cy="128000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2" name="Rectangle 1"/>
          <p:cNvSpPr/>
          <p:nvPr/>
        </p:nvSpPr>
        <p:spPr>
          <a:xfrm>
            <a:off x="152400" y="5486400"/>
            <a:ext cx="8763000" cy="892552"/>
          </a:xfrm>
          <a:prstGeom prst="rect">
            <a:avLst/>
          </a:prstGeom>
        </p:spPr>
        <p:txBody>
          <a:bodyPr wrap="square">
            <a:spAutoFit/>
          </a:bodyPr>
          <a:lstStyle/>
          <a:p>
            <a:pPr algn="ctr"/>
            <a:r>
              <a:rPr lang="en-US" sz="2600" dirty="0" smtClean="0">
                <a:solidFill>
                  <a:srgbClr val="2F2B20"/>
                </a:solidFill>
                <a:latin typeface="Rockwell" pitchFamily="18" charset="0"/>
                <a:cs typeface="Arial" charset="0"/>
              </a:rPr>
              <a:t>The math:  If a child is absent an average of 2+ days a month, then she is absent far more than 10+ days a year</a:t>
            </a:r>
            <a:endParaRPr lang="en-US" sz="2600" b="1" dirty="0">
              <a:solidFill>
                <a:srgbClr val="2F2B20"/>
              </a:solidFill>
              <a:latin typeface="Rockwell" pitchFamily="18" charset="0"/>
              <a:cs typeface="Arial" charset="0"/>
            </a:endParaRPr>
          </a:p>
        </p:txBody>
      </p:sp>
      <p:sp>
        <p:nvSpPr>
          <p:cNvPr id="19"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E7AC1B-3AEF-4DFE-9D79-3CDEE23B0D24}" type="slidenum">
              <a:rPr lang="en-US" sz="1200" b="1" smtClean="0">
                <a:solidFill>
                  <a:srgbClr val="2F2B20"/>
                </a:solidFill>
              </a:rPr>
              <a:pPr algn="r"/>
              <a:t>22</a:t>
            </a:fld>
            <a:endParaRPr lang="en-US" sz="1200" b="1" dirty="0">
              <a:solidFill>
                <a:srgbClr val="2F2B20"/>
              </a:solidFill>
            </a:endParaRPr>
          </a:p>
        </p:txBody>
      </p:sp>
      <p:sp>
        <p:nvSpPr>
          <p:cNvPr id="24" name="Oval 23"/>
          <p:cNvSpPr/>
          <p:nvPr/>
        </p:nvSpPr>
        <p:spPr>
          <a:xfrm>
            <a:off x="4953000" y="1600200"/>
            <a:ext cx="3352800" cy="3200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2F2B20"/>
              </a:solidFill>
            </a:endParaRPr>
          </a:p>
        </p:txBody>
      </p:sp>
      <p:sp>
        <p:nvSpPr>
          <p:cNvPr id="26" name="Oval 25"/>
          <p:cNvSpPr/>
          <p:nvPr/>
        </p:nvSpPr>
        <p:spPr>
          <a:xfrm>
            <a:off x="5867400" y="3505200"/>
            <a:ext cx="1600200" cy="1524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2F2B20"/>
                </a:solidFill>
              </a:rPr>
              <a:t>Missed </a:t>
            </a:r>
          </a:p>
          <a:p>
            <a:pPr algn="ctr"/>
            <a:r>
              <a:rPr lang="en-US" sz="1400" b="1" u="sng" dirty="0" smtClean="0">
                <a:solidFill>
                  <a:srgbClr val="2F2B20"/>
                </a:solidFill>
              </a:rPr>
              <a:t>10+ days annually</a:t>
            </a:r>
          </a:p>
          <a:p>
            <a:pPr algn="ctr"/>
            <a:r>
              <a:rPr lang="en-US" sz="1400" dirty="0" smtClean="0">
                <a:solidFill>
                  <a:srgbClr val="2F2B20"/>
                </a:solidFill>
              </a:rPr>
              <a:t>30%</a:t>
            </a:r>
          </a:p>
        </p:txBody>
      </p:sp>
      <p:sp>
        <p:nvSpPr>
          <p:cNvPr id="30" name="Rounded Rectangle 29"/>
          <p:cNvSpPr/>
          <p:nvPr/>
        </p:nvSpPr>
        <p:spPr bwMode="auto">
          <a:xfrm>
            <a:off x="228600" y="1600199"/>
            <a:ext cx="4114800" cy="3429001"/>
          </a:xfrm>
          <a:prstGeom prst="roundRect">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31" name="TextBox 30"/>
          <p:cNvSpPr txBox="1"/>
          <p:nvPr/>
        </p:nvSpPr>
        <p:spPr>
          <a:xfrm>
            <a:off x="228600" y="1752600"/>
            <a:ext cx="4114800" cy="3139321"/>
          </a:xfrm>
          <a:prstGeom prst="rect">
            <a:avLst/>
          </a:prstGeom>
          <a:noFill/>
        </p:spPr>
        <p:txBody>
          <a:bodyPr wrap="square" rtlCol="0">
            <a:spAutoFit/>
          </a:bodyPr>
          <a:lstStyle/>
          <a:p>
            <a:pPr algn="ctr"/>
            <a:r>
              <a:rPr lang="en-US" dirty="0" smtClean="0">
                <a:solidFill>
                  <a:srgbClr val="2F2B20"/>
                </a:solidFill>
                <a:latin typeface="Rockwell" pitchFamily="18" charset="0"/>
                <a:cs typeface="Arial" charset="0"/>
              </a:rPr>
              <a:t>We asked each parent about his or her child’s absences in two ways:</a:t>
            </a:r>
          </a:p>
          <a:p>
            <a:pPr algn="ctr"/>
            <a:endParaRPr lang="en-US" b="1" dirty="0">
              <a:solidFill>
                <a:srgbClr val="2F2B20"/>
              </a:solidFill>
              <a:latin typeface="Rockwell" pitchFamily="18" charset="0"/>
              <a:cs typeface="Arial" charset="0"/>
            </a:endParaRPr>
          </a:p>
          <a:p>
            <a:pPr marL="342900" indent="-342900" algn="ctr">
              <a:buFontTx/>
              <a:buAutoNum type="arabicPeriod"/>
            </a:pPr>
            <a:r>
              <a:rPr lang="en-US" dirty="0" smtClean="0">
                <a:solidFill>
                  <a:srgbClr val="2F2B20"/>
                </a:solidFill>
                <a:latin typeface="Rockwell" pitchFamily="18" charset="0"/>
                <a:cs typeface="Arial" charset="0"/>
              </a:rPr>
              <a:t>Was your child absent an average of 2 or more days a month?</a:t>
            </a:r>
          </a:p>
          <a:p>
            <a:pPr marL="342900" indent="-342900" algn="ctr">
              <a:buFontTx/>
              <a:buAutoNum type="arabicPeriod"/>
            </a:pPr>
            <a:r>
              <a:rPr lang="en-US" dirty="0" smtClean="0">
                <a:solidFill>
                  <a:srgbClr val="2F2B20"/>
                </a:solidFill>
                <a:latin typeface="Rockwell" pitchFamily="18" charset="0"/>
                <a:cs typeface="Arial" charset="0"/>
              </a:rPr>
              <a:t>Was your child absent more than 10 days over the year?</a:t>
            </a:r>
          </a:p>
          <a:p>
            <a:pPr algn="ctr"/>
            <a:endParaRPr lang="en-US" dirty="0">
              <a:solidFill>
                <a:srgbClr val="2F2B20"/>
              </a:solidFill>
              <a:latin typeface="Rockwell" pitchFamily="18" charset="0"/>
              <a:cs typeface="Arial" charset="0"/>
            </a:endParaRPr>
          </a:p>
          <a:p>
            <a:pPr algn="ctr"/>
            <a:r>
              <a:rPr lang="en-US" b="1" dirty="0" smtClean="0">
                <a:solidFill>
                  <a:srgbClr val="2F2B20"/>
                </a:solidFill>
                <a:latin typeface="Rockwell" pitchFamily="18" charset="0"/>
                <a:cs typeface="Arial" charset="0"/>
              </a:rPr>
              <a:t>60% </a:t>
            </a:r>
            <a:r>
              <a:rPr lang="en-US" dirty="0" smtClean="0">
                <a:solidFill>
                  <a:srgbClr val="2F2B20"/>
                </a:solidFill>
                <a:latin typeface="Rockwell" pitchFamily="18" charset="0"/>
                <a:cs typeface="Arial" charset="0"/>
              </a:rPr>
              <a:t>of parents said their child was absent an average of 2+ days a month, </a:t>
            </a:r>
            <a:r>
              <a:rPr lang="en-US" b="1" dirty="0" smtClean="0">
                <a:solidFill>
                  <a:srgbClr val="2F2B20"/>
                </a:solidFill>
                <a:latin typeface="Rockwell" pitchFamily="18" charset="0"/>
                <a:cs typeface="Arial" charset="0"/>
              </a:rPr>
              <a:t>but not</a:t>
            </a:r>
            <a:r>
              <a:rPr lang="en-US" dirty="0" smtClean="0">
                <a:solidFill>
                  <a:srgbClr val="2F2B20"/>
                </a:solidFill>
                <a:latin typeface="Rockwell" pitchFamily="18" charset="0"/>
                <a:cs typeface="Arial" charset="0"/>
              </a:rPr>
              <a:t> 10+ days a year</a:t>
            </a:r>
            <a:endParaRPr lang="en-US" b="1" dirty="0">
              <a:solidFill>
                <a:srgbClr val="2F2B20"/>
              </a:solidFill>
              <a:latin typeface="Rockwell" pitchFamily="18" charset="0"/>
              <a:cs typeface="Arial" charset="0"/>
            </a:endParaRPr>
          </a:p>
        </p:txBody>
      </p:sp>
      <p:sp>
        <p:nvSpPr>
          <p:cNvPr id="3" name="TextBox 2"/>
          <p:cNvSpPr txBox="1"/>
          <p:nvPr/>
        </p:nvSpPr>
        <p:spPr>
          <a:xfrm>
            <a:off x="5410200" y="2209800"/>
            <a:ext cx="2438400" cy="1015663"/>
          </a:xfrm>
          <a:prstGeom prst="rect">
            <a:avLst/>
          </a:prstGeom>
          <a:noFill/>
        </p:spPr>
        <p:txBody>
          <a:bodyPr wrap="square" rtlCol="0">
            <a:spAutoFit/>
          </a:bodyPr>
          <a:lstStyle/>
          <a:p>
            <a:pPr algn="ctr"/>
            <a:r>
              <a:rPr lang="en-US" sz="1400" b="1" dirty="0">
                <a:solidFill>
                  <a:srgbClr val="2F2B20"/>
                </a:solidFill>
                <a:cs typeface="Arial" charset="0"/>
              </a:rPr>
              <a:t>Missed an average </a:t>
            </a:r>
            <a:r>
              <a:rPr lang="en-US" sz="1400" b="1" dirty="0" smtClean="0">
                <a:solidFill>
                  <a:srgbClr val="2F2B20"/>
                </a:solidFill>
                <a:cs typeface="Arial" charset="0"/>
              </a:rPr>
              <a:t>of</a:t>
            </a:r>
          </a:p>
          <a:p>
            <a:pPr algn="ctr"/>
            <a:r>
              <a:rPr lang="en-US" sz="1400" b="1" dirty="0" smtClean="0">
                <a:solidFill>
                  <a:srgbClr val="2F2B20"/>
                </a:solidFill>
                <a:cs typeface="Arial" charset="0"/>
              </a:rPr>
              <a:t> </a:t>
            </a:r>
            <a:r>
              <a:rPr lang="en-US" sz="1400" b="1" u="sng" dirty="0">
                <a:solidFill>
                  <a:srgbClr val="2F2B20"/>
                </a:solidFill>
                <a:cs typeface="Arial" charset="0"/>
              </a:rPr>
              <a:t>2+ days per month </a:t>
            </a:r>
            <a:br>
              <a:rPr lang="en-US" sz="1400" b="1" u="sng" dirty="0">
                <a:solidFill>
                  <a:srgbClr val="2F2B20"/>
                </a:solidFill>
                <a:cs typeface="Arial" charset="0"/>
              </a:rPr>
            </a:br>
            <a:r>
              <a:rPr lang="en-US" sz="1400" dirty="0">
                <a:solidFill>
                  <a:srgbClr val="2F2B20"/>
                </a:solidFill>
                <a:cs typeface="Arial" charset="0"/>
              </a:rPr>
              <a:t>90% </a:t>
            </a:r>
          </a:p>
          <a:p>
            <a:endParaRPr lang="en-US" dirty="0">
              <a:solidFill>
                <a:srgbClr val="2F2B20"/>
              </a:solidFill>
              <a:cs typeface="Arial" charset="0"/>
            </a:endParaRPr>
          </a:p>
        </p:txBody>
      </p:sp>
    </p:spTree>
    <p:extLst>
      <p:ext uri="{BB962C8B-B14F-4D97-AF65-F5344CB8AC3E}">
        <p14:creationId xmlns:p14="http://schemas.microsoft.com/office/powerpoint/2010/main" val="273016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bwMode="auto">
          <a:xfrm>
            <a:off x="184637" y="222738"/>
            <a:ext cx="8763000" cy="1148862"/>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5" name="TextBox 4"/>
          <p:cNvSpPr txBox="1"/>
          <p:nvPr/>
        </p:nvSpPr>
        <p:spPr>
          <a:xfrm>
            <a:off x="152400" y="228600"/>
            <a:ext cx="8763000" cy="954107"/>
          </a:xfrm>
          <a:prstGeom prst="rect">
            <a:avLst/>
          </a:prstGeom>
          <a:noFill/>
        </p:spPr>
        <p:txBody>
          <a:bodyPr wrap="square" rtlCol="0">
            <a:spAutoFit/>
          </a:bodyPr>
          <a:lstStyle/>
          <a:p>
            <a:pPr algn="ctr"/>
            <a:r>
              <a:rPr lang="en-US" sz="2800" b="1" dirty="0" smtClean="0">
                <a:solidFill>
                  <a:srgbClr val="2F2B20"/>
                </a:solidFill>
                <a:latin typeface="Rockwell" pitchFamily="18" charset="0"/>
                <a:cs typeface="Arial" charset="0"/>
              </a:rPr>
              <a:t>Most High-Absence Parents Reported </a:t>
            </a:r>
          </a:p>
          <a:p>
            <a:pPr algn="ctr"/>
            <a:r>
              <a:rPr lang="en-US" sz="2800" b="1" dirty="0" smtClean="0">
                <a:solidFill>
                  <a:srgbClr val="2F2B20"/>
                </a:solidFill>
                <a:latin typeface="Rockwell" pitchFamily="18" charset="0"/>
                <a:cs typeface="Arial" charset="0"/>
              </a:rPr>
              <a:t>that Their Schools Had Not Contacted Them</a:t>
            </a:r>
            <a:endParaRPr lang="en-US" sz="2800" b="1" dirty="0">
              <a:solidFill>
                <a:srgbClr val="2F2B20"/>
              </a:solidFill>
              <a:latin typeface="Rockwell" pitchFamily="18" charset="0"/>
              <a:cs typeface="Arial" charset="0"/>
            </a:endParaRPr>
          </a:p>
        </p:txBody>
      </p:sp>
      <p:sp>
        <p:nvSpPr>
          <p:cNvPr id="12" name="Round Same Side Corner Rectangle 11"/>
          <p:cNvSpPr/>
          <p:nvPr/>
        </p:nvSpPr>
        <p:spPr bwMode="auto">
          <a:xfrm rot="10800000">
            <a:off x="188098" y="5333999"/>
            <a:ext cx="8763001" cy="128000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2" name="Rectangle 1"/>
          <p:cNvSpPr/>
          <p:nvPr/>
        </p:nvSpPr>
        <p:spPr>
          <a:xfrm>
            <a:off x="228600" y="5486400"/>
            <a:ext cx="8686800" cy="954107"/>
          </a:xfrm>
          <a:prstGeom prst="rect">
            <a:avLst/>
          </a:prstGeom>
        </p:spPr>
        <p:txBody>
          <a:bodyPr wrap="square">
            <a:spAutoFit/>
          </a:bodyPr>
          <a:lstStyle/>
          <a:p>
            <a:pPr algn="ctr"/>
            <a:r>
              <a:rPr lang="en-US" sz="2800" dirty="0" smtClean="0">
                <a:solidFill>
                  <a:srgbClr val="2F2B20"/>
                </a:solidFill>
                <a:latin typeface="Rockwell" pitchFamily="18" charset="0"/>
                <a:cs typeface="Arial" charset="0"/>
              </a:rPr>
              <a:t>We need to make it easier for teachers and school leaders to talk to parents about absences.</a:t>
            </a:r>
            <a:endParaRPr lang="en-US" sz="2800" b="1" dirty="0">
              <a:solidFill>
                <a:srgbClr val="2F2B20"/>
              </a:solidFill>
              <a:latin typeface="Rockwell" pitchFamily="18" charset="0"/>
              <a:cs typeface="Arial" charset="0"/>
            </a:endParaRPr>
          </a:p>
        </p:txBody>
      </p:sp>
      <p:sp>
        <p:nvSpPr>
          <p:cNvPr id="19"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E7AC1B-3AEF-4DFE-9D79-3CDEE23B0D24}" type="slidenum">
              <a:rPr lang="en-US" sz="1200" b="1" smtClean="0">
                <a:solidFill>
                  <a:srgbClr val="2F2B20"/>
                </a:solidFill>
              </a:rPr>
              <a:pPr algn="r"/>
              <a:t>23</a:t>
            </a:fld>
            <a:endParaRPr lang="en-US" sz="1200" b="1" dirty="0">
              <a:solidFill>
                <a:srgbClr val="2F2B20"/>
              </a:solidFill>
            </a:endParaRPr>
          </a:p>
        </p:txBody>
      </p:sp>
      <p:sp>
        <p:nvSpPr>
          <p:cNvPr id="20" name="Rounded Rectangle 19"/>
          <p:cNvSpPr/>
          <p:nvPr/>
        </p:nvSpPr>
        <p:spPr bwMode="auto">
          <a:xfrm>
            <a:off x="228600" y="2133600"/>
            <a:ext cx="3276600" cy="2514600"/>
          </a:xfrm>
          <a:prstGeom prst="roundRect">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22" name="TextBox 21"/>
          <p:cNvSpPr txBox="1"/>
          <p:nvPr/>
        </p:nvSpPr>
        <p:spPr>
          <a:xfrm>
            <a:off x="228600" y="2438400"/>
            <a:ext cx="3276600" cy="1938992"/>
          </a:xfrm>
          <a:prstGeom prst="rect">
            <a:avLst/>
          </a:prstGeom>
          <a:noFill/>
        </p:spPr>
        <p:txBody>
          <a:bodyPr wrap="square" rtlCol="0">
            <a:spAutoFit/>
          </a:bodyPr>
          <a:lstStyle/>
          <a:p>
            <a:pPr algn="ctr"/>
            <a:r>
              <a:rPr lang="en-US" sz="2400" b="1" dirty="0" smtClean="0">
                <a:solidFill>
                  <a:srgbClr val="2F2B20"/>
                </a:solidFill>
                <a:latin typeface="Rockwell" pitchFamily="18" charset="0"/>
                <a:cs typeface="Arial" charset="0"/>
              </a:rPr>
              <a:t>72%</a:t>
            </a:r>
            <a:r>
              <a:rPr lang="en-US" sz="2400" dirty="0" smtClean="0">
                <a:solidFill>
                  <a:srgbClr val="2F2B20"/>
                </a:solidFill>
                <a:latin typeface="Rockwell" pitchFamily="18" charset="0"/>
                <a:cs typeface="Arial" charset="0"/>
              </a:rPr>
              <a:t> of parents reported that they most </a:t>
            </a:r>
            <a:r>
              <a:rPr lang="en-US" sz="2400" b="1" dirty="0" smtClean="0">
                <a:solidFill>
                  <a:srgbClr val="2F2B20"/>
                </a:solidFill>
                <a:latin typeface="Rockwell" pitchFamily="18" charset="0"/>
                <a:cs typeface="Arial" charset="0"/>
              </a:rPr>
              <a:t>trust teachers </a:t>
            </a:r>
            <a:r>
              <a:rPr lang="en-US" sz="2400" dirty="0" smtClean="0">
                <a:solidFill>
                  <a:srgbClr val="2F2B20"/>
                </a:solidFill>
                <a:latin typeface="Rockwell" pitchFamily="18" charset="0"/>
                <a:cs typeface="Arial" charset="0"/>
              </a:rPr>
              <a:t>to talk to them about absences.</a:t>
            </a:r>
            <a:endParaRPr lang="en-US" sz="2400" dirty="0">
              <a:solidFill>
                <a:srgbClr val="2F2B20"/>
              </a:solidFill>
              <a:latin typeface="Rockwell" pitchFamily="18" charset="0"/>
              <a:cs typeface="Arial" charset="0"/>
            </a:endParaRPr>
          </a:p>
        </p:txBody>
      </p:sp>
      <p:sp>
        <p:nvSpPr>
          <p:cNvPr id="15" name="Rounded Rectangle 14"/>
          <p:cNvSpPr/>
          <p:nvPr/>
        </p:nvSpPr>
        <p:spPr bwMode="auto">
          <a:xfrm>
            <a:off x="3810000" y="2590800"/>
            <a:ext cx="1600200" cy="1447800"/>
          </a:xfrm>
          <a:prstGeom prst="roundRect">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16" name="TextBox 15"/>
          <p:cNvSpPr txBox="1"/>
          <p:nvPr/>
        </p:nvSpPr>
        <p:spPr>
          <a:xfrm>
            <a:off x="3810000" y="3048000"/>
            <a:ext cx="1600200" cy="584776"/>
          </a:xfrm>
          <a:prstGeom prst="rect">
            <a:avLst/>
          </a:prstGeom>
          <a:noFill/>
        </p:spPr>
        <p:txBody>
          <a:bodyPr wrap="square" rtlCol="0">
            <a:spAutoFit/>
          </a:bodyPr>
          <a:lstStyle/>
          <a:p>
            <a:pPr algn="ctr"/>
            <a:r>
              <a:rPr lang="en-US" sz="3200" b="1" dirty="0" smtClean="0">
                <a:solidFill>
                  <a:srgbClr val="2F2B20"/>
                </a:solidFill>
                <a:latin typeface="Rockwell" pitchFamily="18" charset="0"/>
                <a:cs typeface="Arial" charset="0"/>
              </a:rPr>
              <a:t>BUT</a:t>
            </a:r>
            <a:endParaRPr lang="en-US" sz="3200" dirty="0">
              <a:solidFill>
                <a:srgbClr val="2F2B20"/>
              </a:solidFill>
              <a:latin typeface="Rockwell" pitchFamily="18" charset="0"/>
              <a:cs typeface="Arial" charset="0"/>
            </a:endParaRPr>
          </a:p>
        </p:txBody>
      </p:sp>
      <p:sp>
        <p:nvSpPr>
          <p:cNvPr id="17" name="Rounded Rectangle 16"/>
          <p:cNvSpPr/>
          <p:nvPr/>
        </p:nvSpPr>
        <p:spPr bwMode="auto">
          <a:xfrm>
            <a:off x="5638800" y="2133600"/>
            <a:ext cx="3276600" cy="2514600"/>
          </a:xfrm>
          <a:prstGeom prst="roundRect">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18" name="TextBox 17"/>
          <p:cNvSpPr txBox="1"/>
          <p:nvPr/>
        </p:nvSpPr>
        <p:spPr>
          <a:xfrm>
            <a:off x="5638800" y="2286000"/>
            <a:ext cx="3276600" cy="2308324"/>
          </a:xfrm>
          <a:prstGeom prst="rect">
            <a:avLst/>
          </a:prstGeom>
          <a:noFill/>
        </p:spPr>
        <p:txBody>
          <a:bodyPr wrap="square" rtlCol="0">
            <a:spAutoFit/>
          </a:bodyPr>
          <a:lstStyle/>
          <a:p>
            <a:pPr algn="ctr"/>
            <a:r>
              <a:rPr lang="en-US" sz="2400" dirty="0" smtClean="0">
                <a:solidFill>
                  <a:srgbClr val="2F2B20"/>
                </a:solidFill>
                <a:latin typeface="Rockwell" pitchFamily="18" charset="0"/>
                <a:cs typeface="Arial" charset="0"/>
              </a:rPr>
              <a:t>Only </a:t>
            </a:r>
            <a:r>
              <a:rPr lang="en-US" sz="2400" b="1" dirty="0" smtClean="0">
                <a:solidFill>
                  <a:srgbClr val="2F2B20"/>
                </a:solidFill>
                <a:latin typeface="Rockwell" pitchFamily="18" charset="0"/>
                <a:cs typeface="Arial" charset="0"/>
              </a:rPr>
              <a:t>42% </a:t>
            </a:r>
            <a:r>
              <a:rPr lang="en-US" sz="2400" dirty="0" smtClean="0">
                <a:solidFill>
                  <a:srgbClr val="2F2B20"/>
                </a:solidFill>
                <a:latin typeface="Rockwell" pitchFamily="18" charset="0"/>
                <a:cs typeface="Arial" charset="0"/>
              </a:rPr>
              <a:t>reported that a school official, including a teacher, contacted them about attendance in the last 6 months.</a:t>
            </a:r>
            <a:endParaRPr lang="en-US" sz="2400" dirty="0">
              <a:solidFill>
                <a:srgbClr val="2F2B20"/>
              </a:solidFill>
              <a:latin typeface="Rockwell" pitchFamily="18" charset="0"/>
              <a:cs typeface="Arial" charset="0"/>
            </a:endParaRPr>
          </a:p>
        </p:txBody>
      </p:sp>
    </p:spTree>
    <p:extLst>
      <p:ext uri="{BB962C8B-B14F-4D97-AF65-F5344CB8AC3E}">
        <p14:creationId xmlns:p14="http://schemas.microsoft.com/office/powerpoint/2010/main" val="3812154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21"/>
          <p:cNvSpPr/>
          <p:nvPr/>
        </p:nvSpPr>
        <p:spPr bwMode="auto">
          <a:xfrm>
            <a:off x="152400" y="246260"/>
            <a:ext cx="8839200" cy="143014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29" name="TextBox 28"/>
          <p:cNvSpPr txBox="1"/>
          <p:nvPr/>
        </p:nvSpPr>
        <p:spPr>
          <a:xfrm>
            <a:off x="123497" y="422721"/>
            <a:ext cx="8839200" cy="1077218"/>
          </a:xfrm>
          <a:prstGeom prst="rect">
            <a:avLst/>
          </a:prstGeom>
          <a:noFill/>
        </p:spPr>
        <p:txBody>
          <a:bodyPr wrap="square" rtlCol="0">
            <a:spAutoFit/>
          </a:bodyPr>
          <a:lstStyle/>
          <a:p>
            <a:pPr algn="ctr"/>
            <a:r>
              <a:rPr lang="en-US" sz="3200" b="1" dirty="0" smtClean="0">
                <a:solidFill>
                  <a:srgbClr val="2F2B20"/>
                </a:solidFill>
                <a:latin typeface="Rockwell" pitchFamily="18" charset="0"/>
                <a:cs typeface="Arial" charset="0"/>
              </a:rPr>
              <a:t>Schools Inadvertently Reinforce </a:t>
            </a:r>
          </a:p>
          <a:p>
            <a:pPr algn="ctr"/>
            <a:r>
              <a:rPr lang="en-US" sz="3200" b="1" dirty="0" smtClean="0">
                <a:solidFill>
                  <a:srgbClr val="2F2B20"/>
                </a:solidFill>
                <a:latin typeface="Rockwell" pitchFamily="18" charset="0"/>
                <a:cs typeface="Arial" charset="0"/>
              </a:rPr>
              <a:t>Some Absence-Causing Beliefs</a:t>
            </a:r>
            <a:endParaRPr lang="en-US" sz="3200" b="1" dirty="0">
              <a:solidFill>
                <a:srgbClr val="2F2B20"/>
              </a:solidFill>
              <a:latin typeface="Rockwell" pitchFamily="18" charset="0"/>
              <a:cs typeface="Arial" charset="0"/>
            </a:endParaRPr>
          </a:p>
        </p:txBody>
      </p:sp>
      <p:sp>
        <p:nvSpPr>
          <p:cNvPr id="37" name="Oval 36"/>
          <p:cNvSpPr/>
          <p:nvPr/>
        </p:nvSpPr>
        <p:spPr bwMode="auto">
          <a:xfrm>
            <a:off x="65691" y="76201"/>
            <a:ext cx="772509" cy="762000"/>
          </a:xfrm>
          <a:prstGeom prst="ellipse">
            <a:avLst/>
          </a:prstGeom>
          <a:solidFill>
            <a:schemeClr val="accent2">
              <a:lumMod val="50000"/>
            </a:schemeClr>
          </a:solid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ctr" fontAlgn="base">
              <a:spcBef>
                <a:spcPct val="0"/>
              </a:spcBef>
              <a:spcAft>
                <a:spcPct val="0"/>
              </a:spcAft>
            </a:pPr>
            <a:r>
              <a:rPr lang="en-US" sz="2400" b="1" dirty="0">
                <a:solidFill>
                  <a:srgbClr val="FFFFFF"/>
                </a:solidFill>
                <a:latin typeface="Rockwell" pitchFamily="18" charset="0"/>
                <a:cs typeface="Arial" charset="0"/>
              </a:rPr>
              <a:t>4</a:t>
            </a:r>
            <a:endParaRPr lang="en-US" sz="2400" b="1" dirty="0" smtClean="0">
              <a:solidFill>
                <a:srgbClr val="FFFFFF"/>
              </a:solidFill>
              <a:latin typeface="Rockwell" pitchFamily="18" charset="0"/>
              <a:cs typeface="Arial" charset="0"/>
            </a:endParaRPr>
          </a:p>
        </p:txBody>
      </p:sp>
      <p:graphicFrame>
        <p:nvGraphicFramePr>
          <p:cNvPr id="21" name="Table 20"/>
          <p:cNvGraphicFramePr>
            <a:graphicFrameLocks noGrp="1"/>
          </p:cNvGraphicFramePr>
          <p:nvPr>
            <p:extLst/>
          </p:nvPr>
        </p:nvGraphicFramePr>
        <p:xfrm>
          <a:off x="413787" y="2342782"/>
          <a:ext cx="4572002" cy="3007360"/>
        </p:xfrm>
        <a:graphic>
          <a:graphicData uri="http://schemas.openxmlformats.org/drawingml/2006/table">
            <a:tbl>
              <a:tblPr firstRow="1" bandRow="1">
                <a:tableStyleId>{2D5ABB26-0587-4C30-8999-92F81FD0307C}</a:tableStyleId>
              </a:tblPr>
              <a:tblGrid>
                <a:gridCol w="2189563"/>
                <a:gridCol w="208280"/>
                <a:gridCol w="2174159"/>
              </a:tblGrid>
              <a:tr h="294640">
                <a:tc>
                  <a:txBody>
                    <a:bodyPr/>
                    <a:lstStyle/>
                    <a:p>
                      <a:pPr algn="ctr"/>
                      <a:r>
                        <a:rPr lang="en-US" sz="1200" b="1" dirty="0" smtClean="0">
                          <a:solidFill>
                            <a:schemeClr val="bg1"/>
                          </a:solidFill>
                        </a:rPr>
                        <a:t>Reinforce</a:t>
                      </a:r>
                      <a:r>
                        <a:rPr lang="en-US" sz="1200" b="1" baseline="0" dirty="0" smtClean="0">
                          <a:solidFill>
                            <a:schemeClr val="bg1"/>
                          </a:solidFill>
                        </a:rPr>
                        <a:t> Attendance</a:t>
                      </a:r>
                      <a:endParaRPr lang="en-US" sz="1200" b="1" dirty="0">
                        <a:solidFill>
                          <a:schemeClr val="bg1"/>
                        </a:solidFill>
                      </a:endParaRPr>
                    </a:p>
                  </a:txBody>
                  <a:tcPr anchor="ctr">
                    <a:solidFill>
                      <a:schemeClr val="accent2">
                        <a:lumMod val="50000"/>
                      </a:schemeClr>
                    </a:solidFill>
                  </a:tcPr>
                </a:tc>
                <a:tc>
                  <a:txBody>
                    <a:bodyPr/>
                    <a:lstStyle/>
                    <a:p>
                      <a:pPr algn="ctr"/>
                      <a:endParaRPr lang="en-US" sz="1200" b="0" dirty="0"/>
                    </a:p>
                  </a:txBody>
                  <a:tcPr>
                    <a:noFill/>
                  </a:tcPr>
                </a:tc>
                <a:tc>
                  <a:txBody>
                    <a:bodyPr/>
                    <a:lstStyle/>
                    <a:p>
                      <a:pPr algn="ctr"/>
                      <a:r>
                        <a:rPr lang="en-US" sz="1200" b="1" dirty="0" smtClean="0">
                          <a:solidFill>
                            <a:srgbClr val="FFFFFF"/>
                          </a:solidFill>
                        </a:rPr>
                        <a:t>Reinforce Absenteeism</a:t>
                      </a:r>
                    </a:p>
                  </a:txBody>
                  <a:tcPr>
                    <a:solidFill>
                      <a:schemeClr val="accent1">
                        <a:lumMod val="50000"/>
                      </a:schemeClr>
                    </a:solidFill>
                  </a:tcPr>
                </a:tc>
              </a:tr>
              <a:tr h="370840">
                <a:tc>
                  <a:txBody>
                    <a:bodyPr/>
                    <a:lstStyle/>
                    <a:p>
                      <a:r>
                        <a:rPr lang="en-US" sz="1200" b="1" baseline="0" dirty="0" smtClean="0"/>
                        <a:t>Class rewards for good attendance (e.g. popcorn or ice cream parties)</a:t>
                      </a:r>
                    </a:p>
                    <a:p>
                      <a:endParaRPr lang="en-US" sz="1200" b="1" baseline="0" dirty="0" smtClean="0"/>
                    </a:p>
                    <a:p>
                      <a:r>
                        <a:rPr lang="en-US" sz="1200" b="1" baseline="0" dirty="0" smtClean="0"/>
                        <a:t>Individual recognition for students with good attendance</a:t>
                      </a:r>
                      <a:endParaRPr lang="en-US" sz="1200" b="1" dirty="0"/>
                    </a:p>
                  </a:txBody>
                  <a:tcPr>
                    <a:solidFill>
                      <a:schemeClr val="accent2">
                        <a:lumMod val="40000"/>
                        <a:lumOff val="60000"/>
                      </a:schemeClr>
                    </a:solidFill>
                  </a:tcPr>
                </a:tc>
                <a:tc>
                  <a:txBody>
                    <a:bodyPr/>
                    <a:lstStyle/>
                    <a:p>
                      <a:pPr marL="0" indent="0" algn="l">
                        <a:spcBef>
                          <a:spcPts val="600"/>
                        </a:spcBef>
                        <a:spcAft>
                          <a:spcPts val="600"/>
                        </a:spcAft>
                        <a:buFont typeface="Arial"/>
                        <a:buNone/>
                      </a:pPr>
                      <a:endParaRPr lang="en-US" sz="800" dirty="0"/>
                    </a:p>
                  </a:txBody>
                  <a:tcPr>
                    <a:noFill/>
                  </a:tcPr>
                </a:tc>
                <a:tc>
                  <a:txBody>
                    <a:bodyPr/>
                    <a:lstStyle/>
                    <a:p>
                      <a:pPr marL="171450" indent="-171450" algn="l">
                        <a:spcBef>
                          <a:spcPts val="600"/>
                        </a:spcBef>
                        <a:spcAft>
                          <a:spcPts val="600"/>
                        </a:spcAft>
                        <a:buFont typeface="Arial"/>
                        <a:buChar char="•"/>
                      </a:pPr>
                      <a:r>
                        <a:rPr lang="en-US" sz="1200" b="1" dirty="0" smtClean="0"/>
                        <a:t>Impersonal letters</a:t>
                      </a:r>
                    </a:p>
                    <a:p>
                      <a:pPr marL="171450" indent="-171450" algn="l">
                        <a:spcBef>
                          <a:spcPts val="600"/>
                        </a:spcBef>
                        <a:spcAft>
                          <a:spcPts val="600"/>
                        </a:spcAft>
                        <a:buFont typeface="Arial"/>
                        <a:buChar char="•"/>
                      </a:pPr>
                      <a:r>
                        <a:rPr lang="en-US" sz="1200" b="1" dirty="0" smtClean="0"/>
                        <a:t>Teachers send work home in response to absences</a:t>
                      </a:r>
                    </a:p>
                    <a:p>
                      <a:pPr marL="171450" indent="-171450" algn="l">
                        <a:spcBef>
                          <a:spcPts val="600"/>
                        </a:spcBef>
                        <a:spcAft>
                          <a:spcPts val="600"/>
                        </a:spcAft>
                        <a:buFont typeface="Arial"/>
                        <a:buChar char="•"/>
                      </a:pPr>
                      <a:r>
                        <a:rPr lang="en-US" sz="1200" b="1" dirty="0" smtClean="0"/>
                        <a:t>Teachers</a:t>
                      </a:r>
                      <a:r>
                        <a:rPr lang="en-US" sz="1200" b="1" baseline="0" dirty="0" smtClean="0"/>
                        <a:t> do not address absenteeism issue with the parent</a:t>
                      </a:r>
                      <a:endParaRPr lang="en-US" sz="1200" b="1" dirty="0" smtClean="0"/>
                    </a:p>
                    <a:p>
                      <a:pPr marL="171450" indent="-171450" algn="l">
                        <a:spcBef>
                          <a:spcPts val="600"/>
                        </a:spcBef>
                        <a:spcAft>
                          <a:spcPts val="600"/>
                        </a:spcAft>
                        <a:buFont typeface="Arial"/>
                        <a:buChar char="•"/>
                      </a:pPr>
                      <a:r>
                        <a:rPr lang="en-US" sz="1200" b="1" dirty="0" smtClean="0"/>
                        <a:t>Parents do not feel their child</a:t>
                      </a:r>
                      <a:r>
                        <a:rPr lang="en-US" sz="1200" b="1" baseline="0" dirty="0" smtClean="0"/>
                        <a:t> is</a:t>
                      </a:r>
                      <a:r>
                        <a:rPr lang="en-US" sz="1200" b="1" dirty="0" smtClean="0"/>
                        <a:t> safe in school</a:t>
                      </a:r>
                    </a:p>
                    <a:p>
                      <a:pPr marL="171450" indent="-171450" algn="l">
                        <a:spcBef>
                          <a:spcPts val="600"/>
                        </a:spcBef>
                        <a:spcAft>
                          <a:spcPts val="600"/>
                        </a:spcAft>
                        <a:buFont typeface="Arial"/>
                        <a:buChar char="•"/>
                      </a:pPr>
                      <a:r>
                        <a:rPr lang="en-US" sz="1200" b="1" dirty="0" smtClean="0"/>
                        <a:t>High levels of absenteeism in the class</a:t>
                      </a:r>
                      <a:endParaRPr lang="en-US" sz="1200" b="1" dirty="0"/>
                    </a:p>
                  </a:txBody>
                  <a:tcPr>
                    <a:solidFill>
                      <a:schemeClr val="accent1">
                        <a:lumMod val="40000"/>
                        <a:lumOff val="60000"/>
                      </a:schemeClr>
                    </a:solidFill>
                  </a:tcPr>
                </a:tc>
              </a:tr>
            </a:tbl>
          </a:graphicData>
        </a:graphic>
      </p:graphicFrame>
      <p:sp>
        <p:nvSpPr>
          <p:cNvPr id="24" name="Rectangle 23"/>
          <p:cNvSpPr/>
          <p:nvPr/>
        </p:nvSpPr>
        <p:spPr>
          <a:xfrm>
            <a:off x="413786" y="5860989"/>
            <a:ext cx="2209801" cy="461665"/>
          </a:xfrm>
          <a:prstGeom prst="rect">
            <a:avLst/>
          </a:prstGeom>
          <a:solidFill>
            <a:schemeClr val="accent2">
              <a:lumMod val="50000"/>
            </a:schemeClr>
          </a:solidFill>
        </p:spPr>
        <p:txBody>
          <a:bodyPr wrap="square" anchor="ctr">
            <a:spAutoFit/>
          </a:bodyPr>
          <a:lstStyle/>
          <a:p>
            <a:pPr algn="ctr"/>
            <a:r>
              <a:rPr lang="en-US" sz="1200" b="1" dirty="0" smtClean="0">
                <a:solidFill>
                  <a:srgbClr val="FFFFFF"/>
                </a:solidFill>
                <a:cs typeface="Arial" charset="0"/>
              </a:rPr>
              <a:t>Big motivators for kids, </a:t>
            </a:r>
          </a:p>
          <a:p>
            <a:pPr algn="ctr"/>
            <a:r>
              <a:rPr lang="en-US" sz="1200" b="1" dirty="0" smtClean="0">
                <a:solidFill>
                  <a:srgbClr val="FFFFFF"/>
                </a:solidFill>
                <a:cs typeface="Arial" charset="0"/>
              </a:rPr>
              <a:t>but </a:t>
            </a:r>
            <a:r>
              <a:rPr lang="en-US" sz="1200" b="1" dirty="0">
                <a:solidFill>
                  <a:srgbClr val="FFFFFF"/>
                </a:solidFill>
                <a:cs typeface="Arial" charset="0"/>
              </a:rPr>
              <a:t>not </a:t>
            </a:r>
            <a:r>
              <a:rPr lang="en-US" sz="1200" b="1" dirty="0" smtClean="0">
                <a:solidFill>
                  <a:srgbClr val="FFFFFF"/>
                </a:solidFill>
                <a:cs typeface="Arial" charset="0"/>
              </a:rPr>
              <a:t> parents</a:t>
            </a:r>
            <a:endParaRPr lang="en-US" sz="1200" b="1" dirty="0">
              <a:solidFill>
                <a:srgbClr val="FFFFFF"/>
              </a:solidFill>
              <a:cs typeface="Arial" charset="0"/>
            </a:endParaRPr>
          </a:p>
        </p:txBody>
      </p:sp>
      <p:sp>
        <p:nvSpPr>
          <p:cNvPr id="26" name="Rectangle 25"/>
          <p:cNvSpPr/>
          <p:nvPr/>
        </p:nvSpPr>
        <p:spPr>
          <a:xfrm>
            <a:off x="2775986" y="5771782"/>
            <a:ext cx="2212848" cy="646331"/>
          </a:xfrm>
          <a:prstGeom prst="rect">
            <a:avLst/>
          </a:prstGeom>
          <a:solidFill>
            <a:schemeClr val="accent1">
              <a:lumMod val="50000"/>
            </a:schemeClr>
          </a:solidFill>
        </p:spPr>
        <p:txBody>
          <a:bodyPr wrap="square">
            <a:spAutoFit/>
          </a:bodyPr>
          <a:lstStyle/>
          <a:p>
            <a:pPr algn="ctr"/>
            <a:r>
              <a:rPr lang="en-US" sz="1200" b="1" dirty="0" smtClean="0">
                <a:solidFill>
                  <a:srgbClr val="FFFFFF"/>
                </a:solidFill>
                <a:cs typeface="Arial" charset="0"/>
              </a:rPr>
              <a:t>Reinforces parents’ existing attitudes and behaviors toward absences</a:t>
            </a:r>
            <a:endParaRPr lang="en-US" sz="1200" b="1" dirty="0">
              <a:solidFill>
                <a:srgbClr val="FFFFFF"/>
              </a:solidFill>
              <a:cs typeface="Arial" charset="0"/>
            </a:endParaRPr>
          </a:p>
        </p:txBody>
      </p:sp>
      <p:sp>
        <p:nvSpPr>
          <p:cNvPr id="32" name="TextBox 31"/>
          <p:cNvSpPr txBox="1"/>
          <p:nvPr/>
        </p:nvSpPr>
        <p:spPr>
          <a:xfrm rot="10800000">
            <a:off x="416836" y="5466981"/>
            <a:ext cx="2212848" cy="228600"/>
          </a:xfrm>
          <a:prstGeom prst="triangle">
            <a:avLst/>
          </a:prstGeom>
          <a:solidFill>
            <a:srgbClr val="A6A6A6"/>
          </a:solidFill>
        </p:spPr>
        <p:txBody>
          <a:bodyPr wrap="square" rtlCol="0">
            <a:spAutoFit/>
          </a:bodyPr>
          <a:lstStyle/>
          <a:p>
            <a:endParaRPr lang="en-US" dirty="0">
              <a:solidFill>
                <a:srgbClr val="2F2B20"/>
              </a:solidFill>
              <a:cs typeface="Arial" charset="0"/>
            </a:endParaRPr>
          </a:p>
        </p:txBody>
      </p:sp>
      <p:sp>
        <p:nvSpPr>
          <p:cNvPr id="33" name="TextBox 32"/>
          <p:cNvSpPr txBox="1"/>
          <p:nvPr/>
        </p:nvSpPr>
        <p:spPr>
          <a:xfrm rot="10800000">
            <a:off x="2775987" y="5466981"/>
            <a:ext cx="2212848" cy="228600"/>
          </a:xfrm>
          <a:prstGeom prst="triangle">
            <a:avLst/>
          </a:prstGeom>
          <a:solidFill>
            <a:schemeClr val="bg1">
              <a:lumMod val="65000"/>
            </a:schemeClr>
          </a:solidFill>
        </p:spPr>
        <p:txBody>
          <a:bodyPr wrap="square" rtlCol="0">
            <a:spAutoFit/>
          </a:bodyPr>
          <a:lstStyle/>
          <a:p>
            <a:endParaRPr lang="en-US" dirty="0">
              <a:solidFill>
                <a:srgbClr val="2F2B20"/>
              </a:solidFill>
              <a:cs typeface="Arial" charset="0"/>
            </a:endParaRPr>
          </a:p>
        </p:txBody>
      </p:sp>
      <p:sp>
        <p:nvSpPr>
          <p:cNvPr id="38" name="TextBox 37"/>
          <p:cNvSpPr txBox="1"/>
          <p:nvPr/>
        </p:nvSpPr>
        <p:spPr>
          <a:xfrm>
            <a:off x="1008876" y="1928179"/>
            <a:ext cx="3534221" cy="369332"/>
          </a:xfrm>
          <a:prstGeom prst="rect">
            <a:avLst/>
          </a:prstGeom>
          <a:noFill/>
        </p:spPr>
        <p:txBody>
          <a:bodyPr wrap="square" rtlCol="0">
            <a:spAutoFit/>
          </a:bodyPr>
          <a:lstStyle/>
          <a:p>
            <a:pPr algn="ctr"/>
            <a:r>
              <a:rPr lang="en-US" b="1" dirty="0" smtClean="0">
                <a:solidFill>
                  <a:srgbClr val="2F2B20"/>
                </a:solidFill>
                <a:latin typeface="Rockwell" pitchFamily="18" charset="0"/>
                <a:cs typeface="Arial" charset="0"/>
              </a:rPr>
              <a:t>School Behaviors that…</a:t>
            </a:r>
          </a:p>
        </p:txBody>
      </p:sp>
      <p:sp>
        <p:nvSpPr>
          <p:cNvPr id="39" name="Rectangular Callout 38"/>
          <p:cNvSpPr/>
          <p:nvPr/>
        </p:nvSpPr>
        <p:spPr bwMode="auto">
          <a:xfrm>
            <a:off x="4972304" y="2331669"/>
            <a:ext cx="3777557" cy="4086443"/>
          </a:xfrm>
          <a:custGeom>
            <a:avLst/>
            <a:gdLst>
              <a:gd name="connsiteX0" fmla="*/ 0 w 2590800"/>
              <a:gd name="connsiteY0" fmla="*/ 0 h 4080192"/>
              <a:gd name="connsiteX1" fmla="*/ 431800 w 2590800"/>
              <a:gd name="connsiteY1" fmla="*/ 0 h 4080192"/>
              <a:gd name="connsiteX2" fmla="*/ 431800 w 2590800"/>
              <a:gd name="connsiteY2" fmla="*/ 0 h 4080192"/>
              <a:gd name="connsiteX3" fmla="*/ 1079500 w 2590800"/>
              <a:gd name="connsiteY3" fmla="*/ 0 h 4080192"/>
              <a:gd name="connsiteX4" fmla="*/ 2590800 w 2590800"/>
              <a:gd name="connsiteY4" fmla="*/ 0 h 4080192"/>
              <a:gd name="connsiteX5" fmla="*/ 2590800 w 2590800"/>
              <a:gd name="connsiteY5" fmla="*/ 680032 h 4080192"/>
              <a:gd name="connsiteX6" fmla="*/ 2590800 w 2590800"/>
              <a:gd name="connsiteY6" fmla="*/ 680032 h 4080192"/>
              <a:gd name="connsiteX7" fmla="*/ 2590800 w 2590800"/>
              <a:gd name="connsiteY7" fmla="*/ 1700080 h 4080192"/>
              <a:gd name="connsiteX8" fmla="*/ 2590800 w 2590800"/>
              <a:gd name="connsiteY8" fmla="*/ 4080192 h 4080192"/>
              <a:gd name="connsiteX9" fmla="*/ 1079500 w 2590800"/>
              <a:gd name="connsiteY9" fmla="*/ 4080192 h 4080192"/>
              <a:gd name="connsiteX10" fmla="*/ 431800 w 2590800"/>
              <a:gd name="connsiteY10" fmla="*/ 4080192 h 4080192"/>
              <a:gd name="connsiteX11" fmla="*/ 431800 w 2590800"/>
              <a:gd name="connsiteY11" fmla="*/ 4080192 h 4080192"/>
              <a:gd name="connsiteX12" fmla="*/ 0 w 2590800"/>
              <a:gd name="connsiteY12" fmla="*/ 4080192 h 4080192"/>
              <a:gd name="connsiteX13" fmla="*/ 0 w 2590800"/>
              <a:gd name="connsiteY13" fmla="*/ 1700080 h 4080192"/>
              <a:gd name="connsiteX14" fmla="*/ -1192312 w 2590800"/>
              <a:gd name="connsiteY14" fmla="*/ 291285 h 4080192"/>
              <a:gd name="connsiteX15" fmla="*/ 0 w 2590800"/>
              <a:gd name="connsiteY15" fmla="*/ 680032 h 4080192"/>
              <a:gd name="connsiteX16" fmla="*/ 0 w 2590800"/>
              <a:gd name="connsiteY16" fmla="*/ 0 h 4080192"/>
              <a:gd name="connsiteX0" fmla="*/ 1192312 w 3783112"/>
              <a:gd name="connsiteY0" fmla="*/ 0 h 4080192"/>
              <a:gd name="connsiteX1" fmla="*/ 1624112 w 3783112"/>
              <a:gd name="connsiteY1" fmla="*/ 0 h 4080192"/>
              <a:gd name="connsiteX2" fmla="*/ 1624112 w 3783112"/>
              <a:gd name="connsiteY2" fmla="*/ 0 h 4080192"/>
              <a:gd name="connsiteX3" fmla="*/ 2271812 w 3783112"/>
              <a:gd name="connsiteY3" fmla="*/ 0 h 4080192"/>
              <a:gd name="connsiteX4" fmla="*/ 3783112 w 3783112"/>
              <a:gd name="connsiteY4" fmla="*/ 0 h 4080192"/>
              <a:gd name="connsiteX5" fmla="*/ 3783112 w 3783112"/>
              <a:gd name="connsiteY5" fmla="*/ 680032 h 4080192"/>
              <a:gd name="connsiteX6" fmla="*/ 3783112 w 3783112"/>
              <a:gd name="connsiteY6" fmla="*/ 680032 h 4080192"/>
              <a:gd name="connsiteX7" fmla="*/ 3783112 w 3783112"/>
              <a:gd name="connsiteY7" fmla="*/ 1700080 h 4080192"/>
              <a:gd name="connsiteX8" fmla="*/ 3783112 w 3783112"/>
              <a:gd name="connsiteY8" fmla="*/ 4080192 h 4080192"/>
              <a:gd name="connsiteX9" fmla="*/ 2271812 w 3783112"/>
              <a:gd name="connsiteY9" fmla="*/ 4080192 h 4080192"/>
              <a:gd name="connsiteX10" fmla="*/ 1624112 w 3783112"/>
              <a:gd name="connsiteY10" fmla="*/ 4080192 h 4080192"/>
              <a:gd name="connsiteX11" fmla="*/ 1624112 w 3783112"/>
              <a:gd name="connsiteY11" fmla="*/ 4080192 h 4080192"/>
              <a:gd name="connsiteX12" fmla="*/ 1192312 w 3783112"/>
              <a:gd name="connsiteY12" fmla="*/ 4080192 h 4080192"/>
              <a:gd name="connsiteX13" fmla="*/ 25663 w 3783112"/>
              <a:gd name="connsiteY13" fmla="*/ 2824687 h 4080192"/>
              <a:gd name="connsiteX14" fmla="*/ 0 w 3783112"/>
              <a:gd name="connsiteY14" fmla="*/ 291285 h 4080192"/>
              <a:gd name="connsiteX15" fmla="*/ 1192312 w 3783112"/>
              <a:gd name="connsiteY15" fmla="*/ 680032 h 4080192"/>
              <a:gd name="connsiteX16" fmla="*/ 1192312 w 3783112"/>
              <a:gd name="connsiteY16" fmla="*/ 0 h 4080192"/>
              <a:gd name="connsiteX0" fmla="*/ 1192312 w 3783112"/>
              <a:gd name="connsiteY0" fmla="*/ 0 h 4080192"/>
              <a:gd name="connsiteX1" fmla="*/ 1624112 w 3783112"/>
              <a:gd name="connsiteY1" fmla="*/ 0 h 4080192"/>
              <a:gd name="connsiteX2" fmla="*/ 1624112 w 3783112"/>
              <a:gd name="connsiteY2" fmla="*/ 0 h 4080192"/>
              <a:gd name="connsiteX3" fmla="*/ 2271812 w 3783112"/>
              <a:gd name="connsiteY3" fmla="*/ 0 h 4080192"/>
              <a:gd name="connsiteX4" fmla="*/ 3783112 w 3783112"/>
              <a:gd name="connsiteY4" fmla="*/ 0 h 4080192"/>
              <a:gd name="connsiteX5" fmla="*/ 3783112 w 3783112"/>
              <a:gd name="connsiteY5" fmla="*/ 680032 h 4080192"/>
              <a:gd name="connsiteX6" fmla="*/ 3783112 w 3783112"/>
              <a:gd name="connsiteY6" fmla="*/ 680032 h 4080192"/>
              <a:gd name="connsiteX7" fmla="*/ 3783112 w 3783112"/>
              <a:gd name="connsiteY7" fmla="*/ 1700080 h 4080192"/>
              <a:gd name="connsiteX8" fmla="*/ 3783112 w 3783112"/>
              <a:gd name="connsiteY8" fmla="*/ 4080192 h 4080192"/>
              <a:gd name="connsiteX9" fmla="*/ 2271812 w 3783112"/>
              <a:gd name="connsiteY9" fmla="*/ 4080192 h 4080192"/>
              <a:gd name="connsiteX10" fmla="*/ 1624112 w 3783112"/>
              <a:gd name="connsiteY10" fmla="*/ 4080192 h 4080192"/>
              <a:gd name="connsiteX11" fmla="*/ 1624112 w 3783112"/>
              <a:gd name="connsiteY11" fmla="*/ 4080192 h 4080192"/>
              <a:gd name="connsiteX12" fmla="*/ 1192312 w 3783112"/>
              <a:gd name="connsiteY12" fmla="*/ 4080192 h 4080192"/>
              <a:gd name="connsiteX13" fmla="*/ 4518 w 3783112"/>
              <a:gd name="connsiteY13" fmla="*/ 3013584 h 4080192"/>
              <a:gd name="connsiteX14" fmla="*/ 0 w 3783112"/>
              <a:gd name="connsiteY14" fmla="*/ 291285 h 4080192"/>
              <a:gd name="connsiteX15" fmla="*/ 1192312 w 3783112"/>
              <a:gd name="connsiteY15" fmla="*/ 680032 h 4080192"/>
              <a:gd name="connsiteX16" fmla="*/ 1192312 w 3783112"/>
              <a:gd name="connsiteY16" fmla="*/ 0 h 4080192"/>
              <a:gd name="connsiteX0" fmla="*/ 1192312 w 3783112"/>
              <a:gd name="connsiteY0" fmla="*/ 0 h 4080192"/>
              <a:gd name="connsiteX1" fmla="*/ 1624112 w 3783112"/>
              <a:gd name="connsiteY1" fmla="*/ 0 h 4080192"/>
              <a:gd name="connsiteX2" fmla="*/ 1624112 w 3783112"/>
              <a:gd name="connsiteY2" fmla="*/ 0 h 4080192"/>
              <a:gd name="connsiteX3" fmla="*/ 2271812 w 3783112"/>
              <a:gd name="connsiteY3" fmla="*/ 0 h 4080192"/>
              <a:gd name="connsiteX4" fmla="*/ 3783112 w 3783112"/>
              <a:gd name="connsiteY4" fmla="*/ 0 h 4080192"/>
              <a:gd name="connsiteX5" fmla="*/ 3783112 w 3783112"/>
              <a:gd name="connsiteY5" fmla="*/ 680032 h 4080192"/>
              <a:gd name="connsiteX6" fmla="*/ 3783112 w 3783112"/>
              <a:gd name="connsiteY6" fmla="*/ 680032 h 4080192"/>
              <a:gd name="connsiteX7" fmla="*/ 3783112 w 3783112"/>
              <a:gd name="connsiteY7" fmla="*/ 1700080 h 4080192"/>
              <a:gd name="connsiteX8" fmla="*/ 3783112 w 3783112"/>
              <a:gd name="connsiteY8" fmla="*/ 4080192 h 4080192"/>
              <a:gd name="connsiteX9" fmla="*/ 2271812 w 3783112"/>
              <a:gd name="connsiteY9" fmla="*/ 4080192 h 4080192"/>
              <a:gd name="connsiteX10" fmla="*/ 1624112 w 3783112"/>
              <a:gd name="connsiteY10" fmla="*/ 4080192 h 4080192"/>
              <a:gd name="connsiteX11" fmla="*/ 1624112 w 3783112"/>
              <a:gd name="connsiteY11" fmla="*/ 4080192 h 4080192"/>
              <a:gd name="connsiteX12" fmla="*/ 1192312 w 3783112"/>
              <a:gd name="connsiteY12" fmla="*/ 4080192 h 4080192"/>
              <a:gd name="connsiteX13" fmla="*/ 25662 w 3783112"/>
              <a:gd name="connsiteY13" fmla="*/ 2971606 h 4080192"/>
              <a:gd name="connsiteX14" fmla="*/ 0 w 3783112"/>
              <a:gd name="connsiteY14" fmla="*/ 291285 h 4080192"/>
              <a:gd name="connsiteX15" fmla="*/ 1192312 w 3783112"/>
              <a:gd name="connsiteY15" fmla="*/ 680032 h 4080192"/>
              <a:gd name="connsiteX16" fmla="*/ 1192312 w 3783112"/>
              <a:gd name="connsiteY16" fmla="*/ 0 h 4080192"/>
              <a:gd name="connsiteX0" fmla="*/ 1198366 w 3789166"/>
              <a:gd name="connsiteY0" fmla="*/ 0 h 4080192"/>
              <a:gd name="connsiteX1" fmla="*/ 1630166 w 3789166"/>
              <a:gd name="connsiteY1" fmla="*/ 0 h 4080192"/>
              <a:gd name="connsiteX2" fmla="*/ 1630166 w 3789166"/>
              <a:gd name="connsiteY2" fmla="*/ 0 h 4080192"/>
              <a:gd name="connsiteX3" fmla="*/ 2277866 w 3789166"/>
              <a:gd name="connsiteY3" fmla="*/ 0 h 4080192"/>
              <a:gd name="connsiteX4" fmla="*/ 3789166 w 3789166"/>
              <a:gd name="connsiteY4" fmla="*/ 0 h 4080192"/>
              <a:gd name="connsiteX5" fmla="*/ 3789166 w 3789166"/>
              <a:gd name="connsiteY5" fmla="*/ 680032 h 4080192"/>
              <a:gd name="connsiteX6" fmla="*/ 3789166 w 3789166"/>
              <a:gd name="connsiteY6" fmla="*/ 680032 h 4080192"/>
              <a:gd name="connsiteX7" fmla="*/ 3789166 w 3789166"/>
              <a:gd name="connsiteY7" fmla="*/ 1700080 h 4080192"/>
              <a:gd name="connsiteX8" fmla="*/ 3789166 w 3789166"/>
              <a:gd name="connsiteY8" fmla="*/ 4080192 h 4080192"/>
              <a:gd name="connsiteX9" fmla="*/ 2277866 w 3789166"/>
              <a:gd name="connsiteY9" fmla="*/ 4080192 h 4080192"/>
              <a:gd name="connsiteX10" fmla="*/ 1630166 w 3789166"/>
              <a:gd name="connsiteY10" fmla="*/ 4080192 h 4080192"/>
              <a:gd name="connsiteX11" fmla="*/ 1630166 w 3789166"/>
              <a:gd name="connsiteY11" fmla="*/ 4080192 h 4080192"/>
              <a:gd name="connsiteX12" fmla="*/ 1198366 w 3789166"/>
              <a:gd name="connsiteY12" fmla="*/ 4080192 h 4080192"/>
              <a:gd name="connsiteX13" fmla="*/ 0 w 3789166"/>
              <a:gd name="connsiteY13" fmla="*/ 2971606 h 4080192"/>
              <a:gd name="connsiteX14" fmla="*/ 6054 w 3789166"/>
              <a:gd name="connsiteY14" fmla="*/ 291285 h 4080192"/>
              <a:gd name="connsiteX15" fmla="*/ 1198366 w 3789166"/>
              <a:gd name="connsiteY15" fmla="*/ 680032 h 4080192"/>
              <a:gd name="connsiteX16" fmla="*/ 1198366 w 3789166"/>
              <a:gd name="connsiteY16" fmla="*/ 0 h 4080192"/>
              <a:gd name="connsiteX0" fmla="*/ 1261798 w 3852598"/>
              <a:gd name="connsiteY0" fmla="*/ 0 h 4080192"/>
              <a:gd name="connsiteX1" fmla="*/ 1693598 w 3852598"/>
              <a:gd name="connsiteY1" fmla="*/ 0 h 4080192"/>
              <a:gd name="connsiteX2" fmla="*/ 1693598 w 3852598"/>
              <a:gd name="connsiteY2" fmla="*/ 0 h 4080192"/>
              <a:gd name="connsiteX3" fmla="*/ 2341298 w 3852598"/>
              <a:gd name="connsiteY3" fmla="*/ 0 h 4080192"/>
              <a:gd name="connsiteX4" fmla="*/ 3852598 w 3852598"/>
              <a:gd name="connsiteY4" fmla="*/ 0 h 4080192"/>
              <a:gd name="connsiteX5" fmla="*/ 3852598 w 3852598"/>
              <a:gd name="connsiteY5" fmla="*/ 680032 h 4080192"/>
              <a:gd name="connsiteX6" fmla="*/ 3852598 w 3852598"/>
              <a:gd name="connsiteY6" fmla="*/ 680032 h 4080192"/>
              <a:gd name="connsiteX7" fmla="*/ 3852598 w 3852598"/>
              <a:gd name="connsiteY7" fmla="*/ 1700080 h 4080192"/>
              <a:gd name="connsiteX8" fmla="*/ 3852598 w 3852598"/>
              <a:gd name="connsiteY8" fmla="*/ 4080192 h 4080192"/>
              <a:gd name="connsiteX9" fmla="*/ 2341298 w 3852598"/>
              <a:gd name="connsiteY9" fmla="*/ 4080192 h 4080192"/>
              <a:gd name="connsiteX10" fmla="*/ 1693598 w 3852598"/>
              <a:gd name="connsiteY10" fmla="*/ 4080192 h 4080192"/>
              <a:gd name="connsiteX11" fmla="*/ 1693598 w 3852598"/>
              <a:gd name="connsiteY11" fmla="*/ 4080192 h 4080192"/>
              <a:gd name="connsiteX12" fmla="*/ 1261798 w 3852598"/>
              <a:gd name="connsiteY12" fmla="*/ 4080192 h 4080192"/>
              <a:gd name="connsiteX13" fmla="*/ 0 w 3852598"/>
              <a:gd name="connsiteY13" fmla="*/ 1964157 h 4080192"/>
              <a:gd name="connsiteX14" fmla="*/ 69486 w 3852598"/>
              <a:gd name="connsiteY14" fmla="*/ 291285 h 4080192"/>
              <a:gd name="connsiteX15" fmla="*/ 1261798 w 3852598"/>
              <a:gd name="connsiteY15" fmla="*/ 680032 h 4080192"/>
              <a:gd name="connsiteX16" fmla="*/ 1261798 w 3852598"/>
              <a:gd name="connsiteY16" fmla="*/ 0 h 4080192"/>
              <a:gd name="connsiteX0" fmla="*/ 1261798 w 3852598"/>
              <a:gd name="connsiteY0" fmla="*/ 0 h 4080192"/>
              <a:gd name="connsiteX1" fmla="*/ 1693598 w 3852598"/>
              <a:gd name="connsiteY1" fmla="*/ 0 h 4080192"/>
              <a:gd name="connsiteX2" fmla="*/ 1693598 w 3852598"/>
              <a:gd name="connsiteY2" fmla="*/ 0 h 4080192"/>
              <a:gd name="connsiteX3" fmla="*/ 2341298 w 3852598"/>
              <a:gd name="connsiteY3" fmla="*/ 0 h 4080192"/>
              <a:gd name="connsiteX4" fmla="*/ 3852598 w 3852598"/>
              <a:gd name="connsiteY4" fmla="*/ 0 h 4080192"/>
              <a:gd name="connsiteX5" fmla="*/ 3852598 w 3852598"/>
              <a:gd name="connsiteY5" fmla="*/ 680032 h 4080192"/>
              <a:gd name="connsiteX6" fmla="*/ 3852598 w 3852598"/>
              <a:gd name="connsiteY6" fmla="*/ 680032 h 4080192"/>
              <a:gd name="connsiteX7" fmla="*/ 3852598 w 3852598"/>
              <a:gd name="connsiteY7" fmla="*/ 1700080 h 4080192"/>
              <a:gd name="connsiteX8" fmla="*/ 3852598 w 3852598"/>
              <a:gd name="connsiteY8" fmla="*/ 4080192 h 4080192"/>
              <a:gd name="connsiteX9" fmla="*/ 2341298 w 3852598"/>
              <a:gd name="connsiteY9" fmla="*/ 4080192 h 4080192"/>
              <a:gd name="connsiteX10" fmla="*/ 1693598 w 3852598"/>
              <a:gd name="connsiteY10" fmla="*/ 4080192 h 4080192"/>
              <a:gd name="connsiteX11" fmla="*/ 1693598 w 3852598"/>
              <a:gd name="connsiteY11" fmla="*/ 4080192 h 4080192"/>
              <a:gd name="connsiteX12" fmla="*/ 1261798 w 3852598"/>
              <a:gd name="connsiteY12" fmla="*/ 4080192 h 4080192"/>
              <a:gd name="connsiteX13" fmla="*/ 0 w 3852598"/>
              <a:gd name="connsiteY13" fmla="*/ 1964157 h 4080192"/>
              <a:gd name="connsiteX14" fmla="*/ 16625 w 3852598"/>
              <a:gd name="connsiteY14" fmla="*/ 301779 h 4080192"/>
              <a:gd name="connsiteX15" fmla="*/ 1261798 w 3852598"/>
              <a:gd name="connsiteY15" fmla="*/ 680032 h 4080192"/>
              <a:gd name="connsiteX16" fmla="*/ 1261798 w 3852598"/>
              <a:gd name="connsiteY16" fmla="*/ 0 h 4080192"/>
              <a:gd name="connsiteX0" fmla="*/ 1261798 w 3852598"/>
              <a:gd name="connsiteY0" fmla="*/ 0 h 4080192"/>
              <a:gd name="connsiteX1" fmla="*/ 1693598 w 3852598"/>
              <a:gd name="connsiteY1" fmla="*/ 0 h 4080192"/>
              <a:gd name="connsiteX2" fmla="*/ 1693598 w 3852598"/>
              <a:gd name="connsiteY2" fmla="*/ 0 h 4080192"/>
              <a:gd name="connsiteX3" fmla="*/ 2341298 w 3852598"/>
              <a:gd name="connsiteY3" fmla="*/ 0 h 4080192"/>
              <a:gd name="connsiteX4" fmla="*/ 3852598 w 3852598"/>
              <a:gd name="connsiteY4" fmla="*/ 0 h 4080192"/>
              <a:gd name="connsiteX5" fmla="*/ 3852598 w 3852598"/>
              <a:gd name="connsiteY5" fmla="*/ 680032 h 4080192"/>
              <a:gd name="connsiteX6" fmla="*/ 3852598 w 3852598"/>
              <a:gd name="connsiteY6" fmla="*/ 680032 h 4080192"/>
              <a:gd name="connsiteX7" fmla="*/ 3852598 w 3852598"/>
              <a:gd name="connsiteY7" fmla="*/ 1700080 h 4080192"/>
              <a:gd name="connsiteX8" fmla="*/ 3852598 w 3852598"/>
              <a:gd name="connsiteY8" fmla="*/ 4080192 h 4080192"/>
              <a:gd name="connsiteX9" fmla="*/ 2341298 w 3852598"/>
              <a:gd name="connsiteY9" fmla="*/ 4080192 h 4080192"/>
              <a:gd name="connsiteX10" fmla="*/ 1693598 w 3852598"/>
              <a:gd name="connsiteY10" fmla="*/ 4080192 h 4080192"/>
              <a:gd name="connsiteX11" fmla="*/ 1693598 w 3852598"/>
              <a:gd name="connsiteY11" fmla="*/ 4080192 h 4080192"/>
              <a:gd name="connsiteX12" fmla="*/ 1261798 w 3852598"/>
              <a:gd name="connsiteY12" fmla="*/ 4080192 h 4080192"/>
              <a:gd name="connsiteX13" fmla="*/ 0 w 3852598"/>
              <a:gd name="connsiteY13" fmla="*/ 1964157 h 4080192"/>
              <a:gd name="connsiteX14" fmla="*/ 16625 w 3852598"/>
              <a:gd name="connsiteY14" fmla="*/ 333261 h 4080192"/>
              <a:gd name="connsiteX15" fmla="*/ 1261798 w 3852598"/>
              <a:gd name="connsiteY15" fmla="*/ 680032 h 4080192"/>
              <a:gd name="connsiteX16" fmla="*/ 1261798 w 3852598"/>
              <a:gd name="connsiteY16" fmla="*/ 0 h 4080192"/>
              <a:gd name="connsiteX0" fmla="*/ 1261798 w 3852598"/>
              <a:gd name="connsiteY0" fmla="*/ 0 h 4080192"/>
              <a:gd name="connsiteX1" fmla="*/ 1693598 w 3852598"/>
              <a:gd name="connsiteY1" fmla="*/ 0 h 4080192"/>
              <a:gd name="connsiteX2" fmla="*/ 1693598 w 3852598"/>
              <a:gd name="connsiteY2" fmla="*/ 0 h 4080192"/>
              <a:gd name="connsiteX3" fmla="*/ 2341298 w 3852598"/>
              <a:gd name="connsiteY3" fmla="*/ 0 h 4080192"/>
              <a:gd name="connsiteX4" fmla="*/ 3852598 w 3852598"/>
              <a:gd name="connsiteY4" fmla="*/ 0 h 4080192"/>
              <a:gd name="connsiteX5" fmla="*/ 3852598 w 3852598"/>
              <a:gd name="connsiteY5" fmla="*/ 680032 h 4080192"/>
              <a:gd name="connsiteX6" fmla="*/ 3852598 w 3852598"/>
              <a:gd name="connsiteY6" fmla="*/ 680032 h 4080192"/>
              <a:gd name="connsiteX7" fmla="*/ 3852598 w 3852598"/>
              <a:gd name="connsiteY7" fmla="*/ 1700080 h 4080192"/>
              <a:gd name="connsiteX8" fmla="*/ 3852598 w 3852598"/>
              <a:gd name="connsiteY8" fmla="*/ 4080192 h 4080192"/>
              <a:gd name="connsiteX9" fmla="*/ 2341298 w 3852598"/>
              <a:gd name="connsiteY9" fmla="*/ 4080192 h 4080192"/>
              <a:gd name="connsiteX10" fmla="*/ 1693598 w 3852598"/>
              <a:gd name="connsiteY10" fmla="*/ 4080192 h 4080192"/>
              <a:gd name="connsiteX11" fmla="*/ 1693598 w 3852598"/>
              <a:gd name="connsiteY11" fmla="*/ 4080192 h 4080192"/>
              <a:gd name="connsiteX12" fmla="*/ 1261798 w 3852598"/>
              <a:gd name="connsiteY12" fmla="*/ 4080192 h 4080192"/>
              <a:gd name="connsiteX13" fmla="*/ 0 w 3852598"/>
              <a:gd name="connsiteY13" fmla="*/ 1964157 h 4080192"/>
              <a:gd name="connsiteX14" fmla="*/ 6052 w 3852598"/>
              <a:gd name="connsiteY14" fmla="*/ 312273 h 4080192"/>
              <a:gd name="connsiteX15" fmla="*/ 1261798 w 3852598"/>
              <a:gd name="connsiteY15" fmla="*/ 680032 h 4080192"/>
              <a:gd name="connsiteX16" fmla="*/ 1261798 w 3852598"/>
              <a:gd name="connsiteY16" fmla="*/ 0 h 4080192"/>
              <a:gd name="connsiteX0" fmla="*/ 1261798 w 3852598"/>
              <a:gd name="connsiteY0" fmla="*/ 0 h 4080192"/>
              <a:gd name="connsiteX1" fmla="*/ 1693598 w 3852598"/>
              <a:gd name="connsiteY1" fmla="*/ 0 h 4080192"/>
              <a:gd name="connsiteX2" fmla="*/ 1693598 w 3852598"/>
              <a:gd name="connsiteY2" fmla="*/ 0 h 4080192"/>
              <a:gd name="connsiteX3" fmla="*/ 2341298 w 3852598"/>
              <a:gd name="connsiteY3" fmla="*/ 0 h 4080192"/>
              <a:gd name="connsiteX4" fmla="*/ 3852598 w 3852598"/>
              <a:gd name="connsiteY4" fmla="*/ 0 h 4080192"/>
              <a:gd name="connsiteX5" fmla="*/ 3852598 w 3852598"/>
              <a:gd name="connsiteY5" fmla="*/ 680032 h 4080192"/>
              <a:gd name="connsiteX6" fmla="*/ 3852598 w 3852598"/>
              <a:gd name="connsiteY6" fmla="*/ 680032 h 4080192"/>
              <a:gd name="connsiteX7" fmla="*/ 3852598 w 3852598"/>
              <a:gd name="connsiteY7" fmla="*/ 1700080 h 4080192"/>
              <a:gd name="connsiteX8" fmla="*/ 3852598 w 3852598"/>
              <a:gd name="connsiteY8" fmla="*/ 4080192 h 4080192"/>
              <a:gd name="connsiteX9" fmla="*/ 2341298 w 3852598"/>
              <a:gd name="connsiteY9" fmla="*/ 4080192 h 4080192"/>
              <a:gd name="connsiteX10" fmla="*/ 1693598 w 3852598"/>
              <a:gd name="connsiteY10" fmla="*/ 4080192 h 4080192"/>
              <a:gd name="connsiteX11" fmla="*/ 1693598 w 3852598"/>
              <a:gd name="connsiteY11" fmla="*/ 4080192 h 4080192"/>
              <a:gd name="connsiteX12" fmla="*/ 1261798 w 3852598"/>
              <a:gd name="connsiteY12" fmla="*/ 4080192 h 4080192"/>
              <a:gd name="connsiteX13" fmla="*/ 0 w 3852598"/>
              <a:gd name="connsiteY13" fmla="*/ 1964157 h 4080192"/>
              <a:gd name="connsiteX14" fmla="*/ 27197 w 3852598"/>
              <a:gd name="connsiteY14" fmla="*/ 322767 h 4080192"/>
              <a:gd name="connsiteX15" fmla="*/ 1261798 w 3852598"/>
              <a:gd name="connsiteY15" fmla="*/ 680032 h 4080192"/>
              <a:gd name="connsiteX16" fmla="*/ 1261798 w 3852598"/>
              <a:gd name="connsiteY16" fmla="*/ 0 h 4080192"/>
              <a:gd name="connsiteX0" fmla="*/ 1240655 w 3831455"/>
              <a:gd name="connsiteY0" fmla="*/ 0 h 4080192"/>
              <a:gd name="connsiteX1" fmla="*/ 1672455 w 3831455"/>
              <a:gd name="connsiteY1" fmla="*/ 0 h 4080192"/>
              <a:gd name="connsiteX2" fmla="*/ 1672455 w 3831455"/>
              <a:gd name="connsiteY2" fmla="*/ 0 h 4080192"/>
              <a:gd name="connsiteX3" fmla="*/ 2320155 w 3831455"/>
              <a:gd name="connsiteY3" fmla="*/ 0 h 4080192"/>
              <a:gd name="connsiteX4" fmla="*/ 3831455 w 3831455"/>
              <a:gd name="connsiteY4" fmla="*/ 0 h 4080192"/>
              <a:gd name="connsiteX5" fmla="*/ 3831455 w 3831455"/>
              <a:gd name="connsiteY5" fmla="*/ 680032 h 4080192"/>
              <a:gd name="connsiteX6" fmla="*/ 3831455 w 3831455"/>
              <a:gd name="connsiteY6" fmla="*/ 680032 h 4080192"/>
              <a:gd name="connsiteX7" fmla="*/ 3831455 w 3831455"/>
              <a:gd name="connsiteY7" fmla="*/ 1700080 h 4080192"/>
              <a:gd name="connsiteX8" fmla="*/ 3831455 w 3831455"/>
              <a:gd name="connsiteY8" fmla="*/ 4080192 h 4080192"/>
              <a:gd name="connsiteX9" fmla="*/ 2320155 w 3831455"/>
              <a:gd name="connsiteY9" fmla="*/ 4080192 h 4080192"/>
              <a:gd name="connsiteX10" fmla="*/ 1672455 w 3831455"/>
              <a:gd name="connsiteY10" fmla="*/ 4080192 h 4080192"/>
              <a:gd name="connsiteX11" fmla="*/ 1672455 w 3831455"/>
              <a:gd name="connsiteY11" fmla="*/ 4080192 h 4080192"/>
              <a:gd name="connsiteX12" fmla="*/ 1240655 w 3831455"/>
              <a:gd name="connsiteY12" fmla="*/ 4080192 h 4080192"/>
              <a:gd name="connsiteX13" fmla="*/ 0 w 3831455"/>
              <a:gd name="connsiteY13" fmla="*/ 2016627 h 4080192"/>
              <a:gd name="connsiteX14" fmla="*/ 6054 w 3831455"/>
              <a:gd name="connsiteY14" fmla="*/ 322767 h 4080192"/>
              <a:gd name="connsiteX15" fmla="*/ 1240655 w 3831455"/>
              <a:gd name="connsiteY15" fmla="*/ 680032 h 4080192"/>
              <a:gd name="connsiteX16" fmla="*/ 1240655 w 3831455"/>
              <a:gd name="connsiteY16" fmla="*/ 0 h 4080192"/>
              <a:gd name="connsiteX0" fmla="*/ 1240655 w 3831455"/>
              <a:gd name="connsiteY0" fmla="*/ 0 h 4080192"/>
              <a:gd name="connsiteX1" fmla="*/ 1672455 w 3831455"/>
              <a:gd name="connsiteY1" fmla="*/ 0 h 4080192"/>
              <a:gd name="connsiteX2" fmla="*/ 1672455 w 3831455"/>
              <a:gd name="connsiteY2" fmla="*/ 0 h 4080192"/>
              <a:gd name="connsiteX3" fmla="*/ 2320155 w 3831455"/>
              <a:gd name="connsiteY3" fmla="*/ 0 h 4080192"/>
              <a:gd name="connsiteX4" fmla="*/ 3831455 w 3831455"/>
              <a:gd name="connsiteY4" fmla="*/ 0 h 4080192"/>
              <a:gd name="connsiteX5" fmla="*/ 3831455 w 3831455"/>
              <a:gd name="connsiteY5" fmla="*/ 680032 h 4080192"/>
              <a:gd name="connsiteX6" fmla="*/ 3831455 w 3831455"/>
              <a:gd name="connsiteY6" fmla="*/ 680032 h 4080192"/>
              <a:gd name="connsiteX7" fmla="*/ 3831455 w 3831455"/>
              <a:gd name="connsiteY7" fmla="*/ 1700080 h 4080192"/>
              <a:gd name="connsiteX8" fmla="*/ 3831455 w 3831455"/>
              <a:gd name="connsiteY8" fmla="*/ 4080192 h 4080192"/>
              <a:gd name="connsiteX9" fmla="*/ 2320155 w 3831455"/>
              <a:gd name="connsiteY9" fmla="*/ 4080192 h 4080192"/>
              <a:gd name="connsiteX10" fmla="*/ 1672455 w 3831455"/>
              <a:gd name="connsiteY10" fmla="*/ 4080192 h 4080192"/>
              <a:gd name="connsiteX11" fmla="*/ 1672455 w 3831455"/>
              <a:gd name="connsiteY11" fmla="*/ 4080192 h 4080192"/>
              <a:gd name="connsiteX12" fmla="*/ 1240655 w 3831455"/>
              <a:gd name="connsiteY12" fmla="*/ 4080192 h 4080192"/>
              <a:gd name="connsiteX13" fmla="*/ 0 w 3831455"/>
              <a:gd name="connsiteY13" fmla="*/ 2016627 h 4080192"/>
              <a:gd name="connsiteX14" fmla="*/ 37770 w 3831455"/>
              <a:gd name="connsiteY14" fmla="*/ 312273 h 4080192"/>
              <a:gd name="connsiteX15" fmla="*/ 1240655 w 3831455"/>
              <a:gd name="connsiteY15" fmla="*/ 680032 h 4080192"/>
              <a:gd name="connsiteX16" fmla="*/ 1240655 w 3831455"/>
              <a:gd name="connsiteY16" fmla="*/ 0 h 4080192"/>
              <a:gd name="connsiteX0" fmla="*/ 1208939 w 3799739"/>
              <a:gd name="connsiteY0" fmla="*/ 0 h 4080192"/>
              <a:gd name="connsiteX1" fmla="*/ 1640739 w 3799739"/>
              <a:gd name="connsiteY1" fmla="*/ 0 h 4080192"/>
              <a:gd name="connsiteX2" fmla="*/ 1640739 w 3799739"/>
              <a:gd name="connsiteY2" fmla="*/ 0 h 4080192"/>
              <a:gd name="connsiteX3" fmla="*/ 2288439 w 3799739"/>
              <a:gd name="connsiteY3" fmla="*/ 0 h 4080192"/>
              <a:gd name="connsiteX4" fmla="*/ 3799739 w 3799739"/>
              <a:gd name="connsiteY4" fmla="*/ 0 h 4080192"/>
              <a:gd name="connsiteX5" fmla="*/ 3799739 w 3799739"/>
              <a:gd name="connsiteY5" fmla="*/ 680032 h 4080192"/>
              <a:gd name="connsiteX6" fmla="*/ 3799739 w 3799739"/>
              <a:gd name="connsiteY6" fmla="*/ 680032 h 4080192"/>
              <a:gd name="connsiteX7" fmla="*/ 3799739 w 3799739"/>
              <a:gd name="connsiteY7" fmla="*/ 1700080 h 4080192"/>
              <a:gd name="connsiteX8" fmla="*/ 3799739 w 3799739"/>
              <a:gd name="connsiteY8" fmla="*/ 4080192 h 4080192"/>
              <a:gd name="connsiteX9" fmla="*/ 2288439 w 3799739"/>
              <a:gd name="connsiteY9" fmla="*/ 4080192 h 4080192"/>
              <a:gd name="connsiteX10" fmla="*/ 1640739 w 3799739"/>
              <a:gd name="connsiteY10" fmla="*/ 4080192 h 4080192"/>
              <a:gd name="connsiteX11" fmla="*/ 1640739 w 3799739"/>
              <a:gd name="connsiteY11" fmla="*/ 4080192 h 4080192"/>
              <a:gd name="connsiteX12" fmla="*/ 1208939 w 3799739"/>
              <a:gd name="connsiteY12" fmla="*/ 4080192 h 4080192"/>
              <a:gd name="connsiteX13" fmla="*/ 0 w 3799739"/>
              <a:gd name="connsiteY13" fmla="*/ 2111076 h 4080192"/>
              <a:gd name="connsiteX14" fmla="*/ 6054 w 3799739"/>
              <a:gd name="connsiteY14" fmla="*/ 312273 h 4080192"/>
              <a:gd name="connsiteX15" fmla="*/ 1208939 w 3799739"/>
              <a:gd name="connsiteY15" fmla="*/ 680032 h 4080192"/>
              <a:gd name="connsiteX16" fmla="*/ 1208939 w 3799739"/>
              <a:gd name="connsiteY16" fmla="*/ 0 h 4080192"/>
              <a:gd name="connsiteX0" fmla="*/ 1208939 w 3799739"/>
              <a:gd name="connsiteY0" fmla="*/ 0 h 4080192"/>
              <a:gd name="connsiteX1" fmla="*/ 1640739 w 3799739"/>
              <a:gd name="connsiteY1" fmla="*/ 0 h 4080192"/>
              <a:gd name="connsiteX2" fmla="*/ 1640739 w 3799739"/>
              <a:gd name="connsiteY2" fmla="*/ 0 h 4080192"/>
              <a:gd name="connsiteX3" fmla="*/ 2288439 w 3799739"/>
              <a:gd name="connsiteY3" fmla="*/ 0 h 4080192"/>
              <a:gd name="connsiteX4" fmla="*/ 3799739 w 3799739"/>
              <a:gd name="connsiteY4" fmla="*/ 0 h 4080192"/>
              <a:gd name="connsiteX5" fmla="*/ 3799739 w 3799739"/>
              <a:gd name="connsiteY5" fmla="*/ 680032 h 4080192"/>
              <a:gd name="connsiteX6" fmla="*/ 3799739 w 3799739"/>
              <a:gd name="connsiteY6" fmla="*/ 680032 h 4080192"/>
              <a:gd name="connsiteX7" fmla="*/ 3799739 w 3799739"/>
              <a:gd name="connsiteY7" fmla="*/ 1700080 h 4080192"/>
              <a:gd name="connsiteX8" fmla="*/ 3799739 w 3799739"/>
              <a:gd name="connsiteY8" fmla="*/ 4080192 h 4080192"/>
              <a:gd name="connsiteX9" fmla="*/ 2288439 w 3799739"/>
              <a:gd name="connsiteY9" fmla="*/ 4080192 h 4080192"/>
              <a:gd name="connsiteX10" fmla="*/ 1640739 w 3799739"/>
              <a:gd name="connsiteY10" fmla="*/ 4080192 h 4080192"/>
              <a:gd name="connsiteX11" fmla="*/ 1640739 w 3799739"/>
              <a:gd name="connsiteY11" fmla="*/ 4080192 h 4080192"/>
              <a:gd name="connsiteX12" fmla="*/ 1208939 w 3799739"/>
              <a:gd name="connsiteY12" fmla="*/ 4080192 h 4080192"/>
              <a:gd name="connsiteX13" fmla="*/ 0 w 3799739"/>
              <a:gd name="connsiteY13" fmla="*/ 2048110 h 4080192"/>
              <a:gd name="connsiteX14" fmla="*/ 6054 w 3799739"/>
              <a:gd name="connsiteY14" fmla="*/ 312273 h 4080192"/>
              <a:gd name="connsiteX15" fmla="*/ 1208939 w 3799739"/>
              <a:gd name="connsiteY15" fmla="*/ 680032 h 4080192"/>
              <a:gd name="connsiteX16" fmla="*/ 1208939 w 3799739"/>
              <a:gd name="connsiteY16" fmla="*/ 0 h 408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9739" h="4080192">
                <a:moveTo>
                  <a:pt x="1208939" y="0"/>
                </a:moveTo>
                <a:lnTo>
                  <a:pt x="1640739" y="0"/>
                </a:lnTo>
                <a:lnTo>
                  <a:pt x="1640739" y="0"/>
                </a:lnTo>
                <a:lnTo>
                  <a:pt x="2288439" y="0"/>
                </a:lnTo>
                <a:lnTo>
                  <a:pt x="3799739" y="0"/>
                </a:lnTo>
                <a:lnTo>
                  <a:pt x="3799739" y="680032"/>
                </a:lnTo>
                <a:lnTo>
                  <a:pt x="3799739" y="680032"/>
                </a:lnTo>
                <a:lnTo>
                  <a:pt x="3799739" y="1700080"/>
                </a:lnTo>
                <a:lnTo>
                  <a:pt x="3799739" y="4080192"/>
                </a:lnTo>
                <a:lnTo>
                  <a:pt x="2288439" y="4080192"/>
                </a:lnTo>
                <a:lnTo>
                  <a:pt x="1640739" y="4080192"/>
                </a:lnTo>
                <a:lnTo>
                  <a:pt x="1640739" y="4080192"/>
                </a:lnTo>
                <a:lnTo>
                  <a:pt x="1208939" y="4080192"/>
                </a:lnTo>
                <a:lnTo>
                  <a:pt x="0" y="2048110"/>
                </a:lnTo>
                <a:cubicBezTo>
                  <a:pt x="2017" y="1497482"/>
                  <a:pt x="4037" y="862901"/>
                  <a:pt x="6054" y="312273"/>
                </a:cubicBezTo>
                <a:lnTo>
                  <a:pt x="1208939" y="680032"/>
                </a:lnTo>
                <a:lnTo>
                  <a:pt x="1208939" y="0"/>
                </a:lnTo>
                <a:close/>
              </a:path>
            </a:pathLst>
          </a:custGeom>
          <a:solidFill>
            <a:schemeClr val="bg2">
              <a:lumMod val="20000"/>
              <a:lumOff val="80000"/>
            </a:schemeClr>
          </a:solidFill>
          <a:ln w="28575" cap="flat" cmpd="sng" algn="ctr">
            <a:solidFill>
              <a:schemeClr val="accent1"/>
            </a:solid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fontAlgn="base">
              <a:spcBef>
                <a:spcPct val="0"/>
              </a:spcBef>
              <a:spcAft>
                <a:spcPct val="0"/>
              </a:spcAft>
            </a:pPr>
            <a:endParaRPr lang="en-US" sz="1400" smtClean="0">
              <a:solidFill>
                <a:srgbClr val="2F2B20"/>
              </a:solidFill>
              <a:cs typeface="Arial" charset="0"/>
            </a:endParaRPr>
          </a:p>
        </p:txBody>
      </p:sp>
      <p:sp>
        <p:nvSpPr>
          <p:cNvPr id="41" name="TextBox 40"/>
          <p:cNvSpPr txBox="1"/>
          <p:nvPr/>
        </p:nvSpPr>
        <p:spPr>
          <a:xfrm>
            <a:off x="6172200" y="2389731"/>
            <a:ext cx="2577662" cy="3970318"/>
          </a:xfrm>
          <a:prstGeom prst="rect">
            <a:avLst/>
          </a:prstGeom>
          <a:noFill/>
        </p:spPr>
        <p:txBody>
          <a:bodyPr wrap="square" rtlCol="0">
            <a:spAutoFit/>
          </a:bodyPr>
          <a:lstStyle/>
          <a:p>
            <a:r>
              <a:rPr lang="en-US" sz="1200" b="1" dirty="0" smtClean="0">
                <a:solidFill>
                  <a:srgbClr val="2F2B20"/>
                </a:solidFill>
                <a:latin typeface="Rockwell" pitchFamily="18" charset="0"/>
                <a:cs typeface="Arial" charset="0"/>
              </a:rPr>
              <a:t>Impersonal Letters:</a:t>
            </a:r>
            <a:r>
              <a:rPr lang="en-US" sz="1200" dirty="0" smtClean="0">
                <a:solidFill>
                  <a:srgbClr val="2F2B20"/>
                </a:solidFill>
                <a:latin typeface="Rockwell" pitchFamily="18" charset="0"/>
                <a:cs typeface="Arial" charset="0"/>
              </a:rPr>
              <a:t>  </a:t>
            </a:r>
          </a:p>
          <a:p>
            <a:pPr marL="171450" indent="-171450">
              <a:buFont typeface="Arial" pitchFamily="34" charset="0"/>
              <a:buChar char="•"/>
            </a:pPr>
            <a:r>
              <a:rPr lang="en-US" sz="1200" dirty="0" smtClean="0">
                <a:solidFill>
                  <a:srgbClr val="2F2B20"/>
                </a:solidFill>
                <a:latin typeface="Rockwell" pitchFamily="18" charset="0"/>
                <a:cs typeface="Arial" charset="0"/>
              </a:rPr>
              <a:t>Easy to disregard</a:t>
            </a:r>
          </a:p>
          <a:p>
            <a:pPr marL="171450" indent="-171450">
              <a:buFont typeface="Arial" pitchFamily="34" charset="0"/>
              <a:buChar char="•"/>
            </a:pPr>
            <a:r>
              <a:rPr lang="en-US" sz="1200" dirty="0" smtClean="0">
                <a:solidFill>
                  <a:srgbClr val="2F2B20"/>
                </a:solidFill>
                <a:latin typeface="Rockwell" pitchFamily="18" charset="0"/>
                <a:cs typeface="Arial" charset="0"/>
              </a:rPr>
              <a:t>Many parents felt the school miscounted—but parents couldn’t verify because they weren’t tracking absences</a:t>
            </a:r>
          </a:p>
          <a:p>
            <a:pPr marL="171450" indent="-171450">
              <a:buFont typeface="Arial" pitchFamily="34" charset="0"/>
              <a:buChar char="•"/>
            </a:pPr>
            <a:r>
              <a:rPr lang="en-US" sz="1200" dirty="0" smtClean="0">
                <a:solidFill>
                  <a:srgbClr val="2F2B20"/>
                </a:solidFill>
                <a:latin typeface="Rockwell" pitchFamily="18" charset="0"/>
                <a:cs typeface="Arial" charset="0"/>
              </a:rPr>
              <a:t>Many parents felt that the school didn’t understand them</a:t>
            </a:r>
          </a:p>
          <a:p>
            <a:pPr marL="171450" indent="-171450">
              <a:buFont typeface="Arial" pitchFamily="34" charset="0"/>
              <a:buChar char="•"/>
            </a:pPr>
            <a:endParaRPr lang="en-US" sz="1200" dirty="0">
              <a:solidFill>
                <a:srgbClr val="2F2B20"/>
              </a:solidFill>
              <a:latin typeface="Rockwell" pitchFamily="18" charset="0"/>
              <a:cs typeface="Arial" charset="0"/>
            </a:endParaRPr>
          </a:p>
          <a:p>
            <a:r>
              <a:rPr lang="en-US" sz="1200" b="1" dirty="0" smtClean="0">
                <a:solidFill>
                  <a:srgbClr val="2F2B20"/>
                </a:solidFill>
                <a:latin typeface="Rockwell" pitchFamily="18" charset="0"/>
                <a:cs typeface="Arial" charset="0"/>
              </a:rPr>
              <a:t>Sending Work Home:</a:t>
            </a:r>
          </a:p>
          <a:p>
            <a:pPr marL="171450" indent="-171450">
              <a:buFont typeface="Arial" pitchFamily="34" charset="0"/>
              <a:buChar char="•"/>
            </a:pPr>
            <a:r>
              <a:rPr lang="en-US" sz="1200" dirty="0" smtClean="0">
                <a:solidFill>
                  <a:srgbClr val="2F2B20"/>
                </a:solidFill>
                <a:latin typeface="Rockwell" pitchFamily="18" charset="0"/>
                <a:cs typeface="Arial" charset="0"/>
              </a:rPr>
              <a:t>Parents thought that completing a makeup packet caught their child up for the missed day’s work</a:t>
            </a:r>
          </a:p>
          <a:p>
            <a:pPr marL="171450" indent="-171450">
              <a:buFont typeface="Arial" pitchFamily="34" charset="0"/>
              <a:buChar char="•"/>
            </a:pPr>
            <a:endParaRPr lang="en-US" sz="1200" dirty="0">
              <a:solidFill>
                <a:srgbClr val="2F2B20"/>
              </a:solidFill>
              <a:latin typeface="Rockwell" pitchFamily="18" charset="0"/>
              <a:cs typeface="Arial" charset="0"/>
            </a:endParaRPr>
          </a:p>
          <a:p>
            <a:r>
              <a:rPr lang="en-US" sz="1200" b="1" dirty="0" smtClean="0">
                <a:solidFill>
                  <a:srgbClr val="2F2B20"/>
                </a:solidFill>
                <a:latin typeface="Rockwell" pitchFamily="18" charset="0"/>
                <a:cs typeface="Arial" charset="0"/>
              </a:rPr>
              <a:t>Teachers Not Addressing Absenteeism:</a:t>
            </a:r>
            <a:endParaRPr lang="en-US" sz="1200" dirty="0" smtClean="0">
              <a:solidFill>
                <a:srgbClr val="2F2B20"/>
              </a:solidFill>
              <a:latin typeface="Rockwell" pitchFamily="18" charset="0"/>
              <a:cs typeface="Arial" charset="0"/>
            </a:endParaRPr>
          </a:p>
          <a:p>
            <a:pPr marL="171450" indent="-171450">
              <a:buFont typeface="Arial" pitchFamily="34" charset="0"/>
              <a:buChar char="•"/>
            </a:pPr>
            <a:r>
              <a:rPr lang="en-US" sz="1200" dirty="0" smtClean="0">
                <a:solidFill>
                  <a:srgbClr val="2F2B20"/>
                </a:solidFill>
                <a:latin typeface="Rockwell" pitchFamily="18" charset="0"/>
                <a:cs typeface="Arial" charset="0"/>
              </a:rPr>
              <a:t>Most parents reported that they regularly communicate with their children’s teacher, but never about absences</a:t>
            </a:r>
          </a:p>
        </p:txBody>
      </p:sp>
    </p:spTree>
    <p:extLst>
      <p:ext uri="{BB962C8B-B14F-4D97-AF65-F5344CB8AC3E}">
        <p14:creationId xmlns:p14="http://schemas.microsoft.com/office/powerpoint/2010/main" val="1960056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27237"/>
            <a:ext cx="8229600" cy="3459163"/>
          </a:xfrm>
        </p:spPr>
        <p:txBody>
          <a:bodyPr/>
          <a:lstStyle/>
          <a:p>
            <a:r>
              <a:rPr lang="en-US" b="1" dirty="0" smtClean="0">
                <a:solidFill>
                  <a:schemeClr val="tx1"/>
                </a:solidFill>
                <a:latin typeface="+mn-lt"/>
              </a:rPr>
              <a:t>What do you think about these findings about parent’s attitudes about attendance and absence?</a:t>
            </a:r>
            <a:br>
              <a:rPr lang="en-US" b="1" dirty="0" smtClean="0">
                <a:solidFill>
                  <a:schemeClr val="tx1"/>
                </a:solidFill>
                <a:latin typeface="+mn-lt"/>
              </a:rPr>
            </a:br>
            <a:endParaRPr lang="en-US" b="1" dirty="0" smtClean="0">
              <a:solidFill>
                <a:schemeClr val="tx1"/>
              </a:solidFill>
              <a:latin typeface="+mn-lt"/>
            </a:endParaRPr>
          </a:p>
          <a:p>
            <a:r>
              <a:rPr lang="en-US" b="1" dirty="0" smtClean="0">
                <a:solidFill>
                  <a:schemeClr val="tx1"/>
                </a:solidFill>
                <a:latin typeface="+mn-lt"/>
              </a:rPr>
              <a:t>What are potential implications for your own work?</a:t>
            </a:r>
          </a:p>
        </p:txBody>
      </p:sp>
      <p:sp>
        <p:nvSpPr>
          <p:cNvPr id="6" name="Text Placeholder 5"/>
          <p:cNvSpPr>
            <a:spLocks noGrp="1"/>
          </p:cNvSpPr>
          <p:nvPr>
            <p:ph type="body" sz="quarter" idx="13"/>
          </p:nvPr>
        </p:nvSpPr>
        <p:spPr/>
        <p:txBody>
          <a:bodyPr/>
          <a:lstStyle/>
          <a:p>
            <a:pPr algn="ctr"/>
            <a:r>
              <a:rPr lang="en-US" dirty="0" smtClean="0">
                <a:solidFill>
                  <a:srgbClr val="514141"/>
                </a:solidFill>
              </a:rPr>
              <a:t>Reflections</a:t>
            </a:r>
            <a:endParaRPr lang="en-US" dirty="0">
              <a:solidFill>
                <a:srgbClr val="514141"/>
              </a:solidFill>
            </a:endParaRPr>
          </a:p>
        </p:txBody>
      </p:sp>
      <p:sp>
        <p:nvSpPr>
          <p:cNvPr id="2" name="Slide Number Placeholder 1"/>
          <p:cNvSpPr>
            <a:spLocks noGrp="1"/>
          </p:cNvSpPr>
          <p:nvPr>
            <p:ph type="sldNum" sz="quarter" idx="14"/>
          </p:nvPr>
        </p:nvSpPr>
        <p:spPr>
          <a:xfrm>
            <a:off x="6629400" y="6396040"/>
            <a:ext cx="2133600" cy="365125"/>
          </a:xfrm>
        </p:spPr>
        <p:txBody>
          <a:bodyPr/>
          <a:lstStyle/>
          <a:p>
            <a:pPr>
              <a:defRPr/>
            </a:pPr>
            <a:fld id="{4E2B6693-6F4B-48C8-B893-5ABE186E15ED}" type="slidenum">
              <a:rPr lang="en-US" sz="1400" b="1" smtClean="0">
                <a:solidFill>
                  <a:schemeClr val="tx1">
                    <a:lumMod val="90000"/>
                    <a:lumOff val="10000"/>
                  </a:schemeClr>
                </a:solidFill>
              </a:rPr>
              <a:pPr>
                <a:defRPr/>
              </a:pPr>
              <a:t>25</a:t>
            </a:fld>
            <a:endParaRPr lang="en-US" sz="1400" b="1">
              <a:solidFill>
                <a:schemeClr val="tx1">
                  <a:lumMod val="90000"/>
                  <a:lumOff val="10000"/>
                </a:schemeClr>
              </a:solidFill>
            </a:endParaRPr>
          </a:p>
        </p:txBody>
      </p:sp>
    </p:spTree>
    <p:extLst>
      <p:ext uri="{BB962C8B-B14F-4D97-AF65-F5344CB8AC3E}">
        <p14:creationId xmlns:p14="http://schemas.microsoft.com/office/powerpoint/2010/main" val="311425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02345" y="1968342"/>
            <a:ext cx="8236857" cy="1460663"/>
          </a:xfrm>
        </p:spPr>
        <p:txBody>
          <a:bodyPr/>
          <a:lstStyle/>
          <a:p>
            <a:pPr algn="ctr"/>
            <a:r>
              <a:rPr lang="en-US" sz="4400" b="1" dirty="0" smtClean="0"/>
              <a:t>Tier 1 Interventions </a:t>
            </a:r>
            <a:endParaRPr lang="en-US" sz="4400" b="1" dirty="0"/>
          </a:p>
        </p:txBody>
      </p:sp>
    </p:spTree>
    <p:extLst>
      <p:ext uri="{BB962C8B-B14F-4D97-AF65-F5344CB8AC3E}">
        <p14:creationId xmlns:p14="http://schemas.microsoft.com/office/powerpoint/2010/main" val="3417208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56725" y="1632917"/>
            <a:ext cx="5965561" cy="1449207"/>
            <a:chOff x="409126" y="1785312"/>
            <a:chExt cx="5965561" cy="1449206"/>
          </a:xfrm>
          <a:solidFill>
            <a:srgbClr val="D9D9D9"/>
          </a:solidFill>
        </p:grpSpPr>
        <p:sp>
          <p:nvSpPr>
            <p:cNvPr id="37" name="Rounded Rectangle 36"/>
            <p:cNvSpPr/>
            <p:nvPr/>
          </p:nvSpPr>
          <p:spPr>
            <a:xfrm>
              <a:off x="409126" y="1785312"/>
              <a:ext cx="3850814"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Trapezoid 43"/>
            <p:cNvSpPr/>
            <p:nvPr/>
          </p:nvSpPr>
          <p:spPr bwMode="auto">
            <a:xfrm>
              <a:off x="3302781" y="1835259"/>
              <a:ext cx="3071906" cy="1399259"/>
            </a:xfrm>
            <a:prstGeom prst="trapezoid">
              <a:avLst>
                <a:gd name="adj" fmla="val 51316"/>
              </a:avLst>
            </a:prstGeom>
            <a:grpFill/>
            <a:ln w="1016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US" sz="1600" b="1" dirty="0" smtClean="0">
                <a:solidFill>
                  <a:prstClr val="white"/>
                </a:solidFill>
                <a:latin typeface="Franklin Gothic Medium"/>
                <a:cs typeface="Franklin Gothic Medium"/>
              </a:endParaRPr>
            </a:p>
          </p:txBody>
        </p:sp>
      </p:grpSp>
      <p:grpSp>
        <p:nvGrpSpPr>
          <p:cNvPr id="6" name="Group 5"/>
          <p:cNvGrpSpPr/>
          <p:nvPr/>
        </p:nvGrpSpPr>
        <p:grpSpPr>
          <a:xfrm>
            <a:off x="256726" y="3188656"/>
            <a:ext cx="6778183" cy="1426285"/>
            <a:chOff x="409125" y="3341056"/>
            <a:chExt cx="6778183" cy="1426285"/>
          </a:xfrm>
          <a:solidFill>
            <a:schemeClr val="bg1">
              <a:lumMod val="85000"/>
            </a:schemeClr>
          </a:solidFill>
          <a:effectLst/>
        </p:grpSpPr>
        <p:sp>
          <p:nvSpPr>
            <p:cNvPr id="34" name="Rounded Rectangle 33"/>
            <p:cNvSpPr/>
            <p:nvPr/>
          </p:nvSpPr>
          <p:spPr>
            <a:xfrm>
              <a:off x="409125" y="3341056"/>
              <a:ext cx="2893656"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Trapezoid 34"/>
            <p:cNvSpPr/>
            <p:nvPr/>
          </p:nvSpPr>
          <p:spPr bwMode="auto">
            <a:xfrm>
              <a:off x="2495957" y="3382390"/>
              <a:ext cx="4691351" cy="1384951"/>
            </a:xfrm>
            <a:prstGeom prst="trapezoid">
              <a:avLst>
                <a:gd name="adj" fmla="val 51316"/>
              </a:avLst>
            </a:prstGeom>
            <a:grpFill/>
            <a:ln w="889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2" name="Rounded Rectangle 1"/>
          <p:cNvSpPr/>
          <p:nvPr/>
        </p:nvSpPr>
        <p:spPr>
          <a:xfrm>
            <a:off x="256725" y="4803096"/>
            <a:ext cx="2324826" cy="883513"/>
          </a:xfrm>
          <a:prstGeom prst="roundRect">
            <a:avLst/>
          </a:prstGeom>
          <a:solidFill>
            <a:srgbClr val="83B8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558072" y="4988671"/>
            <a:ext cx="1371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Trapezoid 4"/>
          <p:cNvSpPr/>
          <p:nvPr/>
        </p:nvSpPr>
        <p:spPr bwMode="auto">
          <a:xfrm>
            <a:off x="3810124" y="1754726"/>
            <a:ext cx="1682750" cy="1389063"/>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fontAlgn="auto">
              <a:lnSpc>
                <a:spcPct val="90000"/>
              </a:lnSpc>
              <a:spcBef>
                <a:spcPts val="0"/>
              </a:spcBef>
              <a:spcAft>
                <a:spcPct val="35000"/>
              </a:spcAft>
              <a:defRPr/>
            </a:pPr>
            <a:endParaRPr lang="en-US" b="1" dirty="0">
              <a:solidFill>
                <a:prstClr val="white"/>
              </a:solidFill>
              <a:latin typeface="Franklin Gothic Medium" pitchFamily="34" charset="0"/>
              <a:cs typeface="Abadi MT Condensed Extra Bold"/>
            </a:endParaRPr>
          </a:p>
          <a:p>
            <a:pPr algn="ctr" defTabSz="622300" fontAlgn="auto">
              <a:lnSpc>
                <a:spcPct val="90000"/>
              </a:lnSpc>
              <a:spcBef>
                <a:spcPts val="0"/>
              </a:spcBef>
              <a:spcAft>
                <a:spcPct val="35000"/>
              </a:spcAft>
              <a:defRPr/>
            </a:pPr>
            <a:endParaRPr lang="en-US" b="1" dirty="0">
              <a:solidFill>
                <a:prstClr val="white"/>
              </a:solidFill>
              <a:latin typeface="Franklin Gothic Medium" pitchFamily="34" charset="0"/>
              <a:cs typeface="Abadi MT Condensed Extra Bold"/>
            </a:endParaRPr>
          </a:p>
        </p:txBody>
      </p:sp>
      <p:sp>
        <p:nvSpPr>
          <p:cNvPr id="33" name="Trapezoid 32"/>
          <p:cNvSpPr/>
          <p:nvPr/>
        </p:nvSpPr>
        <p:spPr bwMode="auto">
          <a:xfrm>
            <a:off x="2581551" y="3273383"/>
            <a:ext cx="4649036" cy="1449544"/>
          </a:xfrm>
          <a:prstGeom prst="trapezoid">
            <a:avLst>
              <a:gd name="adj" fmla="val 51316"/>
            </a:avLst>
          </a:prstGeom>
          <a:solidFill>
            <a:schemeClr val="bg2">
              <a:lumMod val="25000"/>
            </a:schemeClr>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Trapezoid 31"/>
          <p:cNvSpPr/>
          <p:nvPr/>
        </p:nvSpPr>
        <p:spPr bwMode="auto">
          <a:xfrm>
            <a:off x="1880387" y="4969399"/>
            <a:ext cx="6417270" cy="1578260"/>
          </a:xfrm>
          <a:prstGeom prst="trapezoid">
            <a:avLst>
              <a:gd name="adj" fmla="val 51316"/>
            </a:avLst>
          </a:prstGeom>
          <a:solidFill>
            <a:srgbClr val="154B64"/>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rgbClr val="514141"/>
              </a:solidFill>
              <a:latin typeface="Franklin Gothic Medium"/>
              <a:cs typeface="Franklin Gothic Medium"/>
            </a:endParaRPr>
          </a:p>
        </p:txBody>
      </p:sp>
      <p:sp>
        <p:nvSpPr>
          <p:cNvPr id="25" name="Trapezoid 24"/>
          <p:cNvSpPr/>
          <p:nvPr/>
        </p:nvSpPr>
        <p:spPr bwMode="auto">
          <a:xfrm>
            <a:off x="1760858" y="4920873"/>
            <a:ext cx="6315372" cy="1493739"/>
          </a:xfrm>
          <a:prstGeom prst="trapezoid">
            <a:avLst>
              <a:gd name="adj" fmla="val 51316"/>
            </a:avLst>
          </a:prstGeom>
          <a:solidFill>
            <a:srgbClr val="2084F3"/>
          </a:solidFill>
          <a:ln w="762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rgbClr val="514141"/>
              </a:solidFill>
              <a:latin typeface="Franklin Gothic Medium"/>
              <a:cs typeface="Franklin Gothic Medium"/>
            </a:endParaRPr>
          </a:p>
        </p:txBody>
      </p:sp>
      <p:sp>
        <p:nvSpPr>
          <p:cNvPr id="24" name="Trapezoid 23"/>
          <p:cNvSpPr/>
          <p:nvPr/>
        </p:nvSpPr>
        <p:spPr bwMode="auto">
          <a:xfrm>
            <a:off x="1551682" y="4850779"/>
            <a:ext cx="6336597" cy="1442356"/>
          </a:xfrm>
          <a:prstGeom prst="trapezoid">
            <a:avLst>
              <a:gd name="adj" fmla="val 51316"/>
            </a:avLst>
          </a:prstGeom>
          <a:solidFill>
            <a:schemeClr val="accent1">
              <a:lumMod val="20000"/>
              <a:lumOff val="80000"/>
            </a:schemeClr>
          </a:solidFill>
          <a:ln w="88900" cmpd="sng">
            <a:solidFill>
              <a:srgbClr val="83B8E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rgbClr val="514141"/>
              </a:solidFill>
              <a:latin typeface="Franklin Gothic Medium"/>
              <a:cs typeface="Franklin Gothic Medium"/>
            </a:endParaRPr>
          </a:p>
        </p:txBody>
      </p:sp>
      <p:grpSp>
        <p:nvGrpSpPr>
          <p:cNvPr id="8" name="Group 12"/>
          <p:cNvGrpSpPr/>
          <p:nvPr/>
        </p:nvGrpSpPr>
        <p:grpSpPr>
          <a:xfrm>
            <a:off x="5873656" y="1682863"/>
            <a:ext cx="2916320" cy="4028591"/>
            <a:chOff x="5873656" y="1750409"/>
            <a:chExt cx="2916320" cy="4028590"/>
          </a:xfrm>
        </p:grpSpPr>
        <p:cxnSp>
          <p:nvCxnSpPr>
            <p:cNvPr id="30" name="Straight Arrow Connector 29"/>
            <p:cNvCxnSpPr/>
            <p:nvPr/>
          </p:nvCxnSpPr>
          <p:spPr>
            <a:xfrm>
              <a:off x="6401276" y="2398809"/>
              <a:ext cx="1582444" cy="28971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37"/>
            <p:cNvSpPr txBox="1">
              <a:spLocks noChangeArrowheads="1"/>
            </p:cNvSpPr>
            <p:nvPr/>
          </p:nvSpPr>
          <p:spPr bwMode="auto">
            <a:xfrm>
              <a:off x="5873656" y="1750409"/>
              <a:ext cx="8626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High Cost</a:t>
              </a:r>
            </a:p>
          </p:txBody>
        </p:sp>
        <p:sp>
          <p:nvSpPr>
            <p:cNvPr id="29710" name="TextBox 38"/>
            <p:cNvSpPr txBox="1">
              <a:spLocks noChangeArrowheads="1"/>
            </p:cNvSpPr>
            <p:nvPr/>
          </p:nvSpPr>
          <p:spPr bwMode="auto">
            <a:xfrm>
              <a:off x="7912090" y="5163446"/>
              <a:ext cx="8778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Low Cost</a:t>
              </a:r>
            </a:p>
          </p:txBody>
        </p:sp>
      </p:grpSp>
      <p:sp>
        <p:nvSpPr>
          <p:cNvPr id="31" name="Slide Number Placeholder 30"/>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prstClr val="black"/>
                </a:solidFill>
              </a:rPr>
              <a:pPr>
                <a:defRPr/>
              </a:pPr>
              <a:t>27</a:t>
            </a:fld>
            <a:endParaRPr lang="en-US" sz="1400" b="1" dirty="0">
              <a:solidFill>
                <a:prstClr val="black"/>
              </a:solidFill>
            </a:endParaRPr>
          </a:p>
        </p:txBody>
      </p:sp>
      <p:sp>
        <p:nvSpPr>
          <p:cNvPr id="7" name="TextBox 6"/>
          <p:cNvSpPr txBox="1"/>
          <p:nvPr/>
        </p:nvSpPr>
        <p:spPr>
          <a:xfrm>
            <a:off x="2119868" y="4967498"/>
            <a:ext cx="5254170" cy="1169551"/>
          </a:xfrm>
          <a:prstGeom prst="rect">
            <a:avLst/>
          </a:prstGeom>
          <a:noFill/>
        </p:spPr>
        <p:txBody>
          <a:bodyPr wrap="square" rtlCol="0">
            <a:spAutoFit/>
          </a:bodyPr>
          <a:lstStyle/>
          <a:p>
            <a:pPr marL="182880" indent="-182880" algn="ctr">
              <a:spcAft>
                <a:spcPts val="0"/>
              </a:spcAft>
              <a:buFont typeface="Arial"/>
              <a:buChar char="•"/>
            </a:pPr>
            <a:r>
              <a:rPr lang="en-US" sz="1400" dirty="0">
                <a:solidFill>
                  <a:srgbClr val="514141"/>
                </a:solidFill>
                <a:latin typeface="Franklin Gothic Medium"/>
                <a:cs typeface="Franklin Gothic Medium"/>
              </a:rPr>
              <a:t>Recognize good and improved attendance</a:t>
            </a:r>
          </a:p>
          <a:p>
            <a:pPr marL="182880" indent="-182880" algn="ctr">
              <a:spcAft>
                <a:spcPts val="0"/>
              </a:spcAft>
              <a:buFont typeface="Arial"/>
              <a:buChar char="•"/>
            </a:pPr>
            <a:r>
              <a:rPr lang="en-US" sz="1400" dirty="0">
                <a:solidFill>
                  <a:srgbClr val="514141"/>
                </a:solidFill>
                <a:latin typeface="Franklin Gothic Medium"/>
                <a:cs typeface="Franklin Gothic Medium"/>
              </a:rPr>
              <a:t>Educate &amp; engage students and families  </a:t>
            </a:r>
          </a:p>
          <a:p>
            <a:pPr marL="182880" indent="-182880" algn="ctr">
              <a:spcAft>
                <a:spcPts val="0"/>
              </a:spcAft>
              <a:buFont typeface="Arial"/>
              <a:buChar char="•"/>
            </a:pPr>
            <a:r>
              <a:rPr lang="en-US" sz="1400" dirty="0">
                <a:solidFill>
                  <a:srgbClr val="514141"/>
                </a:solidFill>
                <a:latin typeface="Franklin Gothic Medium"/>
                <a:cs typeface="Franklin Gothic Medium"/>
              </a:rPr>
              <a:t>Monitor </a:t>
            </a:r>
            <a:r>
              <a:rPr lang="en-US" sz="1400" dirty="0" smtClean="0">
                <a:solidFill>
                  <a:srgbClr val="514141"/>
                </a:solidFill>
                <a:latin typeface="Franklin Gothic Medium"/>
                <a:cs typeface="Franklin Gothic Medium"/>
              </a:rPr>
              <a:t>whether absences are adding up</a:t>
            </a:r>
            <a:endParaRPr lang="en-US" sz="1400" dirty="0">
              <a:solidFill>
                <a:srgbClr val="514141"/>
              </a:solidFill>
              <a:latin typeface="Franklin Gothic Medium"/>
              <a:cs typeface="Franklin Gothic Medium"/>
            </a:endParaRPr>
          </a:p>
          <a:p>
            <a:pPr marL="182880" indent="-182880" algn="ctr">
              <a:spcAft>
                <a:spcPts val="0"/>
              </a:spcAft>
              <a:buFont typeface="Arial"/>
              <a:buChar char="•"/>
            </a:pPr>
            <a:r>
              <a:rPr lang="en-US" sz="1400" dirty="0">
                <a:solidFill>
                  <a:srgbClr val="514141"/>
                </a:solidFill>
                <a:latin typeface="Franklin Gothic Medium"/>
                <a:cs typeface="Franklin Gothic Medium"/>
              </a:rPr>
              <a:t>Clarify attendance expectations and goals </a:t>
            </a:r>
          </a:p>
          <a:p>
            <a:pPr marL="182880" indent="-182880" algn="ctr">
              <a:spcAft>
                <a:spcPts val="0"/>
              </a:spcAft>
              <a:buFont typeface="Arial"/>
              <a:buChar char="•"/>
            </a:pPr>
            <a:r>
              <a:rPr lang="en-US" sz="1400" dirty="0">
                <a:solidFill>
                  <a:srgbClr val="514141"/>
                </a:solidFill>
                <a:latin typeface="Franklin Gothic Medium"/>
                <a:cs typeface="Franklin Gothic Medium"/>
              </a:rPr>
              <a:t>Establish positive and engaging school </a:t>
            </a:r>
            <a:r>
              <a:rPr lang="en-US" sz="1400" dirty="0" smtClean="0">
                <a:solidFill>
                  <a:srgbClr val="514141"/>
                </a:solidFill>
                <a:latin typeface="Franklin Gothic Medium"/>
                <a:cs typeface="Franklin Gothic Medium"/>
              </a:rPr>
              <a:t>climate</a:t>
            </a:r>
            <a:endParaRPr lang="en-US" sz="1400" dirty="0">
              <a:solidFill>
                <a:srgbClr val="514141"/>
              </a:solidFill>
              <a:latin typeface="Franklin Gothic Medium"/>
              <a:cs typeface="Franklin Gothic Medium"/>
            </a:endParaRPr>
          </a:p>
        </p:txBody>
      </p:sp>
      <p:sp>
        <p:nvSpPr>
          <p:cNvPr id="36" name="Text Placeholder 16"/>
          <p:cNvSpPr txBox="1">
            <a:spLocks/>
          </p:cNvSpPr>
          <p:nvPr/>
        </p:nvSpPr>
        <p:spPr bwMode="auto">
          <a:xfrm>
            <a:off x="76200" y="3905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4400" b="1" kern="1200">
                <a:solidFill>
                  <a:schemeClr val="tx2"/>
                </a:solidFill>
                <a:latin typeface="Franklin Gothic Medium"/>
                <a:ea typeface="+mn-ea"/>
                <a:cs typeface="Franklin Gothic Medium"/>
              </a:defRPr>
            </a:lvl1pPr>
            <a:lvl2pPr marL="742950" indent="-285750" algn="l" defTabSz="457200" rtl="0" eaLnBrk="0" fontAlgn="base" hangingPunct="0">
              <a:spcBef>
                <a:spcPct val="20000"/>
              </a:spcBef>
              <a:spcAft>
                <a:spcPct val="0"/>
              </a:spcAft>
              <a:buFont typeface="Arial" charset="0"/>
              <a:buChar char="–"/>
              <a:defRPr sz="2800" b="1" kern="1200">
                <a:solidFill>
                  <a:schemeClr val="tx2"/>
                </a:solidFill>
                <a:latin typeface="Franklin Gothic Medium"/>
                <a:ea typeface="+mn-ea"/>
                <a:cs typeface="Franklin Gothic Medium"/>
              </a:defRPr>
            </a:lvl2pPr>
            <a:lvl3pPr marL="1143000" indent="-228600" algn="l" defTabSz="457200" rtl="0" eaLnBrk="0" fontAlgn="base" hangingPunct="0">
              <a:spcBef>
                <a:spcPct val="20000"/>
              </a:spcBef>
              <a:spcAft>
                <a:spcPct val="0"/>
              </a:spcAft>
              <a:buFont typeface="Arial" charset="0"/>
              <a:buChar char="•"/>
              <a:defRPr sz="2400" b="1" kern="1200">
                <a:solidFill>
                  <a:schemeClr val="tx2"/>
                </a:solidFill>
                <a:latin typeface="Franklin Gothic Medium"/>
                <a:ea typeface="+mn-ea"/>
                <a:cs typeface="Franklin Gothic Medium"/>
              </a:defRPr>
            </a:lvl3pPr>
            <a:lvl4pPr marL="16002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4pPr>
            <a:lvl5pPr marL="20574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fontAlgn="auto" hangingPunct="1">
              <a:spcAft>
                <a:spcPts val="0"/>
              </a:spcAft>
              <a:buFont typeface="Arial"/>
              <a:buNone/>
              <a:defRPr/>
            </a:pPr>
            <a:r>
              <a:rPr lang="en-US" sz="3600" dirty="0" smtClean="0">
                <a:solidFill>
                  <a:srgbClr val="514141"/>
                </a:solidFill>
                <a:latin typeface="Franklin Gothic Medium" pitchFamily="34" charset="0"/>
              </a:rPr>
              <a:t>Tiered Approach to Improving Attendance</a:t>
            </a:r>
            <a:endParaRPr lang="en-US" sz="3600" dirty="0">
              <a:solidFill>
                <a:srgbClr val="514141"/>
              </a:solidFill>
              <a:latin typeface="Franklin Gothic Medium" pitchFamily="34" charset="0"/>
            </a:endParaRPr>
          </a:p>
        </p:txBody>
      </p:sp>
      <p:sp>
        <p:nvSpPr>
          <p:cNvPr id="3" name="TextBox 2"/>
          <p:cNvSpPr txBox="1"/>
          <p:nvPr/>
        </p:nvSpPr>
        <p:spPr>
          <a:xfrm>
            <a:off x="235723" y="4823762"/>
            <a:ext cx="2102612" cy="830997"/>
          </a:xfrm>
          <a:prstGeom prst="rect">
            <a:avLst/>
          </a:prstGeom>
          <a:noFill/>
        </p:spPr>
        <p:txBody>
          <a:bodyPr wrap="square" rtlCol="0">
            <a:spAutoFit/>
          </a:bodyPr>
          <a:lstStyle/>
          <a:p>
            <a:pPr fontAlgn="auto">
              <a:spcBef>
                <a:spcPts val="0"/>
              </a:spcBef>
              <a:spcAft>
                <a:spcPts val="0"/>
              </a:spcAft>
              <a:defRPr/>
            </a:pPr>
            <a:r>
              <a:rPr lang="en-US" sz="1600" b="1" dirty="0">
                <a:solidFill>
                  <a:prstClr val="black"/>
                </a:solidFill>
                <a:latin typeface="Franklin Gothic Medium" pitchFamily="34" charset="0"/>
                <a:ea typeface="Arial" charset="0"/>
                <a:cs typeface="Abadi MT Condensed Light"/>
              </a:rPr>
              <a:t>TIER 1</a:t>
            </a:r>
          </a:p>
          <a:p>
            <a:pPr fontAlgn="auto">
              <a:spcBef>
                <a:spcPts val="0"/>
              </a:spcBef>
              <a:spcAft>
                <a:spcPts val="0"/>
              </a:spcAft>
              <a:defRPr/>
            </a:pPr>
            <a:r>
              <a:rPr lang="en-US" sz="1400" dirty="0" smtClean="0">
                <a:solidFill>
                  <a:srgbClr val="000000"/>
                </a:solidFill>
                <a:latin typeface="Franklin Gothic Medium" pitchFamily="34" charset="0"/>
                <a:ea typeface="Arial" charset="0"/>
                <a:cs typeface="Abadi MT Condensed Light"/>
              </a:rPr>
              <a:t>All students</a:t>
            </a:r>
          </a:p>
          <a:p>
            <a:endParaRPr lang="en-US" dirty="0">
              <a:solidFill>
                <a:prstClr val="black"/>
              </a:solidFill>
            </a:endParaRPr>
          </a:p>
        </p:txBody>
      </p:sp>
      <p:grpSp>
        <p:nvGrpSpPr>
          <p:cNvPr id="9" name="Group 10"/>
          <p:cNvGrpSpPr/>
          <p:nvPr/>
        </p:nvGrpSpPr>
        <p:grpSpPr>
          <a:xfrm>
            <a:off x="235723" y="3079512"/>
            <a:ext cx="6842464" cy="1738083"/>
            <a:chOff x="431143" y="3091895"/>
            <a:chExt cx="6750517" cy="1724706"/>
          </a:xfrm>
        </p:grpSpPr>
        <p:sp>
          <p:nvSpPr>
            <p:cNvPr id="38" name="Rounded Rectangle 37"/>
            <p:cNvSpPr/>
            <p:nvPr/>
          </p:nvSpPr>
          <p:spPr>
            <a:xfrm>
              <a:off x="431143" y="3188656"/>
              <a:ext cx="2719238" cy="1011703"/>
            </a:xfrm>
            <a:prstGeom prst="roundRect">
              <a:avLst/>
            </a:prstGeom>
            <a:solidFill>
              <a:srgbClr val="2084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Trapezoid 25"/>
            <p:cNvSpPr/>
            <p:nvPr/>
          </p:nvSpPr>
          <p:spPr bwMode="auto">
            <a:xfrm>
              <a:off x="2490309" y="3270373"/>
              <a:ext cx="4691351" cy="1384951"/>
            </a:xfrm>
            <a:prstGeom prst="trapezoid">
              <a:avLst>
                <a:gd name="adj" fmla="val 51316"/>
              </a:avLst>
            </a:prstGeom>
            <a:solidFill>
              <a:srgbClr val="4ABC4B"/>
            </a:solidFill>
            <a:ln w="889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rapezoid 6"/>
            <p:cNvSpPr/>
            <p:nvPr/>
          </p:nvSpPr>
          <p:spPr bwMode="auto">
            <a:xfrm>
              <a:off x="2780032" y="3091895"/>
              <a:ext cx="3911782" cy="1724706"/>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marL="192024" indent="-192024" algn="ctr" defTabSz="622300" fontAlgn="auto">
                <a:spcBef>
                  <a:spcPts val="0"/>
                </a:spcBef>
                <a:spcAft>
                  <a:spcPts val="72"/>
                </a:spcAft>
                <a:buFont typeface="Arial"/>
                <a:buChar char="•"/>
                <a:defRPr/>
              </a:pPr>
              <a:endParaRPr lang="en-US" sz="1400" b="1" dirty="0" smtClean="0">
                <a:solidFill>
                  <a:prstClr val="white">
                    <a:lumMod val="95000"/>
                  </a:prstClr>
                </a:solidFill>
                <a:latin typeface="Franklin Gothic Medium"/>
                <a:cs typeface="Franklin Gothic Medium"/>
              </a:endParaRPr>
            </a:p>
            <a:p>
              <a:pPr marL="192024" indent="-192024" algn="ctr" defTabSz="622300" fontAlgn="auto">
                <a:spcBef>
                  <a:spcPts val="0"/>
                </a:spcBef>
                <a:spcAft>
                  <a:spcPts val="72"/>
                </a:spcAft>
                <a:buFont typeface="Arial"/>
                <a:buChar char="•"/>
                <a:defRPr/>
              </a:pPr>
              <a:r>
                <a:rPr lang="en-US" sz="1400" dirty="0" smtClean="0">
                  <a:solidFill>
                    <a:prstClr val="white">
                      <a:lumMod val="95000"/>
                    </a:prstClr>
                  </a:solidFill>
                  <a:latin typeface="Franklin Gothic Medium"/>
                  <a:cs typeface="Franklin Gothic Medium"/>
                </a:rPr>
                <a:t>Provide personalized early outreach</a:t>
              </a:r>
            </a:p>
            <a:p>
              <a:pPr marL="192024" indent="-192024" algn="ctr" defTabSz="622300" fontAlgn="auto">
                <a:spcBef>
                  <a:spcPts val="0"/>
                </a:spcBef>
                <a:spcAft>
                  <a:spcPts val="72"/>
                </a:spcAft>
                <a:buFont typeface="Arial"/>
                <a:buChar char="•"/>
                <a:defRPr/>
              </a:pPr>
              <a:r>
                <a:rPr lang="en-US" sz="1400" dirty="0" smtClean="0">
                  <a:solidFill>
                    <a:prstClr val="white">
                      <a:lumMod val="95000"/>
                    </a:prstClr>
                  </a:solidFill>
                  <a:latin typeface="Franklin Gothic Medium"/>
                  <a:cs typeface="Franklin Gothic Medium"/>
                </a:rPr>
                <a:t>Meet with student/family to develop plan  </a:t>
              </a:r>
            </a:p>
            <a:p>
              <a:pPr marL="192024" indent="-192024" algn="ctr" defTabSz="622300" fontAlgn="auto">
                <a:spcBef>
                  <a:spcPts val="0"/>
                </a:spcBef>
                <a:spcAft>
                  <a:spcPts val="72"/>
                </a:spcAft>
                <a:buFont typeface="Arial"/>
                <a:buChar char="•"/>
                <a:defRPr/>
              </a:pPr>
              <a:r>
                <a:rPr lang="en-US" sz="1400" dirty="0" smtClean="0">
                  <a:solidFill>
                    <a:prstClr val="white">
                      <a:lumMod val="95000"/>
                    </a:prstClr>
                  </a:solidFill>
                  <a:latin typeface="Franklin Gothic Medium"/>
                  <a:cs typeface="Franklin Gothic Medium"/>
                </a:rPr>
                <a:t>Outreach to students with health challenges</a:t>
              </a:r>
            </a:p>
            <a:p>
              <a:pPr marL="192024" indent="-192024" algn="ctr" defTabSz="622300" fontAlgn="auto">
                <a:spcBef>
                  <a:spcPts val="0"/>
                </a:spcBef>
                <a:spcAft>
                  <a:spcPts val="72"/>
                </a:spcAft>
                <a:buFont typeface="Arial"/>
                <a:buChar char="•"/>
                <a:defRPr/>
              </a:pPr>
              <a:r>
                <a:rPr lang="en-US" sz="1400" dirty="0" smtClean="0">
                  <a:solidFill>
                    <a:prstClr val="white">
                      <a:lumMod val="95000"/>
                    </a:prstClr>
                  </a:solidFill>
                  <a:latin typeface="Franklin Gothic Medium"/>
                  <a:cs typeface="Franklin Gothic Medium"/>
                </a:rPr>
                <a:t>Offer attendance Mentor/Buddy</a:t>
              </a:r>
            </a:p>
            <a:p>
              <a:pPr marL="192024" indent="-192024" algn="ctr" defTabSz="622300" fontAlgn="auto">
                <a:spcBef>
                  <a:spcPts val="0"/>
                </a:spcBef>
                <a:spcAft>
                  <a:spcPts val="72"/>
                </a:spcAft>
                <a:buFont typeface="Arial"/>
                <a:buChar char="•"/>
                <a:defRPr/>
              </a:pPr>
              <a:endParaRPr lang="en-US" sz="1400" b="1" dirty="0" smtClean="0">
                <a:solidFill>
                  <a:prstClr val="white">
                    <a:lumMod val="95000"/>
                  </a:prstClr>
                </a:solidFill>
                <a:latin typeface="Franklin Gothic Medium"/>
                <a:cs typeface="Franklin Gothic Medium"/>
              </a:endParaRPr>
            </a:p>
            <a:p>
              <a:pPr marL="192024" indent="-192024" algn="ctr" defTabSz="622300" fontAlgn="auto">
                <a:spcBef>
                  <a:spcPts val="0"/>
                </a:spcBef>
                <a:spcAft>
                  <a:spcPts val="72"/>
                </a:spcAft>
                <a:buFont typeface="Arial"/>
                <a:buChar char="•"/>
                <a:defRPr/>
              </a:pPr>
              <a:endParaRPr lang="en-US" sz="1400" b="1" dirty="0" smtClean="0">
                <a:solidFill>
                  <a:prstClr val="white">
                    <a:lumMod val="95000"/>
                  </a:prstClr>
                </a:solidFill>
                <a:latin typeface="Franklin Gothic Medium"/>
                <a:cs typeface="Franklin Gothic Medium"/>
              </a:endParaRPr>
            </a:p>
          </p:txBody>
        </p:sp>
        <p:sp>
          <p:nvSpPr>
            <p:cNvPr id="39" name="TextBox 38"/>
            <p:cNvSpPr txBox="1"/>
            <p:nvPr/>
          </p:nvSpPr>
          <p:spPr>
            <a:xfrm>
              <a:off x="465195" y="3173876"/>
              <a:ext cx="2541742" cy="1252172"/>
            </a:xfrm>
            <a:prstGeom prst="rect">
              <a:avLst/>
            </a:prstGeom>
            <a:noFill/>
          </p:spPr>
          <p:txBody>
            <a:bodyPr wrap="square" rtlCol="0">
              <a:spAutoFit/>
            </a:bodyPr>
            <a:lstStyle/>
            <a:p>
              <a:pPr fontAlgn="auto">
                <a:spcBef>
                  <a:spcPts val="0"/>
                </a:spcBef>
                <a:spcAft>
                  <a:spcPts val="0"/>
                </a:spcAft>
                <a:defRPr/>
              </a:pPr>
              <a:r>
                <a:rPr lang="en-US" sz="1600" b="1" dirty="0">
                  <a:solidFill>
                    <a:prstClr val="black"/>
                  </a:solidFill>
                  <a:latin typeface="Franklin Gothic Medium" pitchFamily="34" charset="0"/>
                  <a:ea typeface="Arial" charset="0"/>
                  <a:cs typeface="Abadi MT Condensed Light"/>
                </a:rPr>
                <a:t>TIER </a:t>
              </a:r>
              <a:r>
                <a:rPr lang="en-US" sz="1600" b="1" dirty="0" smtClean="0">
                  <a:solidFill>
                    <a:prstClr val="black"/>
                  </a:solidFill>
                  <a:latin typeface="Franklin Gothic Medium" pitchFamily="34" charset="0"/>
                  <a:ea typeface="Arial" charset="0"/>
                  <a:cs typeface="Abadi MT Condensed Light"/>
                </a:rPr>
                <a:t>2</a:t>
              </a:r>
              <a:endParaRPr lang="en-US" sz="1600" b="1" dirty="0">
                <a:solidFill>
                  <a:prstClr val="black"/>
                </a:solidFill>
                <a:latin typeface="Franklin Gothic Medium" pitchFamily="34" charset="0"/>
                <a:ea typeface="Arial" charset="0"/>
                <a:cs typeface="Abadi MT Condensed Light"/>
              </a:endParaRPr>
            </a:p>
            <a:p>
              <a:pPr fontAlgn="auto">
                <a:spcBef>
                  <a:spcPts val="0"/>
                </a:spcBef>
                <a:spcAft>
                  <a:spcPts val="0"/>
                </a:spcAft>
                <a:defRPr/>
              </a:pPr>
              <a:r>
                <a:rPr lang="en-US" sz="1400" dirty="0" smtClean="0">
                  <a:solidFill>
                    <a:srgbClr val="000000"/>
                  </a:solidFill>
                  <a:latin typeface="Franklin Gothic Medium" pitchFamily="34" charset="0"/>
                  <a:cs typeface="Abadi MT Condensed Light"/>
                </a:rPr>
                <a:t>Students at risk of missing 10-19% (moderate chronic absence) </a:t>
              </a:r>
              <a:endParaRPr lang="en-US" sz="1400" dirty="0">
                <a:solidFill>
                  <a:srgbClr val="000000"/>
                </a:solidFill>
                <a:latin typeface="Franklin Gothic Medium" pitchFamily="34" charset="0"/>
                <a:cs typeface="Abadi MT Condensed Light"/>
              </a:endParaRPr>
            </a:p>
            <a:p>
              <a:endParaRPr lang="en-US" dirty="0">
                <a:solidFill>
                  <a:prstClr val="black"/>
                </a:solidFill>
              </a:endParaRPr>
            </a:p>
          </p:txBody>
        </p:sp>
      </p:grpSp>
      <p:grpSp>
        <p:nvGrpSpPr>
          <p:cNvPr id="10" name="Group 11"/>
          <p:cNvGrpSpPr/>
          <p:nvPr/>
        </p:nvGrpSpPr>
        <p:grpSpPr>
          <a:xfrm>
            <a:off x="256726" y="1630843"/>
            <a:ext cx="5979073" cy="1449207"/>
            <a:chOff x="243214" y="1632912"/>
            <a:chExt cx="5979073" cy="1449206"/>
          </a:xfrm>
        </p:grpSpPr>
        <p:sp>
          <p:nvSpPr>
            <p:cNvPr id="40" name="Rounded Rectangle 39"/>
            <p:cNvSpPr/>
            <p:nvPr/>
          </p:nvSpPr>
          <p:spPr>
            <a:xfrm>
              <a:off x="256726" y="1632912"/>
              <a:ext cx="3850814" cy="883513"/>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rapezoid 27"/>
            <p:cNvSpPr/>
            <p:nvPr/>
          </p:nvSpPr>
          <p:spPr bwMode="auto">
            <a:xfrm>
              <a:off x="3150381" y="1682859"/>
              <a:ext cx="3071906" cy="1399259"/>
            </a:xfrm>
            <a:prstGeom prst="trapezoid">
              <a:avLst>
                <a:gd name="adj" fmla="val 51316"/>
              </a:avLst>
            </a:prstGeom>
            <a:solidFill>
              <a:schemeClr val="accent1">
                <a:lumMod val="75000"/>
              </a:schemeClr>
            </a:solidFill>
            <a:ln w="101600" cmpd="sng">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US" sz="1600" b="1" dirty="0" smtClean="0">
                <a:solidFill>
                  <a:prstClr val="white"/>
                </a:solidFill>
                <a:latin typeface="Franklin Gothic Medium"/>
                <a:cs typeface="Franklin Gothic Medium"/>
              </a:endParaRPr>
            </a:p>
          </p:txBody>
        </p:sp>
        <p:sp>
          <p:nvSpPr>
            <p:cNvPr id="5" name="TextBox 4"/>
            <p:cNvSpPr txBox="1"/>
            <p:nvPr/>
          </p:nvSpPr>
          <p:spPr>
            <a:xfrm>
              <a:off x="3556378" y="1783189"/>
              <a:ext cx="2166817" cy="1169550"/>
            </a:xfrm>
            <a:prstGeom prst="rect">
              <a:avLst/>
            </a:prstGeom>
            <a:noFill/>
          </p:spPr>
          <p:txBody>
            <a:bodyPr wrap="square" rtlCol="0">
              <a:spAutoFit/>
            </a:bodyPr>
            <a:lstStyle/>
            <a:p>
              <a:pPr marL="192024" indent="-192024" algn="ctr">
                <a:buFont typeface="Arial"/>
                <a:buChar char="•"/>
              </a:pPr>
              <a:r>
                <a:rPr lang="en-US" sz="1400" dirty="0" smtClean="0">
                  <a:solidFill>
                    <a:prstClr val="white"/>
                  </a:solidFill>
                  <a:latin typeface="Franklin Gothic Medium"/>
                  <a:cs typeface="Franklin Gothic Medium"/>
                </a:rPr>
                <a:t>Intensive education case management with coordination of </a:t>
              </a:r>
              <a:r>
                <a:rPr lang="en-US" sz="1400" dirty="0">
                  <a:solidFill>
                    <a:prstClr val="white"/>
                  </a:solidFill>
                  <a:latin typeface="Franklin Gothic Medium"/>
                  <a:cs typeface="Franklin Gothic Medium"/>
                </a:rPr>
                <a:t>public </a:t>
              </a:r>
              <a:r>
                <a:rPr lang="en-US" sz="1400" dirty="0" smtClean="0">
                  <a:solidFill>
                    <a:prstClr val="white"/>
                  </a:solidFill>
                  <a:latin typeface="Franklin Gothic Medium"/>
                  <a:cs typeface="Franklin Gothic Medium"/>
                </a:rPr>
                <a:t>agency and legal response as needed</a:t>
              </a:r>
              <a:endParaRPr lang="en-US" sz="1400" dirty="0">
                <a:solidFill>
                  <a:prstClr val="white"/>
                </a:solidFill>
                <a:latin typeface="Franklin Gothic Medium"/>
                <a:cs typeface="Franklin Gothic Medium"/>
              </a:endParaRPr>
            </a:p>
          </p:txBody>
        </p:sp>
        <p:sp>
          <p:nvSpPr>
            <p:cNvPr id="41" name="TextBox 40"/>
            <p:cNvSpPr txBox="1"/>
            <p:nvPr/>
          </p:nvSpPr>
          <p:spPr>
            <a:xfrm>
              <a:off x="243214" y="1673261"/>
              <a:ext cx="3705674" cy="1046439"/>
            </a:xfrm>
            <a:prstGeom prst="rect">
              <a:avLst/>
            </a:prstGeom>
            <a:noFill/>
          </p:spPr>
          <p:txBody>
            <a:bodyPr wrap="square" rtlCol="0">
              <a:spAutoFit/>
            </a:bodyPr>
            <a:lstStyle/>
            <a:p>
              <a:pPr fontAlgn="auto">
                <a:spcBef>
                  <a:spcPts val="0"/>
                </a:spcBef>
                <a:spcAft>
                  <a:spcPts val="0"/>
                </a:spcAft>
                <a:defRPr/>
              </a:pPr>
              <a:r>
                <a:rPr lang="en-US" sz="1600" b="1" dirty="0">
                  <a:solidFill>
                    <a:srgbClr val="FFFFFF"/>
                  </a:solidFill>
                  <a:latin typeface="Franklin Gothic Medium" pitchFamily="34" charset="0"/>
                  <a:ea typeface="Arial" charset="0"/>
                  <a:cs typeface="Abadi MT Condensed Light"/>
                </a:rPr>
                <a:t>TIER 3</a:t>
              </a:r>
            </a:p>
            <a:p>
              <a:pPr fontAlgn="auto">
                <a:spcBef>
                  <a:spcPts val="0"/>
                </a:spcBef>
                <a:spcAft>
                  <a:spcPts val="0"/>
                </a:spcAft>
                <a:defRPr/>
              </a:pPr>
              <a:r>
                <a:rPr lang="en-US" sz="1400" dirty="0">
                  <a:solidFill>
                    <a:srgbClr val="FFFFFF"/>
                  </a:solidFill>
                  <a:latin typeface="Franklin Gothic Medium" pitchFamily="34" charset="0"/>
                  <a:cs typeface="Abadi MT Condensed Light"/>
                </a:rPr>
                <a:t>Students </a:t>
              </a:r>
              <a:r>
                <a:rPr lang="en-US" sz="1400" dirty="0" smtClean="0">
                  <a:solidFill>
                    <a:srgbClr val="FFFFFF"/>
                  </a:solidFill>
                  <a:latin typeface="Franklin Gothic Medium" pitchFamily="34" charset="0"/>
                  <a:cs typeface="Abadi MT Condensed Light"/>
                </a:rPr>
                <a:t>at risk of missing </a:t>
              </a:r>
              <a:r>
                <a:rPr lang="en-US" sz="1400" dirty="0">
                  <a:solidFill>
                    <a:srgbClr val="FFFFFF"/>
                  </a:solidFill>
                  <a:latin typeface="Franklin Gothic Medium" pitchFamily="34" charset="0"/>
                  <a:cs typeface="Abadi MT Condensed Light"/>
                </a:rPr>
                <a:t>20% </a:t>
              </a:r>
              <a:r>
                <a:rPr lang="en-US" sz="1400" dirty="0" smtClean="0">
                  <a:solidFill>
                    <a:srgbClr val="FFFFFF"/>
                  </a:solidFill>
                  <a:latin typeface="Franklin Gothic Medium" pitchFamily="34" charset="0"/>
                  <a:cs typeface="Abadi MT Condensed Light"/>
                </a:rPr>
                <a:t>or more </a:t>
              </a:r>
              <a:r>
                <a:rPr lang="en-US" sz="1400" dirty="0">
                  <a:solidFill>
                    <a:srgbClr val="FFFFFF"/>
                  </a:solidFill>
                  <a:latin typeface="Franklin Gothic Medium" pitchFamily="34" charset="0"/>
                  <a:cs typeface="Abadi MT Condensed Light"/>
                </a:rPr>
                <a:t>of </a:t>
              </a:r>
              <a:endParaRPr lang="en-US" sz="1400" dirty="0" smtClean="0">
                <a:solidFill>
                  <a:srgbClr val="FFFFFF"/>
                </a:solidFill>
                <a:latin typeface="Franklin Gothic Medium" pitchFamily="34" charset="0"/>
                <a:cs typeface="Abadi MT Condensed Light"/>
              </a:endParaRPr>
            </a:p>
            <a:p>
              <a:pPr fontAlgn="auto">
                <a:spcBef>
                  <a:spcPts val="0"/>
                </a:spcBef>
                <a:spcAft>
                  <a:spcPts val="0"/>
                </a:spcAft>
                <a:defRPr/>
              </a:pPr>
              <a:r>
                <a:rPr lang="en-US" sz="1400" dirty="0" smtClean="0">
                  <a:solidFill>
                    <a:srgbClr val="FFFFFF"/>
                  </a:solidFill>
                  <a:latin typeface="Franklin Gothic Medium" pitchFamily="34" charset="0"/>
                  <a:cs typeface="Abadi MT Condensed Light"/>
                </a:rPr>
                <a:t>school (</a:t>
              </a:r>
              <a:r>
                <a:rPr lang="en-US" sz="1400" dirty="0">
                  <a:solidFill>
                    <a:srgbClr val="FFFFFF"/>
                  </a:solidFill>
                  <a:latin typeface="Franklin Gothic Medium" pitchFamily="34" charset="0"/>
                  <a:cs typeface="Abadi MT Condensed Light"/>
                </a:rPr>
                <a:t>severe chronic absence)</a:t>
              </a:r>
            </a:p>
            <a:p>
              <a:endParaRPr lang="en-US" dirty="0">
                <a:solidFill>
                  <a:srgbClr val="FFFFFF"/>
                </a:solidFill>
              </a:endParaRPr>
            </a:p>
          </p:txBody>
        </p:sp>
      </p:grpSp>
      <p:sp>
        <p:nvSpPr>
          <p:cNvPr id="42" name="Plus 41"/>
          <p:cNvSpPr/>
          <p:nvPr/>
        </p:nvSpPr>
        <p:spPr>
          <a:xfrm>
            <a:off x="4509348" y="4443765"/>
            <a:ext cx="452568"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43" name="Plus 42"/>
          <p:cNvSpPr/>
          <p:nvPr/>
        </p:nvSpPr>
        <p:spPr>
          <a:xfrm>
            <a:off x="4507371" y="2919765"/>
            <a:ext cx="454553"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6189917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25" grpId="0" animBg="1"/>
      <p:bldP spid="24" grpId="0" animBg="1"/>
      <p:bldP spid="7" grpId="0"/>
      <p:bldP spid="3" grpId="0"/>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ln>
            <a:solidFill>
              <a:schemeClr val="tx1"/>
            </a:solidFill>
          </a:ln>
        </p:spPr>
        <p:txBody>
          <a:bodyPr/>
          <a:lstStyle/>
          <a:p>
            <a:r>
              <a:rPr lang="en-US" dirty="0" smtClean="0"/>
              <a:t>Families of all students enrolled in your school or program</a:t>
            </a:r>
            <a:endParaRPr lang="en-US" dirty="0"/>
          </a:p>
        </p:txBody>
      </p:sp>
      <p:sp>
        <p:nvSpPr>
          <p:cNvPr id="3" name="Content Placeholder 2"/>
          <p:cNvSpPr>
            <a:spLocks noGrp="1"/>
          </p:cNvSpPr>
          <p:nvPr>
            <p:ph sz="half" idx="2"/>
          </p:nvPr>
        </p:nvSpPr>
        <p:spPr>
          <a:ln>
            <a:solidFill>
              <a:schemeClr val="tx1"/>
            </a:solidFill>
          </a:ln>
        </p:spPr>
        <p:txBody>
          <a:bodyPr/>
          <a:lstStyle/>
          <a:p>
            <a:r>
              <a:rPr lang="en-US" dirty="0" smtClean="0"/>
              <a:t>Families who partner with school when given the necessary tools and strategies.</a:t>
            </a:r>
          </a:p>
          <a:p>
            <a:r>
              <a:rPr lang="en-US" dirty="0" smtClean="0"/>
              <a:t>Families who have had good experiences with school</a:t>
            </a:r>
            <a:r>
              <a:rPr lang="en-US" dirty="0"/>
              <a:t> </a:t>
            </a:r>
            <a:r>
              <a:rPr lang="en-US" dirty="0" smtClean="0"/>
              <a:t>in the past.</a:t>
            </a:r>
          </a:p>
        </p:txBody>
      </p:sp>
      <p:sp>
        <p:nvSpPr>
          <p:cNvPr id="4" name="Text Placeholder 3"/>
          <p:cNvSpPr>
            <a:spLocks noGrp="1"/>
          </p:cNvSpPr>
          <p:nvPr>
            <p:ph type="body" sz="quarter" idx="13"/>
          </p:nvPr>
        </p:nvSpPr>
        <p:spPr/>
        <p:txBody>
          <a:bodyPr/>
          <a:lstStyle/>
          <a:p>
            <a:pPr algn="ctr"/>
            <a:r>
              <a:rPr lang="en-US" dirty="0" smtClean="0">
                <a:solidFill>
                  <a:schemeClr val="tx1"/>
                </a:solidFill>
              </a:rPr>
              <a:t>What Families Does Tier 1 Help?</a:t>
            </a:r>
            <a:endParaRPr lang="en-US" dirty="0">
              <a:solidFill>
                <a:schemeClr val="tx1"/>
              </a:solidFill>
            </a:endParaRPr>
          </a:p>
        </p:txBody>
      </p:sp>
      <p:sp>
        <p:nvSpPr>
          <p:cNvPr id="5" name="Slide Number Placeholder 4"/>
          <p:cNvSpPr>
            <a:spLocks noGrp="1"/>
          </p:cNvSpPr>
          <p:nvPr>
            <p:ph type="sldNum" sz="quarter" idx="14"/>
          </p:nvPr>
        </p:nvSpPr>
        <p:spPr/>
        <p:txBody>
          <a:bodyPr/>
          <a:lstStyle/>
          <a:p>
            <a:pPr>
              <a:defRPr/>
            </a:pPr>
            <a:fld id="{EDC2612C-2750-4B1E-96EA-6B9AFAE75324}" type="slidenum">
              <a:rPr lang="en-US" sz="1400" b="1" smtClean="0">
                <a:solidFill>
                  <a:schemeClr val="tx1">
                    <a:lumMod val="90000"/>
                    <a:lumOff val="10000"/>
                  </a:schemeClr>
                </a:solidFill>
              </a:rPr>
              <a:pPr>
                <a:defRPr/>
              </a:pPr>
              <a:t>28</a:t>
            </a:fld>
            <a:endParaRPr lang="en-US" sz="1400" b="1">
              <a:solidFill>
                <a:schemeClr val="tx1">
                  <a:lumMod val="90000"/>
                  <a:lumOff val="10000"/>
                </a:schemeClr>
              </a:solidFill>
            </a:endParaRPr>
          </a:p>
        </p:txBody>
      </p:sp>
    </p:spTree>
    <p:extLst>
      <p:ext uri="{BB962C8B-B14F-4D97-AF65-F5344CB8AC3E}">
        <p14:creationId xmlns:p14="http://schemas.microsoft.com/office/powerpoint/2010/main" val="1500254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Placeholder 6"/>
          <p:cNvSpPr>
            <a:spLocks noGrp="1"/>
          </p:cNvSpPr>
          <p:nvPr>
            <p:ph type="body" sz="quarter" idx="13"/>
          </p:nvPr>
        </p:nvSpPr>
        <p:spPr>
          <a:xfrm>
            <a:off x="298450" y="1"/>
            <a:ext cx="8504238" cy="981075"/>
          </a:xfrm>
        </p:spPr>
        <p:txBody>
          <a:bodyPr/>
          <a:lstStyle/>
          <a:p>
            <a:pPr algn="ctr">
              <a:spcBef>
                <a:spcPct val="0"/>
              </a:spcBef>
            </a:pPr>
            <a:r>
              <a:rPr lang="en-US" altLang="en-US" sz="4000" dirty="0" smtClean="0">
                <a:solidFill>
                  <a:srgbClr val="514141"/>
                </a:solidFill>
                <a:latin typeface="Franklin Gothic Medium" pitchFamily="34" charset="0"/>
              </a:rPr>
              <a:t>Tier 1: Communication, Education, and Engagement</a:t>
            </a:r>
          </a:p>
        </p:txBody>
      </p:sp>
      <p:pic>
        <p:nvPicPr>
          <p:cNvPr id="9933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0000">
            <a:off x="828675" y="2014544"/>
            <a:ext cx="3314700" cy="4198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93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8646">
            <a:off x="4640263" y="2070100"/>
            <a:ext cx="3255962"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629400" y="64166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BE2769-1AC7-48D9-BC3D-F8A95828A90B}" type="slidenum">
              <a:rPr lang="en-US" sz="1400" b="1" smtClean="0">
                <a:solidFill>
                  <a:schemeClr val="tx1">
                    <a:lumMod val="75000"/>
                    <a:lumOff val="25000"/>
                  </a:schemeClr>
                </a:solidFill>
                <a:latin typeface="Calibri" panose="020F0502020204030204" pitchFamily="34" charset="0"/>
              </a:rPr>
              <a:pPr algn="r">
                <a:defRPr/>
              </a:pPr>
              <a:t>29</a:t>
            </a:fld>
            <a:endParaRPr lang="en-US" sz="1400" b="1"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29500017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983" y="1733897"/>
            <a:ext cx="8853890" cy="4525963"/>
          </a:xfrm>
        </p:spPr>
        <p:txBody>
          <a:bodyPr>
            <a:noAutofit/>
          </a:bodyPr>
          <a:lstStyle/>
          <a:p>
            <a:pPr marL="514350" indent="-514350">
              <a:lnSpc>
                <a:spcPct val="90000"/>
              </a:lnSpc>
              <a:spcAft>
                <a:spcPts val="400"/>
              </a:spcAft>
              <a:buAutoNum type="romanUcPeriod"/>
            </a:pPr>
            <a:r>
              <a:rPr lang="en-US" sz="2800" b="0" dirty="0" smtClean="0">
                <a:latin typeface="Franklin Gothic Medium"/>
                <a:cs typeface="Franklin Gothic Medium"/>
              </a:rPr>
              <a:t>Review of </a:t>
            </a:r>
            <a:r>
              <a:rPr lang="en-US" sz="2800" b="0" dirty="0" smtClean="0">
                <a:latin typeface="Franklin Gothic Medium"/>
                <a:cs typeface="Franklin Gothic Medium"/>
              </a:rPr>
              <a:t>the Research and Key Concepts</a:t>
            </a:r>
            <a:endParaRPr lang="en-US" sz="2800" b="0" dirty="0" smtClean="0">
              <a:latin typeface="Franklin Gothic Medium"/>
              <a:cs typeface="Franklin Gothic Medium"/>
            </a:endParaRPr>
          </a:p>
          <a:p>
            <a:pPr marL="514350" indent="-514350">
              <a:lnSpc>
                <a:spcPct val="90000"/>
              </a:lnSpc>
              <a:spcAft>
                <a:spcPts val="400"/>
              </a:spcAft>
              <a:buAutoNum type="romanUcPeriod"/>
            </a:pPr>
            <a:r>
              <a:rPr lang="en-US" sz="2800" b="0" dirty="0" smtClean="0">
                <a:latin typeface="Franklin Gothic Medium"/>
                <a:cs typeface="Franklin Gothic Medium"/>
              </a:rPr>
              <a:t>Parent Perceptions of Attendance </a:t>
            </a:r>
          </a:p>
          <a:p>
            <a:pPr marL="514350" indent="-514350">
              <a:lnSpc>
                <a:spcPct val="90000"/>
              </a:lnSpc>
              <a:spcAft>
                <a:spcPts val="400"/>
              </a:spcAft>
              <a:buAutoNum type="romanUcPeriod"/>
            </a:pPr>
            <a:r>
              <a:rPr lang="en-US" sz="2800" b="0" dirty="0" smtClean="0">
                <a:latin typeface="Franklin Gothic Medium"/>
                <a:cs typeface="Franklin Gothic Medium"/>
              </a:rPr>
              <a:t>Apply Tier I Interventions and Tools </a:t>
            </a:r>
          </a:p>
          <a:p>
            <a:pPr marL="857250" lvl="1" indent="-457200">
              <a:lnSpc>
                <a:spcPct val="90000"/>
              </a:lnSpc>
              <a:spcAft>
                <a:spcPts val="400"/>
              </a:spcAft>
              <a:buAutoNum type="alphaUcPeriod"/>
            </a:pPr>
            <a:r>
              <a:rPr lang="en-US" sz="2000" dirty="0" smtClean="0">
                <a:latin typeface="Franklin Gothic Medium"/>
                <a:cs typeface="Franklin Gothic Medium"/>
              </a:rPr>
              <a:t>Attendance Incentives</a:t>
            </a:r>
          </a:p>
          <a:p>
            <a:pPr marL="857250" lvl="1" indent="-457200">
              <a:lnSpc>
                <a:spcPct val="90000"/>
              </a:lnSpc>
              <a:spcAft>
                <a:spcPts val="400"/>
              </a:spcAft>
              <a:buAutoNum type="alphaUcPeriod"/>
            </a:pPr>
            <a:r>
              <a:rPr lang="en-US" sz="2000" dirty="0" smtClean="0">
                <a:latin typeface="Franklin Gothic Medium"/>
                <a:cs typeface="Franklin Gothic Medium"/>
              </a:rPr>
              <a:t>Illustrating the Gap</a:t>
            </a:r>
          </a:p>
          <a:p>
            <a:pPr marL="857250" lvl="1" indent="-457200">
              <a:lnSpc>
                <a:spcPct val="90000"/>
              </a:lnSpc>
              <a:spcAft>
                <a:spcPts val="400"/>
              </a:spcAft>
              <a:buAutoNum type="alphaUcPeriod"/>
            </a:pPr>
            <a:r>
              <a:rPr lang="en-US" sz="2000" b="0" dirty="0" smtClean="0">
                <a:latin typeface="Franklin Gothic Medium"/>
                <a:cs typeface="Franklin Gothic Medium"/>
              </a:rPr>
              <a:t>Bringing Attendance Home Video</a:t>
            </a:r>
          </a:p>
          <a:p>
            <a:pPr marL="857250" lvl="1" indent="-457200">
              <a:lnSpc>
                <a:spcPct val="90000"/>
              </a:lnSpc>
              <a:spcAft>
                <a:spcPts val="400"/>
              </a:spcAft>
              <a:buAutoNum type="alphaUcPeriod"/>
            </a:pPr>
            <a:r>
              <a:rPr lang="en-US" sz="2000" dirty="0" smtClean="0">
                <a:latin typeface="Franklin Gothic Medium"/>
                <a:cs typeface="Franklin Gothic Medium"/>
              </a:rPr>
              <a:t>Student Attendance Success Plan</a:t>
            </a:r>
            <a:endParaRPr lang="en-US" sz="2000" dirty="0">
              <a:latin typeface="Franklin Gothic Medium"/>
              <a:cs typeface="Franklin Gothic Medium"/>
            </a:endParaRPr>
          </a:p>
          <a:p>
            <a:pPr marL="857250" lvl="1" indent="-457200">
              <a:lnSpc>
                <a:spcPct val="90000"/>
              </a:lnSpc>
              <a:spcAft>
                <a:spcPts val="400"/>
              </a:spcAft>
              <a:buAutoNum type="alphaUcPeriod"/>
            </a:pPr>
            <a:r>
              <a:rPr lang="en-US" sz="2000" b="0" dirty="0" smtClean="0">
                <a:latin typeface="Franklin Gothic Medium"/>
                <a:cs typeface="Franklin Gothic Medium"/>
              </a:rPr>
              <a:t>Written Materials</a:t>
            </a:r>
          </a:p>
          <a:p>
            <a:pPr marL="684213" lvl="1" indent="-571500">
              <a:lnSpc>
                <a:spcPct val="90000"/>
              </a:lnSpc>
              <a:spcAft>
                <a:spcPts val="400"/>
              </a:spcAft>
              <a:buAutoNum type="romanUcPeriod" startAt="5"/>
            </a:pPr>
            <a:r>
              <a:rPr lang="en-US" dirty="0" smtClean="0">
                <a:solidFill>
                  <a:srgbClr val="514141"/>
                </a:solidFill>
                <a:latin typeface="Franklin Gothic Medium"/>
                <a:cs typeface="Franklin Gothic Medium"/>
              </a:rPr>
              <a:t>Leveraging Parent/Teacher Conferences </a:t>
            </a:r>
          </a:p>
          <a:p>
            <a:pPr marL="684213" lvl="1" indent="-571500">
              <a:lnSpc>
                <a:spcPct val="90000"/>
              </a:lnSpc>
              <a:spcAft>
                <a:spcPts val="400"/>
              </a:spcAft>
              <a:buAutoNum type="romanUcPeriod" startAt="5"/>
            </a:pPr>
            <a:r>
              <a:rPr lang="en-US" b="0" dirty="0" smtClean="0">
                <a:solidFill>
                  <a:srgbClr val="514141"/>
                </a:solidFill>
                <a:latin typeface="Franklin Gothic Medium"/>
                <a:cs typeface="Franklin Gothic Medium"/>
              </a:rPr>
              <a:t>Reflections</a:t>
            </a:r>
          </a:p>
        </p:txBody>
      </p:sp>
      <p:sp>
        <p:nvSpPr>
          <p:cNvPr id="3" name="Slide Number Placeholder 2"/>
          <p:cNvSpPr>
            <a:spLocks noGrp="1"/>
          </p:cNvSpPr>
          <p:nvPr>
            <p:ph type="sldNum" sz="quarter" idx="12"/>
          </p:nvPr>
        </p:nvSpPr>
        <p:spPr/>
        <p:txBody>
          <a:bodyPr/>
          <a:lstStyle/>
          <a:p>
            <a:fld id="{3575C0D9-D776-4177-ADFD-82C36A6D24A1}" type="slidenum">
              <a:rPr lang="en-US" sz="1400" b="1" smtClean="0">
                <a:solidFill>
                  <a:schemeClr val="tx1">
                    <a:lumMod val="75000"/>
                    <a:lumOff val="25000"/>
                  </a:schemeClr>
                </a:solidFill>
              </a:rPr>
              <a:pPr/>
              <a:t>3</a:t>
            </a:fld>
            <a:endParaRPr lang="en-US" sz="1400"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solidFill>
                  <a:srgbClr val="514141"/>
                </a:solidFill>
              </a:rPr>
              <a:t>Agenda</a:t>
            </a:r>
            <a:endParaRPr lang="en-US" dirty="0">
              <a:solidFill>
                <a:srgbClr val="514141"/>
              </a:solidFill>
            </a:endParaRPr>
          </a:p>
        </p:txBody>
      </p:sp>
    </p:spTree>
    <p:extLst>
      <p:ext uri="{BB962C8B-B14F-4D97-AF65-F5344CB8AC3E}">
        <p14:creationId xmlns:p14="http://schemas.microsoft.com/office/powerpoint/2010/main" val="1261348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Arial" panose="020B0604020202020204" pitchFamily="34" charset="0"/>
              </a:rPr>
              <a:t>Should be part of a more comprehensive approach. </a:t>
            </a:r>
          </a:p>
          <a:p>
            <a:r>
              <a:rPr lang="en-US" sz="2800" dirty="0" smtClean="0">
                <a:latin typeface="Arial" panose="020B0604020202020204" pitchFamily="34" charset="0"/>
              </a:rPr>
              <a:t>Simple, no-cost rewards - recognition, special privileges, personal connection - work.  Reward families, not just students.</a:t>
            </a:r>
          </a:p>
          <a:p>
            <a:r>
              <a:rPr lang="en-US" sz="2800" dirty="0" smtClean="0">
                <a:latin typeface="Arial" panose="020B0604020202020204" pitchFamily="34" charset="0"/>
              </a:rPr>
              <a:t>Interclass competition </a:t>
            </a:r>
            <a:r>
              <a:rPr lang="en-US" sz="2800" dirty="0">
                <a:latin typeface="Arial" panose="020B0604020202020204" pitchFamily="34" charset="0"/>
              </a:rPr>
              <a:t>is a powerful motivator. </a:t>
            </a:r>
            <a:endParaRPr lang="en-US" sz="2800" dirty="0" smtClean="0">
              <a:latin typeface="Arial" panose="020B0604020202020204" pitchFamily="34" charset="0"/>
            </a:endParaRPr>
          </a:p>
          <a:p>
            <a:r>
              <a:rPr lang="en-US" sz="2800" dirty="0" smtClean="0">
                <a:latin typeface="Arial" panose="020B0604020202020204" pitchFamily="34" charset="0"/>
              </a:rPr>
              <a:t>Avoid </a:t>
            </a:r>
            <a:r>
              <a:rPr lang="en-US" sz="2800" dirty="0">
                <a:latin typeface="Arial" panose="020B0604020202020204" pitchFamily="34" charset="0"/>
              </a:rPr>
              <a:t>recognizing only perfect </a:t>
            </a:r>
            <a:r>
              <a:rPr lang="en-US" sz="2800" dirty="0" smtClean="0">
                <a:latin typeface="Arial" panose="020B0604020202020204" pitchFamily="34" charset="0"/>
              </a:rPr>
              <a:t>attendance.</a:t>
            </a:r>
          </a:p>
          <a:p>
            <a:r>
              <a:rPr lang="en-US" sz="2800" dirty="0" smtClean="0">
                <a:latin typeface="Arial" panose="020B0604020202020204" pitchFamily="34" charset="0"/>
              </a:rPr>
              <a:t>Reward timeliness. </a:t>
            </a:r>
          </a:p>
          <a:p>
            <a:r>
              <a:rPr lang="en-US" sz="2800" dirty="0" smtClean="0">
                <a:latin typeface="Arial" panose="020B0604020202020204" pitchFamily="34" charset="0"/>
              </a:rPr>
              <a:t>Keep families informed and engaged, not just students.</a:t>
            </a:r>
            <a:endParaRPr lang="en-US" sz="2800" dirty="0"/>
          </a:p>
        </p:txBody>
      </p:sp>
      <p:sp>
        <p:nvSpPr>
          <p:cNvPr id="3" name="Text Placeholder 2"/>
          <p:cNvSpPr>
            <a:spLocks noGrp="1"/>
          </p:cNvSpPr>
          <p:nvPr>
            <p:ph type="body" sz="quarter" idx="13"/>
          </p:nvPr>
        </p:nvSpPr>
        <p:spPr/>
        <p:txBody>
          <a:bodyPr/>
          <a:lstStyle/>
          <a:p>
            <a:pPr algn="ctr"/>
            <a:r>
              <a:rPr lang="en-US" dirty="0" smtClean="0"/>
              <a:t>Tips for Attendance Incentives </a:t>
            </a:r>
            <a:endParaRPr lang="en-US"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30</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01650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47" y="1562106"/>
            <a:ext cx="8802688" cy="4564063"/>
          </a:xfrm>
        </p:spPr>
        <p:txBody>
          <a:bodyPr/>
          <a:lstStyle/>
          <a:p>
            <a:pPr marL="514350" indent="-514350">
              <a:spcBef>
                <a:spcPts val="1200"/>
              </a:spcBef>
              <a:buAutoNum type="alphaLcPeriod"/>
            </a:pPr>
            <a:r>
              <a:rPr lang="en-US" sz="2800" b="1" i="1" dirty="0" smtClean="0">
                <a:solidFill>
                  <a:schemeClr val="accent2">
                    <a:lumMod val="75000"/>
                  </a:schemeClr>
                </a:solidFill>
              </a:rPr>
              <a:t>Send home handouts * </a:t>
            </a:r>
            <a:r>
              <a:rPr lang="en-US" sz="2800" dirty="0" smtClean="0"/>
              <a:t>with information and tips about attendance.                                                         </a:t>
            </a:r>
            <a:r>
              <a:rPr lang="en-US" sz="2400" dirty="0" smtClean="0">
                <a:solidFill>
                  <a:schemeClr val="accent1"/>
                </a:solidFill>
              </a:rPr>
              <a:t>See http</a:t>
            </a:r>
            <a:r>
              <a:rPr lang="en-US" sz="2400" dirty="0">
                <a:solidFill>
                  <a:schemeClr val="accent1"/>
                </a:solidFill>
              </a:rPr>
              <a:t>://www.attendanceworks.org/tools/for-parents/</a:t>
            </a:r>
            <a:endParaRPr lang="en-US" sz="2400" dirty="0" smtClean="0">
              <a:solidFill>
                <a:schemeClr val="accent1"/>
              </a:solidFill>
            </a:endParaRPr>
          </a:p>
          <a:p>
            <a:pPr marL="514350" indent="-514350">
              <a:spcBef>
                <a:spcPts val="1200"/>
              </a:spcBef>
              <a:buFont typeface="Arial" charset="0"/>
              <a:buAutoNum type="alphaLcPeriod"/>
            </a:pPr>
            <a:r>
              <a:rPr lang="en-US" sz="2800" b="1" dirty="0" smtClean="0"/>
              <a:t>Talk with parents and students early </a:t>
            </a:r>
            <a:r>
              <a:rPr lang="en-US" sz="2800" dirty="0" smtClean="0"/>
              <a:t>in the school year or, during the summer to share the value of good attendance and let them know that you are there to help. </a:t>
            </a:r>
          </a:p>
          <a:p>
            <a:pPr marL="514350" indent="-514350">
              <a:spcBef>
                <a:spcPts val="1200"/>
              </a:spcBef>
              <a:buAutoNum type="alphaLcPeriod"/>
            </a:pPr>
            <a:r>
              <a:rPr lang="en-US" sz="2800" b="1" dirty="0" smtClean="0"/>
              <a:t>Consider using an exercise </a:t>
            </a:r>
            <a:r>
              <a:rPr lang="en-US" sz="2800" dirty="0" smtClean="0"/>
              <a:t>to demonstrate the importance of attendance. Ask parents to sign a pledge card.</a:t>
            </a:r>
          </a:p>
          <a:p>
            <a:pPr marL="914400" lvl="1" indent="-514350" algn="ctr">
              <a:spcBef>
                <a:spcPts val="1200"/>
              </a:spcBef>
              <a:buNone/>
            </a:pPr>
            <a:r>
              <a:rPr lang="en-US" sz="2400" dirty="0" smtClean="0"/>
              <a:t>	</a:t>
            </a:r>
            <a:r>
              <a:rPr lang="en-US" sz="2400" b="1" i="1" dirty="0" smtClean="0">
                <a:solidFill>
                  <a:schemeClr val="accent2">
                    <a:lumMod val="75000"/>
                  </a:schemeClr>
                </a:solidFill>
              </a:rPr>
              <a:t>(* = low hanging fruit!) </a:t>
            </a:r>
            <a:endParaRPr lang="en-US" sz="2400" b="1" i="1" dirty="0" smtClean="0"/>
          </a:p>
          <a:p>
            <a:pPr marL="514350" indent="-514350">
              <a:buAutoNum type="alphaUcPeriod"/>
            </a:pPr>
            <a:endParaRPr lang="en-US" dirty="0" smtClean="0"/>
          </a:p>
        </p:txBody>
      </p:sp>
      <p:sp>
        <p:nvSpPr>
          <p:cNvPr id="3" name="Text Placeholder 2"/>
          <p:cNvSpPr>
            <a:spLocks noGrp="1"/>
          </p:cNvSpPr>
          <p:nvPr>
            <p:ph type="body" sz="quarter" idx="13"/>
          </p:nvPr>
        </p:nvSpPr>
        <p:spPr>
          <a:xfrm>
            <a:off x="334962" y="30164"/>
            <a:ext cx="8504238" cy="1417639"/>
          </a:xfrm>
        </p:spPr>
        <p:txBody>
          <a:bodyPr/>
          <a:lstStyle/>
          <a:p>
            <a:pPr algn="ctr"/>
            <a:r>
              <a:rPr lang="en-US" sz="4000" dirty="0" smtClean="0"/>
              <a:t>Nurture a culture of attendance in your schools and community </a:t>
            </a:r>
            <a:endParaRPr lang="en-US" sz="4000"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31</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48556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92285" y="6396036"/>
            <a:ext cx="2133600" cy="365125"/>
          </a:xfrm>
          <a:prstGeom prst="rect">
            <a:avLst/>
          </a:prstGeom>
        </p:spPr>
        <p:txBody>
          <a:bodyPr/>
          <a:lstStyle/>
          <a:p>
            <a:fld id="{3575C0D9-D776-4177-ADFD-82C36A6D24A1}" type="slidenum">
              <a:rPr lang="en-US" smtClean="0">
                <a:solidFill>
                  <a:prstClr val="black">
                    <a:tint val="75000"/>
                  </a:prstClr>
                </a:solidFill>
              </a:rPr>
              <a:pPr/>
              <a:t>32</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r>
              <a:rPr lang="en-US" b="1" dirty="0" smtClean="0"/>
              <a:t>Illustrating the Gap Exercise</a:t>
            </a:r>
            <a:endParaRPr lang="en-US" b="1" dirty="0"/>
          </a:p>
        </p:txBody>
      </p:sp>
      <p:pic>
        <p:nvPicPr>
          <p:cNvPr id="4098" name="Picture 2" descr="C:\Users\Cecelia\AppData\Local\Microsoft\Windows\Temporary Internet Files\Content.IE5\MTAAM7L6\MP9003904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0130"/>
            <a:ext cx="9144000" cy="53770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ecelia\AppData\Local\Microsoft\Windows\Temporary Internet Files\Content.IE5\88J802XI\MP9004424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0"/>
            <a:ext cx="1168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ecelia\AppData\Local\Microsoft\Windows\Temporary Internet Files\Content.IE5\MTAAM7L6\MP9004393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485900"/>
            <a:ext cx="78441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ecelia\AppData\Local\Microsoft\Windows\Temporary Internet Files\Content.IE5\KJBJZ1WD\MP900439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1" y="3162303"/>
            <a:ext cx="2151916" cy="3099228"/>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p:cNvSpPr/>
          <p:nvPr/>
        </p:nvSpPr>
        <p:spPr>
          <a:xfrm>
            <a:off x="990600" y="4964127"/>
            <a:ext cx="2362200" cy="1360476"/>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66190" y="5080529"/>
            <a:ext cx="2110410" cy="1200329"/>
          </a:xfrm>
          <a:prstGeom prst="rect">
            <a:avLst/>
          </a:prstGeom>
          <a:noFill/>
        </p:spPr>
        <p:txBody>
          <a:bodyPr wrap="square" rtlCol="0">
            <a:spAutoFit/>
          </a:bodyPr>
          <a:lstStyle/>
          <a:p>
            <a:r>
              <a:rPr lang="en-US" b="1" dirty="0" smtClean="0"/>
              <a:t>For directions, </a:t>
            </a:r>
          </a:p>
          <a:p>
            <a:r>
              <a:rPr lang="en-US" b="1" dirty="0" smtClean="0"/>
              <a:t>see page 17 of Bringing Attendance Home Toolkit </a:t>
            </a:r>
            <a:endParaRPr lang="en-US" b="1" dirty="0"/>
          </a:p>
        </p:txBody>
      </p:sp>
    </p:spTree>
    <p:extLst>
      <p:ext uri="{BB962C8B-B14F-4D97-AF65-F5344CB8AC3E}">
        <p14:creationId xmlns:p14="http://schemas.microsoft.com/office/powerpoint/2010/main" val="2268761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436532"/>
            <a:ext cx="8345488" cy="981107"/>
          </a:xfrm>
        </p:spPr>
        <p:txBody>
          <a:bodyPr/>
          <a:lstStyle/>
          <a:p>
            <a:r>
              <a:rPr lang="en-US" dirty="0" smtClean="0"/>
              <a:t>Parent Video &amp; Discussion Guide</a:t>
            </a:r>
            <a:endParaRPr lang="en-US"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33</a:t>
            </a:fld>
            <a:endParaRPr lang="en-US" sz="1400" b="1" dirty="0">
              <a:solidFill>
                <a:schemeClr val="tx1">
                  <a:lumMod val="75000"/>
                  <a:lumOff val="25000"/>
                </a:schemeClr>
              </a:solidFill>
            </a:endParaRPr>
          </a:p>
        </p:txBody>
      </p:sp>
      <p:sp>
        <p:nvSpPr>
          <p:cNvPr id="5" name="TextBox 4"/>
          <p:cNvSpPr txBox="1"/>
          <p:nvPr/>
        </p:nvSpPr>
        <p:spPr>
          <a:xfrm>
            <a:off x="76202" y="6011322"/>
            <a:ext cx="8077199" cy="769441"/>
          </a:xfrm>
          <a:prstGeom prst="rect">
            <a:avLst/>
          </a:prstGeom>
          <a:noFill/>
          <a:ln>
            <a:solidFill>
              <a:srgbClr val="000000"/>
            </a:solidFill>
          </a:ln>
          <a:effectLst>
            <a:outerShdw blurRad="76200" dir="13500000" sy="23000" kx="1200000" algn="br" rotWithShape="0">
              <a:prstClr val="black">
                <a:alpha val="20000"/>
              </a:prstClr>
            </a:outerShdw>
          </a:effectLst>
        </p:spPr>
        <p:txBody>
          <a:bodyPr wrap="square" rtlCol="0">
            <a:spAutoFit/>
          </a:bodyPr>
          <a:lstStyle/>
          <a:p>
            <a:pPr defTabSz="457200" fontAlgn="base">
              <a:spcBef>
                <a:spcPct val="0"/>
              </a:spcBef>
              <a:spcAft>
                <a:spcPct val="0"/>
              </a:spcAft>
            </a:pPr>
            <a:r>
              <a:rPr lang="en-US" sz="2200" b="1" i="1" dirty="0">
                <a:solidFill>
                  <a:prstClr val="black"/>
                </a:solidFill>
                <a:cs typeface="Arial" charset="0"/>
              </a:rPr>
              <a:t>Discussion</a:t>
            </a:r>
            <a:r>
              <a:rPr lang="en-US" sz="2200" b="1" i="1" dirty="0" smtClean="0">
                <a:solidFill>
                  <a:prstClr val="black"/>
                </a:solidFill>
                <a:cs typeface="Arial" charset="0"/>
              </a:rPr>
              <a:t>:  What are your reactions to the video? </a:t>
            </a:r>
            <a:r>
              <a:rPr lang="en-US" sz="2200" b="1" i="1" dirty="0">
                <a:solidFill>
                  <a:prstClr val="black"/>
                </a:solidFill>
                <a:cs typeface="Arial" charset="0"/>
              </a:rPr>
              <a:t>When and where might you use these materials with a family or a group</a:t>
            </a:r>
            <a:r>
              <a:rPr lang="en-US" sz="2200" b="1" i="1" dirty="0" smtClean="0">
                <a:solidFill>
                  <a:prstClr val="black"/>
                </a:solidFill>
                <a:cs typeface="Arial" charset="0"/>
              </a:rPr>
              <a:t>?</a:t>
            </a:r>
            <a:endParaRPr lang="en-US" sz="2200" b="1" i="1" dirty="0">
              <a:solidFill>
                <a:prstClr val="black"/>
              </a:solidFill>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14354"/>
            <a:ext cx="4691489" cy="2634017"/>
          </a:xfrm>
          <a:prstGeom prst="rect">
            <a:avLst/>
          </a:prstGeom>
          <a:ln>
            <a:solidFill>
              <a:schemeClr val="tx1"/>
            </a:solidFill>
          </a:ln>
        </p:spPr>
      </p:pic>
      <p:sp>
        <p:nvSpPr>
          <p:cNvPr id="2" name="Content Placeholder 1"/>
          <p:cNvSpPr>
            <a:spLocks noGrp="1"/>
          </p:cNvSpPr>
          <p:nvPr>
            <p:ph idx="1"/>
          </p:nvPr>
        </p:nvSpPr>
        <p:spPr>
          <a:xfrm>
            <a:off x="3623482" y="1700425"/>
            <a:ext cx="5329450" cy="4219411"/>
          </a:xfrm>
          <a:solidFill>
            <a:schemeClr val="bg2"/>
          </a:solidFill>
          <a:ln>
            <a:solidFill>
              <a:schemeClr val="tx1"/>
            </a:solidFill>
          </a:ln>
        </p:spPr>
        <p:txBody>
          <a:bodyPr/>
          <a:lstStyle/>
          <a:p>
            <a:pPr lvl="0"/>
            <a:r>
              <a:rPr lang="en-US" sz="3000" b="1" cap="all" dirty="0">
                <a:solidFill>
                  <a:schemeClr val="tx1"/>
                </a:solidFill>
              </a:rPr>
              <a:t>Setting the stage</a:t>
            </a:r>
            <a:r>
              <a:rPr lang="en-US" sz="3000" dirty="0">
                <a:solidFill>
                  <a:schemeClr val="tx1"/>
                </a:solidFill>
              </a:rPr>
              <a:t> </a:t>
            </a:r>
            <a:endParaRPr lang="en-US" sz="3000" dirty="0" smtClean="0">
              <a:solidFill>
                <a:schemeClr val="tx1"/>
              </a:solidFill>
            </a:endParaRPr>
          </a:p>
          <a:p>
            <a:pPr lvl="0"/>
            <a:r>
              <a:rPr lang="en-US" sz="3000" b="1" dirty="0" smtClean="0">
                <a:solidFill>
                  <a:schemeClr val="tx1"/>
                </a:solidFill>
              </a:rPr>
              <a:t>VIDEO</a:t>
            </a:r>
            <a:r>
              <a:rPr lang="en-US" sz="3000" dirty="0" smtClean="0">
                <a:solidFill>
                  <a:schemeClr val="tx1"/>
                </a:solidFill>
              </a:rPr>
              <a:t> </a:t>
            </a:r>
            <a:r>
              <a:rPr lang="en-US" sz="3000" i="1" dirty="0" smtClean="0">
                <a:solidFill>
                  <a:schemeClr val="tx1"/>
                </a:solidFill>
              </a:rPr>
              <a:t>(6 minutes)</a:t>
            </a:r>
            <a:r>
              <a:rPr lang="en-US" sz="3000" dirty="0">
                <a:solidFill>
                  <a:schemeClr val="tx1"/>
                </a:solidFill>
              </a:rPr>
              <a:t> </a:t>
            </a:r>
            <a:endParaRPr lang="en-US" sz="3000" dirty="0" smtClean="0">
              <a:solidFill>
                <a:schemeClr val="tx1"/>
              </a:solidFill>
            </a:endParaRPr>
          </a:p>
          <a:p>
            <a:pPr lvl="0"/>
            <a:r>
              <a:rPr lang="en-US" sz="3000" b="1" cap="all" dirty="0" smtClean="0">
                <a:solidFill>
                  <a:schemeClr val="tx1"/>
                </a:solidFill>
              </a:rPr>
              <a:t>Facilitated conversation</a:t>
            </a:r>
          </a:p>
          <a:p>
            <a:pPr lvl="1"/>
            <a:r>
              <a:rPr lang="en-US" sz="2400" b="1" cap="all" dirty="0" smtClean="0"/>
              <a:t>The consequences of chronic Absence</a:t>
            </a:r>
          </a:p>
          <a:p>
            <a:pPr lvl="1"/>
            <a:r>
              <a:rPr lang="en-US" sz="2400" b="1" cap="all" dirty="0" smtClean="0"/>
              <a:t>How to improve absenteeism</a:t>
            </a:r>
          </a:p>
          <a:p>
            <a:pPr lvl="2"/>
            <a:r>
              <a:rPr lang="en-US" sz="1800" b="1" cap="all" dirty="0" smtClean="0"/>
              <a:t>Family practice</a:t>
            </a:r>
          </a:p>
          <a:p>
            <a:pPr lvl="2"/>
            <a:r>
              <a:rPr lang="en-US" sz="1800" b="1" cap="all" dirty="0" smtClean="0"/>
              <a:t>Increase social capital</a:t>
            </a:r>
          </a:p>
          <a:p>
            <a:pPr lvl="2"/>
            <a:r>
              <a:rPr lang="en-US" sz="1800" b="1" cap="all" dirty="0" smtClean="0"/>
              <a:t>Identify how school can help</a:t>
            </a:r>
          </a:p>
          <a:p>
            <a:pPr lvl="2"/>
            <a:r>
              <a:rPr lang="en-US" sz="1800" b="1" cap="all" dirty="0" smtClean="0"/>
              <a:t>Community services</a:t>
            </a:r>
            <a:endParaRPr lang="en-US" sz="1800" dirty="0"/>
          </a:p>
          <a:p>
            <a:endParaRPr lang="en-US" dirty="0"/>
          </a:p>
        </p:txBody>
      </p:sp>
    </p:spTree>
    <p:extLst>
      <p:ext uri="{BB962C8B-B14F-4D97-AF65-F5344CB8AC3E}">
        <p14:creationId xmlns:p14="http://schemas.microsoft.com/office/powerpoint/2010/main" val="1480306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anklin Gothic Medium"/>
                <a:cs typeface="Franklin Gothic Medium"/>
              </a:rPr>
              <a:t>Student Attendance Success Plan</a:t>
            </a:r>
            <a:endParaRPr lang="en-US" dirty="0">
              <a:latin typeface="Franklin Gothic Medium"/>
              <a:cs typeface="Franklin Gothic Medium"/>
            </a:endParaRPr>
          </a:p>
        </p:txBody>
      </p:sp>
      <p:sp>
        <p:nvSpPr>
          <p:cNvPr id="3" name="Content Placeholder 2"/>
          <p:cNvSpPr>
            <a:spLocks noGrp="1"/>
          </p:cNvSpPr>
          <p:nvPr>
            <p:ph idx="1"/>
          </p:nvPr>
        </p:nvSpPr>
        <p:spPr/>
        <p:txBody>
          <a:bodyPr>
            <a:normAutofit/>
          </a:bodyPr>
          <a:lstStyle/>
          <a:p>
            <a:pPr>
              <a:spcAft>
                <a:spcPts val="1200"/>
              </a:spcAft>
            </a:pPr>
            <a:r>
              <a:rPr lang="en-US" dirty="0" smtClean="0">
                <a:latin typeface="Franklin Gothic Book"/>
                <a:cs typeface="Franklin Gothic Book"/>
              </a:rPr>
              <a:t>These elements help a family to </a:t>
            </a:r>
          </a:p>
          <a:p>
            <a:pPr lvl="1">
              <a:spcAft>
                <a:spcPts val="1200"/>
              </a:spcAft>
            </a:pPr>
            <a:r>
              <a:rPr lang="en-US" dirty="0" smtClean="0">
                <a:latin typeface="Franklin Gothic Book"/>
                <a:cs typeface="Franklin Gothic Book"/>
              </a:rPr>
              <a:t>Develop back up plans</a:t>
            </a:r>
          </a:p>
          <a:p>
            <a:pPr lvl="1">
              <a:spcAft>
                <a:spcPts val="1200"/>
              </a:spcAft>
            </a:pPr>
            <a:r>
              <a:rPr lang="en-US" dirty="0" smtClean="0">
                <a:latin typeface="Franklin Gothic Book"/>
                <a:cs typeface="Franklin Gothic Book"/>
              </a:rPr>
              <a:t>Set an attendance goal</a:t>
            </a:r>
          </a:p>
          <a:p>
            <a:pPr lvl="1">
              <a:spcAft>
                <a:spcPts val="1200"/>
              </a:spcAft>
            </a:pPr>
            <a:r>
              <a:rPr lang="en-US" dirty="0" smtClean="0">
                <a:latin typeface="Franklin Gothic Book"/>
                <a:cs typeface="Franklin Gothic Book"/>
              </a:rPr>
              <a:t>Keep track of absences</a:t>
            </a:r>
            <a:endParaRPr lang="en-US" dirty="0">
              <a:latin typeface="Franklin Gothic Book"/>
              <a:cs typeface="Franklin Gothic Book"/>
            </a:endParaRPr>
          </a:p>
          <a:p>
            <a:pPr lvl="1">
              <a:spcAft>
                <a:spcPts val="1200"/>
              </a:spcAft>
            </a:pPr>
            <a:r>
              <a:rPr lang="en-US" dirty="0" smtClean="0">
                <a:latin typeface="Franklin Gothic Book"/>
                <a:cs typeface="Franklin Gothic Book"/>
              </a:rPr>
              <a:t>Come up with ideas for supporting attendance at home</a:t>
            </a:r>
          </a:p>
        </p:txBody>
      </p:sp>
      <p:sp>
        <p:nvSpPr>
          <p:cNvPr id="4" name="Slide Number Placeholder 3"/>
          <p:cNvSpPr txBox="1">
            <a:spLocks/>
          </p:cNvSpPr>
          <p:nvPr/>
        </p:nvSpPr>
        <p:spPr>
          <a:xfrm>
            <a:off x="6553200" y="635635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BE2769-1AC7-48D9-BC3D-F8A95828A90B}" type="slidenum">
              <a:rPr lang="en-US" sz="1400" b="1" smtClean="0">
                <a:solidFill>
                  <a:schemeClr val="tx1">
                    <a:lumMod val="90000"/>
                    <a:lumOff val="10000"/>
                  </a:schemeClr>
                </a:solidFill>
                <a:latin typeface="Calibri" panose="020F0502020204030204" pitchFamily="34" charset="0"/>
              </a:rPr>
              <a:pPr algn="r">
                <a:defRPr/>
              </a:pPr>
              <a:t>34</a:t>
            </a:fld>
            <a:endParaRPr lang="en-US" sz="1400" b="1" dirty="0">
              <a:solidFill>
                <a:schemeClr val="tx1">
                  <a:lumMod val="90000"/>
                  <a:lumOff val="10000"/>
                </a:schemeClr>
              </a:solidFill>
              <a:latin typeface="Calibri" panose="020F0502020204030204" pitchFamily="34" charset="0"/>
            </a:endParaRPr>
          </a:p>
        </p:txBody>
      </p:sp>
      <p:sp>
        <p:nvSpPr>
          <p:cNvPr id="5" name="Rounded Rectangle 4"/>
          <p:cNvSpPr/>
          <p:nvPr/>
        </p:nvSpPr>
        <p:spPr>
          <a:xfrm>
            <a:off x="1143000" y="5410200"/>
            <a:ext cx="6781800" cy="609600"/>
          </a:xfrm>
          <a:prstGeom prst="roundRect">
            <a:avLst/>
          </a:prstGeom>
          <a:solidFill>
            <a:schemeClr val="bg2">
              <a:lumMod val="9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71600" y="5410200"/>
            <a:ext cx="6400800" cy="646331"/>
          </a:xfrm>
          <a:prstGeom prst="rect">
            <a:avLst/>
          </a:prstGeom>
          <a:noFill/>
        </p:spPr>
        <p:txBody>
          <a:bodyPr wrap="square" rtlCol="0">
            <a:spAutoFit/>
          </a:bodyPr>
          <a:lstStyle/>
          <a:p>
            <a:r>
              <a:rPr lang="en-US" b="1" dirty="0" smtClean="0"/>
              <a:t>Tip: Start with the Help Bank and Calendar – offer the first page for homework.</a:t>
            </a:r>
            <a:endParaRPr lang="en-US" b="1" dirty="0"/>
          </a:p>
        </p:txBody>
      </p:sp>
    </p:spTree>
    <p:extLst>
      <p:ext uri="{BB962C8B-B14F-4D97-AF65-F5344CB8AC3E}">
        <p14:creationId xmlns:p14="http://schemas.microsoft.com/office/powerpoint/2010/main" val="1134355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34962" y="-434784"/>
            <a:ext cx="8504238" cy="2415984"/>
          </a:xfrm>
        </p:spPr>
        <p:txBody>
          <a:bodyPr/>
          <a:lstStyle/>
          <a:p>
            <a:pPr algn="ctr"/>
            <a:endParaRPr lang="en-US" sz="2600" dirty="0" smtClean="0">
              <a:latin typeface="Franklin Gothic Medium" pitchFamily="34" charset="0"/>
            </a:endParaRPr>
          </a:p>
          <a:p>
            <a:pPr algn="ctr"/>
            <a:r>
              <a:rPr lang="en-US" sz="3800" dirty="0" smtClean="0">
                <a:latin typeface="Franklin Gothic Medium" pitchFamily="34" charset="0"/>
              </a:rPr>
              <a:t>Make Creating Back Up Plans a Norm: </a:t>
            </a:r>
          </a:p>
          <a:p>
            <a:pPr algn="ctr"/>
            <a:r>
              <a:rPr lang="en-US" sz="3800" dirty="0" smtClean="0">
                <a:latin typeface="Franklin Gothic Medium" pitchFamily="34" charset="0"/>
              </a:rPr>
              <a:t>Student Attendance Success Plan </a:t>
            </a:r>
            <a:endParaRPr lang="en-US" sz="3800" dirty="0">
              <a:latin typeface="Franklin Gothic Medium" pitchFamily="34" charset="0"/>
            </a:endParaRPr>
          </a:p>
        </p:txBody>
      </p:sp>
      <p:sp>
        <p:nvSpPr>
          <p:cNvPr id="4" name="Slide Number Placeholder 3"/>
          <p:cNvSpPr>
            <a:spLocks noGrp="1"/>
          </p:cNvSpPr>
          <p:nvPr>
            <p:ph type="sldNum" sz="quarter" idx="4294967295"/>
          </p:nvPr>
        </p:nvSpPr>
        <p:spPr>
          <a:xfrm>
            <a:off x="6629400" y="6396040"/>
            <a:ext cx="2133600" cy="365125"/>
          </a:xfrm>
          <a:prstGeom prst="rect">
            <a:avLst/>
          </a:prstGeom>
        </p:spPr>
        <p:txBody>
          <a:bodyPr/>
          <a:lstStyle/>
          <a:p>
            <a:pPr>
              <a:defRPr/>
            </a:pPr>
            <a:fld id="{FDC40924-4927-4BB3-B0DB-6577D1D8749F}" type="slidenum">
              <a:rPr lang="en-US" sz="1400" b="1" smtClean="0">
                <a:solidFill>
                  <a:prstClr val="black">
                    <a:lumMod val="75000"/>
                    <a:lumOff val="25000"/>
                  </a:prstClr>
                </a:solidFill>
              </a:rPr>
              <a:pPr>
                <a:defRPr/>
              </a:pPr>
              <a:t>35</a:t>
            </a:fld>
            <a:endParaRPr lang="en-US" sz="1400" b="1" dirty="0">
              <a:solidFill>
                <a:prstClr val="black">
                  <a:lumMod val="75000"/>
                  <a:lumOff val="25000"/>
                </a:prstClr>
              </a:solidFill>
            </a:endParaRPr>
          </a:p>
        </p:txBody>
      </p:sp>
      <p:pic>
        <p:nvPicPr>
          <p:cNvPr id="8" name="Content Placeholder 7" descr="Child Attendance Goals_AR_073114.pdf"/>
          <p:cNvPicPr>
            <a:picLocks noGrp="1" noChangeAspect="1"/>
          </p:cNvPicPr>
          <p:nvPr>
            <p:ph idx="1"/>
          </p:nvPr>
        </p:nvPicPr>
        <p:blipFill>
          <a:blip r:embed="rId3" cstate="print"/>
          <a:srcRect l="-67655" r="-67655"/>
          <a:stretch>
            <a:fillRect/>
          </a:stretch>
        </p:blipFill>
        <p:spPr>
          <a:xfrm>
            <a:off x="-1830905" y="1870077"/>
            <a:ext cx="8229600" cy="4525963"/>
          </a:xfrm>
        </p:spPr>
      </p:pic>
      <p:pic>
        <p:nvPicPr>
          <p:cNvPr id="10" name="Content Placeholder 6" descr="Child Attendance Goals_AR_073114.pdf"/>
          <p:cNvPicPr>
            <a:picLocks noChangeAspect="1"/>
          </p:cNvPicPr>
          <p:nvPr/>
        </p:nvPicPr>
        <p:blipFill>
          <a:blip r:embed="rId4" cstate="print"/>
          <a:srcRect l="-67655" r="-67655"/>
          <a:stretch>
            <a:fillRect/>
          </a:stretch>
        </p:blipFill>
        <p:spPr bwMode="auto">
          <a:xfrm>
            <a:off x="2526588" y="1711317"/>
            <a:ext cx="799489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431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75C0D9-D776-4177-ADFD-82C36A6D24A1}" type="slidenum">
              <a:rPr lang="en-US" sz="1400" b="1" smtClean="0">
                <a:solidFill>
                  <a:schemeClr val="tx1">
                    <a:lumMod val="75000"/>
                    <a:lumOff val="25000"/>
                  </a:schemeClr>
                </a:solidFill>
              </a:rPr>
              <a:pPr/>
              <a:t>36</a:t>
            </a:fld>
            <a:endParaRPr lang="en-US" sz="1400" b="1" dirty="0">
              <a:solidFill>
                <a:schemeClr val="tx1">
                  <a:lumMod val="75000"/>
                  <a:lumOff val="25000"/>
                </a:schemeClr>
              </a:solidFill>
            </a:endParaRPr>
          </a:p>
        </p:txBody>
      </p:sp>
      <p:sp>
        <p:nvSpPr>
          <p:cNvPr id="5" name="Text Placeholder 4"/>
          <p:cNvSpPr txBox="1">
            <a:spLocks noGrp="1"/>
          </p:cNvSpPr>
          <p:nvPr>
            <p:ph type="body" sz="quarter" idx="4294967295"/>
          </p:nvPr>
        </p:nvSpPr>
        <p:spPr>
          <a:xfrm>
            <a:off x="0" y="457204"/>
            <a:ext cx="9144000" cy="1514261"/>
          </a:xfrm>
          <a:prstGeom prst="rect">
            <a:avLst/>
          </a:prstGeom>
          <a:noFill/>
        </p:spPr>
        <p:txBody>
          <a:bodyPr wrap="square" rtlCol="0">
            <a:spAutoFit/>
          </a:bodyPr>
          <a:lstStyle/>
          <a:p>
            <a:pPr marL="0" indent="0" algn="ctr">
              <a:buNone/>
            </a:pPr>
            <a:r>
              <a:rPr lang="en-US" sz="4200" dirty="0" smtClean="0">
                <a:latin typeface="Franklin Gothic Medium"/>
                <a:cs typeface="Franklin Gothic Medium"/>
              </a:rPr>
              <a:t>Keep Track of Attendance</a:t>
            </a:r>
          </a:p>
          <a:p>
            <a:pPr marL="0" indent="0" algn="ctr">
              <a:buNone/>
            </a:pPr>
            <a:r>
              <a:rPr lang="en-US" sz="4200" dirty="0" smtClean="0">
                <a:latin typeface="Franklin Gothic Medium"/>
                <a:cs typeface="Franklin Gothic Medium"/>
              </a:rPr>
              <a:t>Absences Add Up!</a:t>
            </a:r>
            <a:endParaRPr lang="en-US" sz="4200" dirty="0">
              <a:latin typeface="Franklin Gothic Medium"/>
              <a:cs typeface="Franklin Gothic Medium"/>
            </a:endParaRPr>
          </a:p>
        </p:txBody>
      </p:sp>
      <p:sp>
        <p:nvSpPr>
          <p:cNvPr id="2" name="Content Placeholder 1"/>
          <p:cNvSpPr>
            <a:spLocks noGrp="1"/>
          </p:cNvSpPr>
          <p:nvPr>
            <p:ph idx="4294967295"/>
          </p:nvPr>
        </p:nvSpPr>
        <p:spPr>
          <a:xfrm>
            <a:off x="609600" y="5867401"/>
            <a:ext cx="8229600" cy="642939"/>
          </a:xfrm>
        </p:spPr>
        <p:txBody>
          <a:bodyPr>
            <a:normAutofit fontScale="85000" lnSpcReduction="10000"/>
          </a:bodyPr>
          <a:lstStyle/>
          <a:p>
            <a:pPr marL="0" indent="0" algn="ctr">
              <a:buNone/>
            </a:pPr>
            <a:r>
              <a:rPr lang="en-US" sz="2600" dirty="0" smtClean="0">
                <a:latin typeface="Franklin Gothic Book"/>
                <a:cs typeface="Franklin Gothic Book"/>
              </a:rPr>
              <a:t>Chronic Absence = 18 days of absence = As Few As 2 days a month</a:t>
            </a:r>
          </a:p>
        </p:txBody>
      </p:sp>
      <p:pic>
        <p:nvPicPr>
          <p:cNvPr id="7" name="Picture 6" descr="Attendance.jpg"/>
          <p:cNvPicPr>
            <a:picLocks noChangeAspect="1"/>
          </p:cNvPicPr>
          <p:nvPr/>
        </p:nvPicPr>
        <p:blipFill>
          <a:blip r:embed="rId3" cstate="print"/>
          <a:stretch>
            <a:fillRect/>
          </a:stretch>
        </p:blipFill>
        <p:spPr>
          <a:xfrm>
            <a:off x="14416" y="2286001"/>
            <a:ext cx="9144000" cy="3544891"/>
          </a:xfrm>
          <a:prstGeom prst="rect">
            <a:avLst/>
          </a:prstGeom>
        </p:spPr>
      </p:pic>
    </p:spTree>
    <p:extLst>
      <p:ext uri="{BB962C8B-B14F-4D97-AF65-F5344CB8AC3E}">
        <p14:creationId xmlns:p14="http://schemas.microsoft.com/office/powerpoint/2010/main" val="2801586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05000"/>
            <a:ext cx="8229600" cy="5181600"/>
          </a:xfrm>
        </p:spPr>
        <p:txBody>
          <a:bodyPr/>
          <a:lstStyle/>
          <a:p>
            <a:r>
              <a:rPr lang="en-US" dirty="0" smtClean="0"/>
              <a:t>When might you introduce the video and possibly the Student Attendance Success Plan?</a:t>
            </a:r>
          </a:p>
        </p:txBody>
      </p:sp>
      <p:sp>
        <p:nvSpPr>
          <p:cNvPr id="5" name="Text Placeholder 4"/>
          <p:cNvSpPr>
            <a:spLocks noGrp="1"/>
          </p:cNvSpPr>
          <p:nvPr>
            <p:ph type="body" sz="quarter" idx="13"/>
          </p:nvPr>
        </p:nvSpPr>
        <p:spPr/>
        <p:txBody>
          <a:bodyPr/>
          <a:lstStyle/>
          <a:p>
            <a:pPr algn="ctr"/>
            <a:r>
              <a:rPr lang="en-US" dirty="0" smtClean="0"/>
              <a:t>Discussion</a:t>
            </a:r>
            <a:endParaRPr lang="en-US" dirty="0"/>
          </a:p>
        </p:txBody>
      </p:sp>
      <p:sp>
        <p:nvSpPr>
          <p:cNvPr id="6" name="Slide Number Placeholder 3"/>
          <p:cNvSpPr txBox="1">
            <a:spLocks/>
          </p:cNvSpPr>
          <p:nvPr/>
        </p:nvSpPr>
        <p:spPr>
          <a:xfrm>
            <a:off x="6629400" y="64166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BE2769-1AC7-48D9-BC3D-F8A95828A90B}" type="slidenum">
              <a:rPr lang="en-US" sz="1400" b="1" smtClean="0">
                <a:solidFill>
                  <a:schemeClr val="tx1">
                    <a:lumMod val="90000"/>
                    <a:lumOff val="10000"/>
                  </a:schemeClr>
                </a:solidFill>
                <a:latin typeface="Calibri" panose="020F0502020204030204" pitchFamily="34" charset="0"/>
              </a:rPr>
              <a:pPr algn="r">
                <a:defRPr/>
              </a:pPr>
              <a:t>37</a:t>
            </a:fld>
            <a:endParaRPr lang="en-US" sz="1400" b="1" dirty="0">
              <a:solidFill>
                <a:schemeClr val="tx1">
                  <a:lumMod val="90000"/>
                  <a:lumOff val="10000"/>
                </a:schemeClr>
              </a:solidFill>
              <a:latin typeface="Calibri" panose="020F0502020204030204" pitchFamily="34" charset="0"/>
            </a:endParaRPr>
          </a:p>
        </p:txBody>
      </p:sp>
    </p:spTree>
    <p:extLst>
      <p:ext uri="{BB962C8B-B14F-4D97-AF65-F5344CB8AC3E}">
        <p14:creationId xmlns:p14="http://schemas.microsoft.com/office/powerpoint/2010/main" val="1871735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0"/>
            <a:ext cx="8504238" cy="1417639"/>
          </a:xfrm>
        </p:spPr>
        <p:txBody>
          <a:bodyPr/>
          <a:lstStyle/>
          <a:p>
            <a:pPr algn="ctr"/>
            <a:r>
              <a:rPr lang="en-US" dirty="0" smtClean="0"/>
              <a:t>Leveraging Parent-Teacher Conferences to Inform Families  </a:t>
            </a:r>
            <a:endParaRPr lang="en-US"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38</a:t>
            </a:fld>
            <a:endParaRPr lang="en-US" sz="1400" b="1" dirty="0">
              <a:solidFill>
                <a:schemeClr val="tx1">
                  <a:lumMod val="75000"/>
                  <a:lumOff val="25000"/>
                </a:schemeClr>
              </a:solidFill>
            </a:endParaRPr>
          </a:p>
        </p:txBody>
      </p:sp>
      <p:sp>
        <p:nvSpPr>
          <p:cNvPr id="6" name="Rounded Rectangle 5"/>
          <p:cNvSpPr/>
          <p:nvPr/>
        </p:nvSpPr>
        <p:spPr>
          <a:xfrm>
            <a:off x="852714" y="1941288"/>
            <a:ext cx="2177370" cy="1796143"/>
          </a:xfrm>
          <a:prstGeom prst="roundRect">
            <a:avLst>
              <a:gd name="adj" fmla="val 15105"/>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800" dirty="0" smtClean="0">
                <a:solidFill>
                  <a:prstClr val="white"/>
                </a:solidFill>
                <a:latin typeface="Franklin Gothic Medium"/>
                <a:cs typeface="Franklin Gothic Medium"/>
              </a:rPr>
              <a:t>Satisfactory Attendance</a:t>
            </a:r>
            <a:endParaRPr lang="en-US" sz="2800" dirty="0">
              <a:solidFill>
                <a:prstClr val="white"/>
              </a:solidFill>
              <a:latin typeface="Franklin Gothic Medium"/>
              <a:cs typeface="Franklin Gothic Medium"/>
            </a:endParaRPr>
          </a:p>
        </p:txBody>
      </p:sp>
      <p:sp>
        <p:nvSpPr>
          <p:cNvPr id="7" name="Rounded Rectangle 6"/>
          <p:cNvSpPr/>
          <p:nvPr/>
        </p:nvSpPr>
        <p:spPr>
          <a:xfrm>
            <a:off x="3488644" y="1941288"/>
            <a:ext cx="2177370" cy="1796143"/>
          </a:xfrm>
          <a:prstGeom prst="roundRect">
            <a:avLst>
              <a:gd name="adj" fmla="val 15105"/>
            </a:avLst>
          </a:prstGeom>
          <a:solidFill>
            <a:srgbClr val="D19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800" dirty="0" smtClean="0">
                <a:solidFill>
                  <a:prstClr val="white"/>
                </a:solidFill>
                <a:latin typeface="Franklin Gothic Medium"/>
                <a:cs typeface="Franklin Gothic Medium"/>
              </a:rPr>
              <a:t>At-Risk</a:t>
            </a:r>
            <a:endParaRPr lang="en-US" sz="2800" dirty="0">
              <a:solidFill>
                <a:prstClr val="white"/>
              </a:solidFill>
              <a:latin typeface="Franklin Gothic Medium"/>
              <a:cs typeface="Franklin Gothic Medium"/>
            </a:endParaRPr>
          </a:p>
        </p:txBody>
      </p:sp>
      <p:sp>
        <p:nvSpPr>
          <p:cNvPr id="8" name="Rounded Rectangle 7"/>
          <p:cNvSpPr/>
          <p:nvPr/>
        </p:nvSpPr>
        <p:spPr>
          <a:xfrm>
            <a:off x="6168344" y="1941288"/>
            <a:ext cx="2177370" cy="1796143"/>
          </a:xfrm>
          <a:prstGeom prst="roundRect">
            <a:avLst>
              <a:gd name="adj" fmla="val 15105"/>
            </a:avLst>
          </a:prstGeom>
          <a:solidFill>
            <a:srgbClr val="D15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800" dirty="0" smtClean="0">
                <a:solidFill>
                  <a:prstClr val="white"/>
                </a:solidFill>
                <a:latin typeface="Franklin Gothic Medium"/>
                <a:cs typeface="Franklin Gothic Medium"/>
              </a:rPr>
              <a:t>Chronic Absence</a:t>
            </a:r>
            <a:endParaRPr lang="en-US" sz="2800" dirty="0">
              <a:solidFill>
                <a:prstClr val="white"/>
              </a:solidFill>
              <a:latin typeface="Franklin Gothic Medium"/>
              <a:cs typeface="Franklin Gothic Medium"/>
            </a:endParaRPr>
          </a:p>
        </p:txBody>
      </p:sp>
      <p:sp>
        <p:nvSpPr>
          <p:cNvPr id="9" name="TextBox 8"/>
          <p:cNvSpPr txBox="1"/>
          <p:nvPr/>
        </p:nvSpPr>
        <p:spPr>
          <a:xfrm>
            <a:off x="852714" y="4118434"/>
            <a:ext cx="2177370" cy="1200329"/>
          </a:xfrm>
          <a:prstGeom prst="rect">
            <a:avLst/>
          </a:prstGeom>
          <a:noFill/>
        </p:spPr>
        <p:txBody>
          <a:bodyPr wrap="square" rtlCol="0">
            <a:spAutoFit/>
          </a:bodyPr>
          <a:lstStyle/>
          <a:p>
            <a:pPr algn="ctr" defTabSz="457200" fontAlgn="base">
              <a:spcBef>
                <a:spcPct val="0"/>
              </a:spcBef>
              <a:spcAft>
                <a:spcPct val="0"/>
              </a:spcAft>
            </a:pPr>
            <a:r>
              <a:rPr lang="en-US" sz="2400" b="1" dirty="0" smtClean="0">
                <a:solidFill>
                  <a:prstClr val="black"/>
                </a:solidFill>
                <a:latin typeface="Franklin Gothic Book"/>
                <a:cs typeface="Franklin Gothic Book"/>
              </a:rPr>
              <a:t>Missing less than 5% of school days</a:t>
            </a:r>
            <a:endParaRPr lang="en-US" sz="2400" b="1" dirty="0">
              <a:solidFill>
                <a:prstClr val="black"/>
              </a:solidFill>
              <a:latin typeface="Franklin Gothic Book"/>
              <a:cs typeface="Franklin Gothic Book"/>
            </a:endParaRPr>
          </a:p>
        </p:txBody>
      </p:sp>
      <p:sp>
        <p:nvSpPr>
          <p:cNvPr id="10" name="TextBox 9"/>
          <p:cNvSpPr txBox="1"/>
          <p:nvPr/>
        </p:nvSpPr>
        <p:spPr>
          <a:xfrm>
            <a:off x="3488644" y="4118429"/>
            <a:ext cx="2177370" cy="1569660"/>
          </a:xfrm>
          <a:prstGeom prst="rect">
            <a:avLst/>
          </a:prstGeom>
          <a:noFill/>
        </p:spPr>
        <p:txBody>
          <a:bodyPr wrap="square" rtlCol="0">
            <a:spAutoFit/>
          </a:bodyPr>
          <a:lstStyle/>
          <a:p>
            <a:pPr algn="ctr" defTabSz="457200" fontAlgn="base">
              <a:spcBef>
                <a:spcPct val="0"/>
              </a:spcBef>
              <a:spcAft>
                <a:spcPct val="0"/>
              </a:spcAft>
            </a:pPr>
            <a:r>
              <a:rPr lang="en-US" sz="2400" b="1" dirty="0" smtClean="0">
                <a:solidFill>
                  <a:prstClr val="black"/>
                </a:solidFill>
                <a:latin typeface="Franklin Gothic Book"/>
                <a:cs typeface="Franklin Gothic Book"/>
              </a:rPr>
              <a:t>Missing between 5-10% of school days</a:t>
            </a:r>
            <a:endParaRPr lang="en-US" sz="2400" b="1" dirty="0">
              <a:solidFill>
                <a:prstClr val="black"/>
              </a:solidFill>
              <a:latin typeface="Franklin Gothic Book"/>
              <a:cs typeface="Franklin Gothic Book"/>
            </a:endParaRPr>
          </a:p>
        </p:txBody>
      </p:sp>
      <p:sp>
        <p:nvSpPr>
          <p:cNvPr id="11" name="TextBox 10"/>
          <p:cNvSpPr txBox="1"/>
          <p:nvPr/>
        </p:nvSpPr>
        <p:spPr>
          <a:xfrm>
            <a:off x="6168344" y="4118434"/>
            <a:ext cx="2177370" cy="1200329"/>
          </a:xfrm>
          <a:prstGeom prst="rect">
            <a:avLst/>
          </a:prstGeom>
          <a:noFill/>
        </p:spPr>
        <p:txBody>
          <a:bodyPr wrap="square" rtlCol="0">
            <a:spAutoFit/>
          </a:bodyPr>
          <a:lstStyle/>
          <a:p>
            <a:pPr algn="ctr" defTabSz="457200" fontAlgn="base">
              <a:spcBef>
                <a:spcPct val="0"/>
              </a:spcBef>
              <a:spcAft>
                <a:spcPct val="0"/>
              </a:spcAft>
            </a:pPr>
            <a:r>
              <a:rPr lang="en-US" sz="2400" b="1" dirty="0" smtClean="0">
                <a:solidFill>
                  <a:prstClr val="black"/>
                </a:solidFill>
                <a:latin typeface="Franklin Gothic Book"/>
                <a:cs typeface="Franklin Gothic Book"/>
              </a:rPr>
              <a:t>Missing 10% or more of school days</a:t>
            </a:r>
            <a:endParaRPr lang="en-US" sz="2400" b="1" dirty="0">
              <a:solidFill>
                <a:prstClr val="black"/>
              </a:solidFill>
              <a:latin typeface="Franklin Gothic Book"/>
              <a:cs typeface="Franklin Gothic Book"/>
            </a:endParaRPr>
          </a:p>
        </p:txBody>
      </p:sp>
    </p:spTree>
    <p:extLst>
      <p:ext uri="{BB962C8B-B14F-4D97-AF65-F5344CB8AC3E}">
        <p14:creationId xmlns:p14="http://schemas.microsoft.com/office/powerpoint/2010/main" val="322974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ctr"/>
            <a:r>
              <a:rPr lang="en-US" dirty="0" smtClean="0"/>
              <a:t>Your Turn</a:t>
            </a:r>
            <a:endParaRPr lang="en-US"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39</a:t>
            </a:fld>
            <a:endParaRPr lang="en-US" dirty="0">
              <a:solidFill>
                <a:prstClr val="black">
                  <a:tint val="75000"/>
                </a:prstClr>
              </a:solidFill>
            </a:endParaRPr>
          </a:p>
        </p:txBody>
      </p:sp>
      <p:sp>
        <p:nvSpPr>
          <p:cNvPr id="5" name="Rounded Rectangle 4"/>
          <p:cNvSpPr/>
          <p:nvPr/>
        </p:nvSpPr>
        <p:spPr>
          <a:xfrm>
            <a:off x="2267857" y="1759856"/>
            <a:ext cx="1360714" cy="852715"/>
          </a:xfrm>
          <a:prstGeom prst="roundRect">
            <a:avLst>
              <a:gd name="adj" fmla="val 15105"/>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600" dirty="0" smtClean="0">
                <a:solidFill>
                  <a:prstClr val="white"/>
                </a:solidFill>
                <a:latin typeface="Franklin Gothic Medium"/>
                <a:cs typeface="Franklin Gothic Medium"/>
              </a:rPr>
              <a:t>Satisfactory </a:t>
            </a:r>
            <a:r>
              <a:rPr lang="en-US" sz="1600" dirty="0">
                <a:solidFill>
                  <a:prstClr val="white"/>
                </a:solidFill>
                <a:latin typeface="Franklin Gothic Medium"/>
                <a:cs typeface="Franklin Gothic Medium"/>
              </a:rPr>
              <a:t>Attendance</a:t>
            </a:r>
          </a:p>
        </p:txBody>
      </p:sp>
      <p:sp>
        <p:nvSpPr>
          <p:cNvPr id="6" name="Rounded Rectangle 5"/>
          <p:cNvSpPr/>
          <p:nvPr/>
        </p:nvSpPr>
        <p:spPr>
          <a:xfrm>
            <a:off x="3887672" y="1759856"/>
            <a:ext cx="1360714" cy="852715"/>
          </a:xfrm>
          <a:prstGeom prst="roundRect">
            <a:avLst>
              <a:gd name="adj" fmla="val 15105"/>
            </a:avLst>
          </a:prstGeom>
          <a:solidFill>
            <a:srgbClr val="D19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600" dirty="0">
                <a:solidFill>
                  <a:prstClr val="white"/>
                </a:solidFill>
                <a:latin typeface="Franklin Gothic Medium"/>
                <a:cs typeface="Franklin Gothic Medium"/>
              </a:rPr>
              <a:t>At-Risk</a:t>
            </a:r>
          </a:p>
        </p:txBody>
      </p:sp>
      <p:sp>
        <p:nvSpPr>
          <p:cNvPr id="7" name="Rounded Rectangle 6"/>
          <p:cNvSpPr/>
          <p:nvPr/>
        </p:nvSpPr>
        <p:spPr>
          <a:xfrm>
            <a:off x="5478684" y="1759856"/>
            <a:ext cx="1360714" cy="852715"/>
          </a:xfrm>
          <a:prstGeom prst="roundRect">
            <a:avLst>
              <a:gd name="adj" fmla="val 15105"/>
            </a:avLst>
          </a:prstGeom>
          <a:solidFill>
            <a:srgbClr val="D15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600" dirty="0">
                <a:solidFill>
                  <a:prstClr val="white"/>
                </a:solidFill>
                <a:latin typeface="Franklin Gothic Medium"/>
                <a:cs typeface="Franklin Gothic Medium"/>
              </a:rPr>
              <a:t>Chronic Absence</a:t>
            </a:r>
          </a:p>
        </p:txBody>
      </p:sp>
      <p:sp>
        <p:nvSpPr>
          <p:cNvPr id="8" name="TextBox 7"/>
          <p:cNvSpPr txBox="1"/>
          <p:nvPr/>
        </p:nvSpPr>
        <p:spPr>
          <a:xfrm>
            <a:off x="707571" y="2939145"/>
            <a:ext cx="7855858" cy="2246769"/>
          </a:xfrm>
          <a:prstGeom prst="rect">
            <a:avLst/>
          </a:prstGeom>
          <a:noFill/>
        </p:spPr>
        <p:txBody>
          <a:bodyPr wrap="square" rtlCol="0">
            <a:spAutoFit/>
          </a:bodyPr>
          <a:lstStyle/>
          <a:p>
            <a:pPr algn="ctr" defTabSz="457200" fontAlgn="base">
              <a:spcBef>
                <a:spcPct val="0"/>
              </a:spcBef>
              <a:spcAft>
                <a:spcPct val="0"/>
              </a:spcAft>
            </a:pPr>
            <a:r>
              <a:rPr lang="en-US" sz="2800" dirty="0">
                <a:solidFill>
                  <a:srgbClr val="514141"/>
                </a:solidFill>
                <a:latin typeface="Franklin Gothic Medium"/>
                <a:cs typeface="Franklin Gothic Medium"/>
              </a:rPr>
              <a:t>Q: It’s the end of the first semester and 90 school days have gone by. </a:t>
            </a:r>
          </a:p>
          <a:p>
            <a:pPr algn="ctr" defTabSz="457200" fontAlgn="base">
              <a:spcBef>
                <a:spcPct val="0"/>
              </a:spcBef>
              <a:spcAft>
                <a:spcPct val="0"/>
              </a:spcAft>
            </a:pPr>
            <a:endParaRPr lang="en-US" sz="2800" dirty="0">
              <a:solidFill>
                <a:srgbClr val="514141"/>
              </a:solidFill>
              <a:latin typeface="Franklin Gothic Medium"/>
              <a:cs typeface="Franklin Gothic Medium"/>
            </a:endParaRPr>
          </a:p>
          <a:p>
            <a:pPr algn="ctr" defTabSz="457200" fontAlgn="base">
              <a:spcBef>
                <a:spcPct val="0"/>
              </a:spcBef>
              <a:spcAft>
                <a:spcPct val="0"/>
              </a:spcAft>
            </a:pPr>
            <a:r>
              <a:rPr lang="en-US" sz="2800" dirty="0">
                <a:solidFill>
                  <a:srgbClr val="514141"/>
                </a:solidFill>
                <a:latin typeface="Franklin Gothic Medium"/>
                <a:cs typeface="Franklin Gothic Medium"/>
              </a:rPr>
              <a:t>What does it mean for a student to be in the </a:t>
            </a:r>
            <a:r>
              <a:rPr lang="en-US" sz="2800" dirty="0" smtClean="0">
                <a:solidFill>
                  <a:srgbClr val="514141"/>
                </a:solidFill>
                <a:latin typeface="Franklin Gothic Medium"/>
                <a:cs typeface="Franklin Gothic Medium"/>
              </a:rPr>
              <a:t>Satisfactory </a:t>
            </a:r>
            <a:r>
              <a:rPr lang="en-US" sz="2800" dirty="0">
                <a:solidFill>
                  <a:srgbClr val="514141"/>
                </a:solidFill>
                <a:latin typeface="Franklin Gothic Medium"/>
                <a:cs typeface="Franklin Gothic Medium"/>
              </a:rPr>
              <a:t>Attendance category?</a:t>
            </a:r>
          </a:p>
        </p:txBody>
      </p:sp>
      <p:sp>
        <p:nvSpPr>
          <p:cNvPr id="9" name="TextBox 8"/>
          <p:cNvSpPr txBox="1"/>
          <p:nvPr/>
        </p:nvSpPr>
        <p:spPr>
          <a:xfrm>
            <a:off x="1168400" y="5474331"/>
            <a:ext cx="7166429" cy="954107"/>
          </a:xfrm>
          <a:prstGeom prst="rect">
            <a:avLst/>
          </a:prstGeom>
          <a:noFill/>
        </p:spPr>
        <p:txBody>
          <a:bodyPr wrap="square" rtlCol="0">
            <a:spAutoFit/>
          </a:bodyPr>
          <a:lstStyle/>
          <a:p>
            <a:pPr algn="ctr" defTabSz="457200" fontAlgn="base">
              <a:spcBef>
                <a:spcPct val="0"/>
              </a:spcBef>
              <a:spcAft>
                <a:spcPct val="0"/>
              </a:spcAft>
            </a:pPr>
            <a:r>
              <a:rPr lang="en-US" sz="2800" i="1" dirty="0">
                <a:solidFill>
                  <a:srgbClr val="45AA42">
                    <a:lumMod val="75000"/>
                  </a:srgbClr>
                </a:solidFill>
                <a:latin typeface="Franklin Gothic Medium"/>
                <a:cs typeface="Franklin Gothic Medium"/>
              </a:rPr>
              <a:t>A: Student has missed 4 or fewer school days (in other words, less than 4.5 days) </a:t>
            </a:r>
          </a:p>
        </p:txBody>
      </p:sp>
    </p:spTree>
    <p:extLst>
      <p:ext uri="{BB962C8B-B14F-4D97-AF65-F5344CB8AC3E}">
        <p14:creationId xmlns:p14="http://schemas.microsoft.com/office/powerpoint/2010/main" val="36844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073" y="1800744"/>
            <a:ext cx="8229600" cy="4525963"/>
          </a:xfrm>
        </p:spPr>
        <p:txBody>
          <a:bodyPr>
            <a:noAutofit/>
          </a:bodyPr>
          <a:lstStyle/>
          <a:p>
            <a:pPr>
              <a:lnSpc>
                <a:spcPct val="90000"/>
              </a:lnSpc>
              <a:spcAft>
                <a:spcPts val="1200"/>
              </a:spcAft>
            </a:pPr>
            <a:r>
              <a:rPr lang="en-US" sz="2600" dirty="0" smtClean="0">
                <a:solidFill>
                  <a:schemeClr val="bg2">
                    <a:lumMod val="50000"/>
                  </a:schemeClr>
                </a:solidFill>
                <a:latin typeface="Franklin Gothic Medium"/>
                <a:cs typeface="Franklin Gothic Medium"/>
              </a:rPr>
              <a:t>Reflect on why chronic absence matters </a:t>
            </a:r>
            <a:r>
              <a:rPr lang="en-US" sz="2600" b="0" dirty="0" smtClean="0">
                <a:latin typeface="Franklin Gothic Medium"/>
                <a:cs typeface="Franklin Gothic Medium"/>
              </a:rPr>
              <a:t>for student success and how family engagement is a critical ingredient for turning it around.</a:t>
            </a:r>
          </a:p>
          <a:p>
            <a:pPr>
              <a:lnSpc>
                <a:spcPct val="90000"/>
              </a:lnSpc>
              <a:spcAft>
                <a:spcPts val="1200"/>
              </a:spcAft>
            </a:pPr>
            <a:r>
              <a:rPr lang="en-US" sz="2600" dirty="0" smtClean="0">
                <a:solidFill>
                  <a:schemeClr val="bg2">
                    <a:lumMod val="50000"/>
                  </a:schemeClr>
                </a:solidFill>
                <a:latin typeface="Franklin Gothic Medium"/>
                <a:cs typeface="Franklin Gothic Medium"/>
              </a:rPr>
              <a:t>Find out about the latest research </a:t>
            </a:r>
            <a:r>
              <a:rPr lang="en-US" sz="2600" b="0" dirty="0" smtClean="0">
                <a:latin typeface="Franklin Gothic Medium"/>
                <a:cs typeface="Franklin Gothic Medium"/>
              </a:rPr>
              <a:t>about what works for messaging attendance to families</a:t>
            </a:r>
          </a:p>
          <a:p>
            <a:pPr>
              <a:lnSpc>
                <a:spcPct val="90000"/>
              </a:lnSpc>
              <a:spcAft>
                <a:spcPts val="1200"/>
              </a:spcAft>
            </a:pPr>
            <a:r>
              <a:rPr lang="en-US" sz="2600" dirty="0" smtClean="0">
                <a:solidFill>
                  <a:schemeClr val="bg2">
                    <a:lumMod val="50000"/>
                  </a:schemeClr>
                </a:solidFill>
                <a:latin typeface="Franklin Gothic Medium"/>
                <a:cs typeface="Franklin Gothic Medium"/>
              </a:rPr>
              <a:t>Take away strategies and tools </a:t>
            </a:r>
            <a:r>
              <a:rPr lang="en-US" sz="2600" b="0" dirty="0" smtClean="0">
                <a:latin typeface="Franklin Gothic Medium"/>
                <a:cs typeface="Franklin Gothic Medium"/>
              </a:rPr>
              <a:t>for engaging families in conversations about why attendance matters and what they can do</a:t>
            </a:r>
          </a:p>
          <a:p>
            <a:pPr>
              <a:lnSpc>
                <a:spcPct val="90000"/>
              </a:lnSpc>
              <a:spcAft>
                <a:spcPts val="1200"/>
              </a:spcAft>
            </a:pPr>
            <a:r>
              <a:rPr lang="en-US" sz="2600" dirty="0" smtClean="0">
                <a:solidFill>
                  <a:schemeClr val="bg2">
                    <a:lumMod val="50000"/>
                  </a:schemeClr>
                </a:solidFill>
                <a:latin typeface="Franklin Gothic Medium"/>
                <a:cs typeface="Franklin Gothic Medium"/>
              </a:rPr>
              <a:t>Identify opportunities </a:t>
            </a:r>
            <a:r>
              <a:rPr lang="en-US" sz="2600" b="0" dirty="0" smtClean="0">
                <a:latin typeface="Franklin Gothic Medium"/>
                <a:cs typeface="Franklin Gothic Medium"/>
              </a:rPr>
              <a:t>to use these materials in your own schools and communities</a:t>
            </a:r>
          </a:p>
        </p:txBody>
      </p:sp>
      <p:sp>
        <p:nvSpPr>
          <p:cNvPr id="3" name="Slide Number Placeholder 2"/>
          <p:cNvSpPr>
            <a:spLocks noGrp="1"/>
          </p:cNvSpPr>
          <p:nvPr>
            <p:ph type="sldNum" sz="quarter" idx="12"/>
          </p:nvPr>
        </p:nvSpPr>
        <p:spPr/>
        <p:txBody>
          <a:bodyPr/>
          <a:lstStyle/>
          <a:p>
            <a:fld id="{3575C0D9-D776-4177-ADFD-82C36A6D24A1}" type="slidenum">
              <a:rPr lang="en-US" sz="1400" b="1" smtClean="0">
                <a:solidFill>
                  <a:schemeClr val="tx1">
                    <a:lumMod val="75000"/>
                    <a:lumOff val="25000"/>
                  </a:schemeClr>
                </a:solidFill>
              </a:rPr>
              <a:pPr/>
              <a:t>4</a:t>
            </a:fld>
            <a:endParaRPr lang="en-US" sz="1400"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t>Learning Goals for Today</a:t>
            </a:r>
            <a:endParaRPr lang="en-US" dirty="0"/>
          </a:p>
        </p:txBody>
      </p:sp>
    </p:spTree>
    <p:extLst>
      <p:ext uri="{BB962C8B-B14F-4D97-AF65-F5344CB8AC3E}">
        <p14:creationId xmlns:p14="http://schemas.microsoft.com/office/powerpoint/2010/main" val="271067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ctr"/>
            <a:r>
              <a:rPr lang="en-US" dirty="0" smtClean="0"/>
              <a:t>Your Turn</a:t>
            </a:r>
            <a:endParaRPr lang="en-US"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40</a:t>
            </a:fld>
            <a:endParaRPr lang="en-US" dirty="0">
              <a:solidFill>
                <a:prstClr val="black">
                  <a:tint val="75000"/>
                </a:prstClr>
              </a:solidFill>
            </a:endParaRPr>
          </a:p>
        </p:txBody>
      </p:sp>
      <p:sp>
        <p:nvSpPr>
          <p:cNvPr id="5" name="Rounded Rectangle 4"/>
          <p:cNvSpPr/>
          <p:nvPr/>
        </p:nvSpPr>
        <p:spPr>
          <a:xfrm>
            <a:off x="2267857" y="1759856"/>
            <a:ext cx="1360714" cy="852715"/>
          </a:xfrm>
          <a:prstGeom prst="roundRect">
            <a:avLst>
              <a:gd name="adj" fmla="val 15105"/>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600" dirty="0" smtClean="0">
                <a:solidFill>
                  <a:prstClr val="white"/>
                </a:solidFill>
                <a:latin typeface="Franklin Gothic Medium"/>
                <a:cs typeface="Franklin Gothic Medium"/>
              </a:rPr>
              <a:t>Satisfactory </a:t>
            </a:r>
            <a:r>
              <a:rPr lang="en-US" sz="1600" dirty="0">
                <a:solidFill>
                  <a:prstClr val="white"/>
                </a:solidFill>
                <a:latin typeface="Franklin Gothic Medium"/>
                <a:cs typeface="Franklin Gothic Medium"/>
              </a:rPr>
              <a:t>Attendance</a:t>
            </a:r>
          </a:p>
        </p:txBody>
      </p:sp>
      <p:sp>
        <p:nvSpPr>
          <p:cNvPr id="6" name="Rounded Rectangle 5"/>
          <p:cNvSpPr/>
          <p:nvPr/>
        </p:nvSpPr>
        <p:spPr>
          <a:xfrm>
            <a:off x="3887672" y="1759856"/>
            <a:ext cx="1360714" cy="852715"/>
          </a:xfrm>
          <a:prstGeom prst="roundRect">
            <a:avLst>
              <a:gd name="adj" fmla="val 15105"/>
            </a:avLst>
          </a:prstGeom>
          <a:solidFill>
            <a:srgbClr val="D19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600" dirty="0">
                <a:solidFill>
                  <a:prstClr val="white"/>
                </a:solidFill>
                <a:latin typeface="Franklin Gothic Medium"/>
                <a:cs typeface="Franklin Gothic Medium"/>
              </a:rPr>
              <a:t>At-Risk</a:t>
            </a:r>
          </a:p>
        </p:txBody>
      </p:sp>
      <p:sp>
        <p:nvSpPr>
          <p:cNvPr id="7" name="Rounded Rectangle 6"/>
          <p:cNvSpPr/>
          <p:nvPr/>
        </p:nvSpPr>
        <p:spPr>
          <a:xfrm>
            <a:off x="5478684" y="1759856"/>
            <a:ext cx="1360714" cy="852715"/>
          </a:xfrm>
          <a:prstGeom prst="roundRect">
            <a:avLst>
              <a:gd name="adj" fmla="val 15105"/>
            </a:avLst>
          </a:prstGeom>
          <a:solidFill>
            <a:srgbClr val="D15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600" dirty="0">
                <a:solidFill>
                  <a:prstClr val="white"/>
                </a:solidFill>
                <a:latin typeface="Franklin Gothic Medium"/>
                <a:cs typeface="Franklin Gothic Medium"/>
              </a:rPr>
              <a:t>Chronic Absence</a:t>
            </a:r>
          </a:p>
        </p:txBody>
      </p:sp>
      <p:sp>
        <p:nvSpPr>
          <p:cNvPr id="8" name="TextBox 7"/>
          <p:cNvSpPr txBox="1"/>
          <p:nvPr/>
        </p:nvSpPr>
        <p:spPr>
          <a:xfrm>
            <a:off x="580570" y="2939145"/>
            <a:ext cx="8000774" cy="2246769"/>
          </a:xfrm>
          <a:prstGeom prst="rect">
            <a:avLst/>
          </a:prstGeom>
          <a:noFill/>
        </p:spPr>
        <p:txBody>
          <a:bodyPr wrap="square" rtlCol="0">
            <a:spAutoFit/>
          </a:bodyPr>
          <a:lstStyle/>
          <a:p>
            <a:pPr algn="ctr" defTabSz="457200" fontAlgn="base">
              <a:spcBef>
                <a:spcPct val="0"/>
              </a:spcBef>
              <a:spcAft>
                <a:spcPct val="0"/>
              </a:spcAft>
            </a:pPr>
            <a:r>
              <a:rPr lang="en-US" sz="2800" dirty="0">
                <a:solidFill>
                  <a:srgbClr val="514141"/>
                </a:solidFill>
                <a:latin typeface="Franklin Gothic Medium"/>
                <a:cs typeface="Franklin Gothic Medium"/>
              </a:rPr>
              <a:t>Q: It’s the end of the first semester and 90 school days have gone by. </a:t>
            </a:r>
          </a:p>
          <a:p>
            <a:pPr algn="ctr" defTabSz="457200" fontAlgn="base">
              <a:spcBef>
                <a:spcPct val="0"/>
              </a:spcBef>
              <a:spcAft>
                <a:spcPct val="0"/>
              </a:spcAft>
            </a:pPr>
            <a:endParaRPr lang="en-US" sz="2800" dirty="0">
              <a:solidFill>
                <a:srgbClr val="514141"/>
              </a:solidFill>
              <a:latin typeface="Franklin Gothic Medium"/>
              <a:cs typeface="Franklin Gothic Medium"/>
            </a:endParaRPr>
          </a:p>
          <a:p>
            <a:pPr algn="ctr" defTabSz="457200" fontAlgn="base">
              <a:spcBef>
                <a:spcPct val="0"/>
              </a:spcBef>
              <a:spcAft>
                <a:spcPct val="0"/>
              </a:spcAft>
            </a:pPr>
            <a:r>
              <a:rPr lang="en-US" sz="2800" dirty="0">
                <a:solidFill>
                  <a:srgbClr val="514141"/>
                </a:solidFill>
                <a:latin typeface="Franklin Gothic Medium"/>
                <a:cs typeface="Franklin Gothic Medium"/>
              </a:rPr>
              <a:t>You meet with a student who was absent 8 days in the first semester. What category is she in?</a:t>
            </a:r>
          </a:p>
        </p:txBody>
      </p:sp>
      <p:sp>
        <p:nvSpPr>
          <p:cNvPr id="9" name="TextBox 8"/>
          <p:cNvSpPr txBox="1"/>
          <p:nvPr/>
        </p:nvSpPr>
        <p:spPr>
          <a:xfrm>
            <a:off x="1168400" y="5474331"/>
            <a:ext cx="7166429" cy="954107"/>
          </a:xfrm>
          <a:prstGeom prst="rect">
            <a:avLst/>
          </a:prstGeom>
          <a:noFill/>
        </p:spPr>
        <p:txBody>
          <a:bodyPr wrap="square" rtlCol="0">
            <a:spAutoFit/>
          </a:bodyPr>
          <a:lstStyle/>
          <a:p>
            <a:pPr algn="ctr" defTabSz="457200" fontAlgn="base">
              <a:spcBef>
                <a:spcPct val="0"/>
              </a:spcBef>
              <a:spcAft>
                <a:spcPct val="0"/>
              </a:spcAft>
            </a:pPr>
            <a:r>
              <a:rPr lang="en-US" sz="2800" i="1" dirty="0">
                <a:solidFill>
                  <a:srgbClr val="45AA42">
                    <a:lumMod val="75000"/>
                  </a:srgbClr>
                </a:solidFill>
                <a:latin typeface="Franklin Gothic Medium"/>
                <a:cs typeface="Franklin Gothic Medium"/>
              </a:rPr>
              <a:t>A: Student is in the At-Risk category </a:t>
            </a:r>
          </a:p>
          <a:p>
            <a:pPr algn="ctr" defTabSz="457200" fontAlgn="base">
              <a:spcBef>
                <a:spcPct val="0"/>
              </a:spcBef>
              <a:spcAft>
                <a:spcPct val="0"/>
              </a:spcAft>
            </a:pPr>
            <a:r>
              <a:rPr lang="en-US" sz="2800" i="1" dirty="0">
                <a:solidFill>
                  <a:srgbClr val="45AA42">
                    <a:lumMod val="75000"/>
                  </a:srgbClr>
                </a:solidFill>
                <a:latin typeface="Franklin Gothic Medium"/>
                <a:cs typeface="Franklin Gothic Medium"/>
              </a:rPr>
              <a:t>(8/90 = 8.9% absence rate)</a:t>
            </a:r>
          </a:p>
        </p:txBody>
      </p:sp>
    </p:spTree>
    <p:extLst>
      <p:ext uri="{BB962C8B-B14F-4D97-AF65-F5344CB8AC3E}">
        <p14:creationId xmlns:p14="http://schemas.microsoft.com/office/powerpoint/2010/main" val="9978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436532"/>
            <a:ext cx="9144000" cy="981107"/>
          </a:xfrm>
        </p:spPr>
        <p:txBody>
          <a:bodyPr/>
          <a:lstStyle/>
          <a:p>
            <a:pPr algn="ctr"/>
            <a:r>
              <a:rPr lang="en-US" sz="4000" dirty="0" smtClean="0"/>
              <a:t>Attendance Categories: Recapped </a:t>
            </a:r>
            <a:endParaRPr lang="en-US" sz="40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b="1" smtClean="0">
                <a:solidFill>
                  <a:schemeClr val="tx1"/>
                </a:solidFill>
              </a:rPr>
              <a:pPr>
                <a:defRPr/>
              </a:pPr>
              <a:t>41</a:t>
            </a:fld>
            <a:endParaRPr lang="en-US" b="1" dirty="0">
              <a:solidFill>
                <a:schemeClr val="tx1"/>
              </a:solidFill>
            </a:endParaRPr>
          </a:p>
        </p:txBody>
      </p:sp>
      <p:sp>
        <p:nvSpPr>
          <p:cNvPr id="6" name="Rounded Rectangle 5"/>
          <p:cNvSpPr/>
          <p:nvPr/>
        </p:nvSpPr>
        <p:spPr>
          <a:xfrm>
            <a:off x="1288146" y="1923143"/>
            <a:ext cx="7438345" cy="114242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 name="Right Arrow 4"/>
          <p:cNvSpPr/>
          <p:nvPr/>
        </p:nvSpPr>
        <p:spPr>
          <a:xfrm>
            <a:off x="272143" y="1632857"/>
            <a:ext cx="2068286" cy="1287563"/>
          </a:xfrm>
          <a:prstGeom prst="rightArrow">
            <a:avLst>
              <a:gd name="adj1" fmla="val 100000"/>
              <a:gd name="adj2" fmla="val 3307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a:solidFill>
                  <a:prstClr val="white"/>
                </a:solidFill>
                <a:latin typeface="Franklin Gothic Medium"/>
                <a:cs typeface="Franklin Gothic Medium"/>
              </a:rPr>
              <a:t>Good Attendance</a:t>
            </a:r>
          </a:p>
        </p:txBody>
      </p:sp>
      <p:sp>
        <p:nvSpPr>
          <p:cNvPr id="7" name="Rounded Rectangle 6"/>
          <p:cNvSpPr/>
          <p:nvPr/>
        </p:nvSpPr>
        <p:spPr>
          <a:xfrm>
            <a:off x="1288146" y="3490683"/>
            <a:ext cx="7438345" cy="114242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 name="Right Arrow 7"/>
          <p:cNvSpPr/>
          <p:nvPr/>
        </p:nvSpPr>
        <p:spPr>
          <a:xfrm>
            <a:off x="272143" y="3200397"/>
            <a:ext cx="2068286" cy="1287563"/>
          </a:xfrm>
          <a:prstGeom prst="rightArrow">
            <a:avLst>
              <a:gd name="adj1" fmla="val 100000"/>
              <a:gd name="adj2" fmla="val 33077"/>
            </a:avLst>
          </a:prstGeom>
          <a:solidFill>
            <a:srgbClr val="D19F5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a:solidFill>
                  <a:prstClr val="white"/>
                </a:solidFill>
                <a:latin typeface="Franklin Gothic Medium"/>
                <a:cs typeface="Franklin Gothic Medium"/>
              </a:rPr>
              <a:t>At-Risk</a:t>
            </a:r>
          </a:p>
        </p:txBody>
      </p:sp>
      <p:sp>
        <p:nvSpPr>
          <p:cNvPr id="9" name="Rounded Rectangle 8"/>
          <p:cNvSpPr/>
          <p:nvPr/>
        </p:nvSpPr>
        <p:spPr>
          <a:xfrm>
            <a:off x="1288146" y="5092019"/>
            <a:ext cx="7438345" cy="114242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 name="Right Arrow 9"/>
          <p:cNvSpPr/>
          <p:nvPr/>
        </p:nvSpPr>
        <p:spPr>
          <a:xfrm>
            <a:off x="272143" y="4765445"/>
            <a:ext cx="2068286" cy="1287563"/>
          </a:xfrm>
          <a:prstGeom prst="rightArrow">
            <a:avLst>
              <a:gd name="adj1" fmla="val 100000"/>
              <a:gd name="adj2" fmla="val 33077"/>
            </a:avLst>
          </a:prstGeom>
          <a:solidFill>
            <a:srgbClr val="D1504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a:solidFill>
                  <a:prstClr val="white"/>
                </a:solidFill>
                <a:latin typeface="Franklin Gothic Medium"/>
                <a:cs typeface="Franklin Gothic Medium"/>
              </a:rPr>
              <a:t>Chronic Absence</a:t>
            </a:r>
          </a:p>
        </p:txBody>
      </p:sp>
      <p:sp>
        <p:nvSpPr>
          <p:cNvPr id="11" name="TextBox 10"/>
          <p:cNvSpPr txBox="1"/>
          <p:nvPr/>
        </p:nvSpPr>
        <p:spPr>
          <a:xfrm>
            <a:off x="2340428" y="2068290"/>
            <a:ext cx="6386060" cy="769441"/>
          </a:xfrm>
          <a:prstGeom prst="rect">
            <a:avLst/>
          </a:prstGeom>
          <a:noFill/>
        </p:spPr>
        <p:txBody>
          <a:bodyPr wrap="square" rtlCol="0">
            <a:spAutoFit/>
          </a:bodyPr>
          <a:lstStyle/>
          <a:p>
            <a:pPr defTabSz="457200" fontAlgn="base">
              <a:spcBef>
                <a:spcPct val="0"/>
              </a:spcBef>
              <a:spcAft>
                <a:spcPct val="0"/>
              </a:spcAft>
            </a:pPr>
            <a:r>
              <a:rPr lang="en-US" sz="2200" dirty="0">
                <a:solidFill>
                  <a:prstClr val="black"/>
                </a:solidFill>
                <a:latin typeface="Franklin Gothic Book"/>
                <a:cs typeface="Franklin Gothic Book"/>
              </a:rPr>
              <a:t>Student has missed </a:t>
            </a:r>
            <a:r>
              <a:rPr lang="en-US" sz="2200" b="1" dirty="0">
                <a:solidFill>
                  <a:prstClr val="black"/>
                </a:solidFill>
                <a:latin typeface="Franklin Gothic Book"/>
                <a:cs typeface="Franklin Gothic Book"/>
              </a:rPr>
              <a:t>fewer than 5% </a:t>
            </a:r>
            <a:r>
              <a:rPr lang="en-US" sz="2200" dirty="0">
                <a:solidFill>
                  <a:prstClr val="black"/>
                </a:solidFill>
                <a:latin typeface="Franklin Gothic Book"/>
                <a:cs typeface="Franklin Gothic Book"/>
              </a:rPr>
              <a:t>of school days (generally less than 4 or 5 days in a semester)</a:t>
            </a:r>
          </a:p>
        </p:txBody>
      </p:sp>
      <p:sp>
        <p:nvSpPr>
          <p:cNvPr id="12" name="TextBox 11"/>
          <p:cNvSpPr txBox="1"/>
          <p:nvPr/>
        </p:nvSpPr>
        <p:spPr>
          <a:xfrm>
            <a:off x="2340428" y="3672660"/>
            <a:ext cx="6386060" cy="769441"/>
          </a:xfrm>
          <a:prstGeom prst="rect">
            <a:avLst/>
          </a:prstGeom>
          <a:noFill/>
        </p:spPr>
        <p:txBody>
          <a:bodyPr wrap="square" rtlCol="0">
            <a:spAutoFit/>
          </a:bodyPr>
          <a:lstStyle/>
          <a:p>
            <a:pPr defTabSz="457200" fontAlgn="base">
              <a:spcBef>
                <a:spcPct val="0"/>
              </a:spcBef>
              <a:spcAft>
                <a:spcPct val="0"/>
              </a:spcAft>
            </a:pPr>
            <a:r>
              <a:rPr lang="en-US" sz="2200" dirty="0">
                <a:solidFill>
                  <a:prstClr val="black"/>
                </a:solidFill>
                <a:latin typeface="Franklin Gothic Book"/>
                <a:cs typeface="Franklin Gothic Book"/>
              </a:rPr>
              <a:t>Student has missed </a:t>
            </a:r>
            <a:r>
              <a:rPr lang="en-US" sz="2200" b="1" dirty="0">
                <a:solidFill>
                  <a:prstClr val="black"/>
                </a:solidFill>
                <a:latin typeface="Franklin Gothic Book"/>
                <a:cs typeface="Franklin Gothic Book"/>
              </a:rPr>
              <a:t>between 5% and 10% </a:t>
            </a:r>
            <a:r>
              <a:rPr lang="en-US" sz="2200" dirty="0">
                <a:solidFill>
                  <a:prstClr val="black"/>
                </a:solidFill>
                <a:latin typeface="Franklin Gothic Book"/>
                <a:cs typeface="Franklin Gothic Book"/>
              </a:rPr>
              <a:t>of school days (generally between 5-9 days in a semester)</a:t>
            </a:r>
          </a:p>
        </p:txBody>
      </p:sp>
      <p:sp>
        <p:nvSpPr>
          <p:cNvPr id="13" name="TextBox 12"/>
          <p:cNvSpPr txBox="1"/>
          <p:nvPr/>
        </p:nvSpPr>
        <p:spPr>
          <a:xfrm>
            <a:off x="2340428" y="5262522"/>
            <a:ext cx="6386060" cy="769441"/>
          </a:xfrm>
          <a:prstGeom prst="rect">
            <a:avLst/>
          </a:prstGeom>
          <a:noFill/>
        </p:spPr>
        <p:txBody>
          <a:bodyPr wrap="square" rtlCol="0">
            <a:spAutoFit/>
          </a:bodyPr>
          <a:lstStyle/>
          <a:p>
            <a:pPr defTabSz="457200" fontAlgn="base">
              <a:spcBef>
                <a:spcPct val="0"/>
              </a:spcBef>
              <a:spcAft>
                <a:spcPct val="0"/>
              </a:spcAft>
            </a:pPr>
            <a:r>
              <a:rPr lang="en-US" sz="2200" dirty="0">
                <a:solidFill>
                  <a:prstClr val="black"/>
                </a:solidFill>
                <a:latin typeface="Franklin Gothic Book"/>
                <a:cs typeface="Franklin Gothic Book"/>
              </a:rPr>
              <a:t>Student has missed </a:t>
            </a:r>
            <a:r>
              <a:rPr lang="en-US" sz="2200" b="1" dirty="0">
                <a:solidFill>
                  <a:prstClr val="black"/>
                </a:solidFill>
                <a:latin typeface="Franklin Gothic Book"/>
                <a:cs typeface="Franklin Gothic Book"/>
              </a:rPr>
              <a:t>10% or more </a:t>
            </a:r>
            <a:r>
              <a:rPr lang="en-US" sz="2200" dirty="0">
                <a:solidFill>
                  <a:prstClr val="black"/>
                </a:solidFill>
                <a:latin typeface="Franklin Gothic Book"/>
                <a:cs typeface="Franklin Gothic Book"/>
              </a:rPr>
              <a:t>of school days (generally 9 days or more in a semester)</a:t>
            </a:r>
          </a:p>
        </p:txBody>
      </p:sp>
    </p:spTree>
    <p:extLst>
      <p:ext uri="{BB962C8B-B14F-4D97-AF65-F5344CB8AC3E}">
        <p14:creationId xmlns:p14="http://schemas.microsoft.com/office/powerpoint/2010/main" val="922657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2340429" y="3320141"/>
            <a:ext cx="1759856" cy="2939459"/>
          </a:xfrm>
          <a:prstGeom prst="wedgeRectCallout">
            <a:avLst>
              <a:gd name="adj1" fmla="val 76671"/>
              <a:gd name="adj2" fmla="val -89169"/>
            </a:avLst>
          </a:prstGeom>
          <a:solidFill>
            <a:schemeClr val="tx2">
              <a:lumMod val="20000"/>
              <a:lumOff val="80000"/>
            </a:schemeClr>
          </a:solidFill>
          <a:ln w="12700" cmpd="sng">
            <a:solidFill>
              <a:srgbClr val="D19F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 name="Rectangular Callout 9"/>
          <p:cNvSpPr/>
          <p:nvPr/>
        </p:nvSpPr>
        <p:spPr>
          <a:xfrm>
            <a:off x="4336143" y="3320141"/>
            <a:ext cx="2250944" cy="2939459"/>
          </a:xfrm>
          <a:prstGeom prst="wedgeRectCallout">
            <a:avLst>
              <a:gd name="adj1" fmla="val 47850"/>
              <a:gd name="adj2" fmla="val -97899"/>
            </a:avLst>
          </a:prstGeom>
          <a:solidFill>
            <a:schemeClr val="tx2">
              <a:lumMod val="20000"/>
              <a:lumOff val="80000"/>
            </a:schemeClr>
          </a:solidFill>
          <a:ln w="12700" cmpd="sng">
            <a:solidFill>
              <a:srgbClr val="D150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 name="Rectangular Callout 10"/>
          <p:cNvSpPr/>
          <p:nvPr/>
        </p:nvSpPr>
        <p:spPr>
          <a:xfrm>
            <a:off x="6714096" y="3320141"/>
            <a:ext cx="2272349" cy="2939459"/>
          </a:xfrm>
          <a:prstGeom prst="wedgeRectCallout">
            <a:avLst>
              <a:gd name="adj1" fmla="val -44793"/>
              <a:gd name="adj2" fmla="val -97106"/>
            </a:avLst>
          </a:prstGeom>
          <a:solidFill>
            <a:schemeClr val="tx2">
              <a:lumMod val="20000"/>
              <a:lumOff val="80000"/>
            </a:schemeClr>
          </a:solidFill>
          <a:ln w="12700" cmpd="sng">
            <a:solidFill>
              <a:srgbClr val="D150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 name="Rectangular Callout 7"/>
          <p:cNvSpPr/>
          <p:nvPr/>
        </p:nvSpPr>
        <p:spPr>
          <a:xfrm>
            <a:off x="435432" y="3320141"/>
            <a:ext cx="1705427" cy="2939459"/>
          </a:xfrm>
          <a:prstGeom prst="wedgeRectCallout">
            <a:avLst>
              <a:gd name="adj1" fmla="val 72969"/>
              <a:gd name="adj2" fmla="val -96312"/>
            </a:avLst>
          </a:prstGeom>
          <a:solidFill>
            <a:schemeClr val="tx2">
              <a:lumMod val="20000"/>
              <a:lumOff val="80000"/>
            </a:schemeClr>
          </a:solidFill>
          <a:ln w="1270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 name="Text Placeholder 2"/>
          <p:cNvSpPr>
            <a:spLocks noGrp="1"/>
          </p:cNvSpPr>
          <p:nvPr>
            <p:ph type="body" sz="quarter" idx="13"/>
          </p:nvPr>
        </p:nvSpPr>
        <p:spPr>
          <a:xfrm>
            <a:off x="298450" y="76200"/>
            <a:ext cx="8504238" cy="1218067"/>
          </a:xfrm>
        </p:spPr>
        <p:txBody>
          <a:bodyPr/>
          <a:lstStyle/>
          <a:p>
            <a:pPr algn="ctr"/>
            <a:r>
              <a:rPr lang="en-US" sz="4000" dirty="0" smtClean="0"/>
              <a:t>What might educators and community partners say to families?</a:t>
            </a:r>
            <a:endParaRPr lang="en-US" sz="4000"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42</a:t>
            </a:fld>
            <a:endParaRPr lang="en-US" sz="1400" b="1" dirty="0">
              <a:solidFill>
                <a:schemeClr val="tx1">
                  <a:lumMod val="75000"/>
                  <a:lumOff val="25000"/>
                </a:schemeClr>
              </a:solidFill>
            </a:endParaRPr>
          </a:p>
        </p:txBody>
      </p:sp>
      <p:sp>
        <p:nvSpPr>
          <p:cNvPr id="5" name="Rounded Rectangle 4"/>
          <p:cNvSpPr/>
          <p:nvPr/>
        </p:nvSpPr>
        <p:spPr>
          <a:xfrm>
            <a:off x="1723571" y="1832429"/>
            <a:ext cx="1823356" cy="997856"/>
          </a:xfrm>
          <a:prstGeom prst="round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Satisfactory Attendance</a:t>
            </a:r>
            <a:endParaRPr lang="en-US" sz="2200" dirty="0">
              <a:solidFill>
                <a:prstClr val="white"/>
              </a:solidFill>
              <a:latin typeface="Franklin Gothic Medium"/>
              <a:cs typeface="Franklin Gothic Medium"/>
            </a:endParaRPr>
          </a:p>
        </p:txBody>
      </p:sp>
      <p:sp>
        <p:nvSpPr>
          <p:cNvPr id="6" name="Rounded Rectangle 5"/>
          <p:cNvSpPr/>
          <p:nvPr/>
        </p:nvSpPr>
        <p:spPr>
          <a:xfrm>
            <a:off x="3762828" y="1832429"/>
            <a:ext cx="1823356" cy="997856"/>
          </a:xfrm>
          <a:prstGeom prst="roundRect">
            <a:avLst/>
          </a:prstGeom>
          <a:solidFill>
            <a:srgbClr val="D19F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At-Risk</a:t>
            </a:r>
            <a:endParaRPr lang="en-US" sz="2200" dirty="0">
              <a:solidFill>
                <a:prstClr val="white"/>
              </a:solidFill>
              <a:latin typeface="Franklin Gothic Medium"/>
              <a:cs typeface="Franklin Gothic Medium"/>
            </a:endParaRPr>
          </a:p>
        </p:txBody>
      </p:sp>
      <p:sp>
        <p:nvSpPr>
          <p:cNvPr id="7" name="Rounded Rectangle 6"/>
          <p:cNvSpPr/>
          <p:nvPr/>
        </p:nvSpPr>
        <p:spPr>
          <a:xfrm>
            <a:off x="5802084" y="1832429"/>
            <a:ext cx="1823356" cy="997856"/>
          </a:xfrm>
          <a:prstGeom prst="roundRect">
            <a:avLst/>
          </a:prstGeom>
          <a:solidFill>
            <a:srgbClr val="D15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Chronic Absence</a:t>
            </a:r>
            <a:endParaRPr lang="en-US" sz="2200" dirty="0">
              <a:solidFill>
                <a:prstClr val="white"/>
              </a:solidFill>
              <a:latin typeface="Franklin Gothic Medium"/>
              <a:cs typeface="Franklin Gothic Medium"/>
            </a:endParaRPr>
          </a:p>
        </p:txBody>
      </p:sp>
      <p:sp>
        <p:nvSpPr>
          <p:cNvPr id="12" name="TextBox 11"/>
          <p:cNvSpPr txBox="1"/>
          <p:nvPr/>
        </p:nvSpPr>
        <p:spPr>
          <a:xfrm>
            <a:off x="435431" y="3592289"/>
            <a:ext cx="1705426" cy="2400657"/>
          </a:xfrm>
          <a:prstGeom prst="rect">
            <a:avLst/>
          </a:prstGeom>
          <a:noFill/>
        </p:spPr>
        <p:txBody>
          <a:bodyPr wrap="square" rtlCol="0">
            <a:spAutoFit/>
          </a:bodyPr>
          <a:lstStyle/>
          <a:p>
            <a:pPr defTabSz="457200" fontAlgn="base">
              <a:spcBef>
                <a:spcPct val="0"/>
              </a:spcBef>
              <a:spcAft>
                <a:spcPct val="0"/>
              </a:spcAft>
            </a:pPr>
            <a:r>
              <a:rPr lang="en-US" sz="1500" dirty="0" smtClean="0">
                <a:solidFill>
                  <a:prstClr val="black"/>
                </a:solidFill>
                <a:latin typeface="Franklin Gothic Book"/>
                <a:cs typeface="Franklin Gothic Book"/>
              </a:rPr>
              <a:t>Congratulate parents on making attendance a priority and encourage them to keep it up. Ask them what they’re doing that’s enabling them to be so successful.</a:t>
            </a:r>
            <a:endParaRPr lang="en-US" sz="1500" dirty="0">
              <a:solidFill>
                <a:prstClr val="black"/>
              </a:solidFill>
              <a:latin typeface="Franklin Gothic Book"/>
              <a:cs typeface="Franklin Gothic Book"/>
            </a:endParaRPr>
          </a:p>
        </p:txBody>
      </p:sp>
      <p:sp>
        <p:nvSpPr>
          <p:cNvPr id="13" name="TextBox 12"/>
          <p:cNvSpPr txBox="1"/>
          <p:nvPr/>
        </p:nvSpPr>
        <p:spPr>
          <a:xfrm>
            <a:off x="2370041" y="3646717"/>
            <a:ext cx="1689751" cy="2400657"/>
          </a:xfrm>
          <a:prstGeom prst="rect">
            <a:avLst/>
          </a:prstGeom>
          <a:noFill/>
        </p:spPr>
        <p:txBody>
          <a:bodyPr wrap="square" rtlCol="0">
            <a:spAutoFit/>
          </a:bodyPr>
          <a:lstStyle/>
          <a:p>
            <a:pPr defTabSz="457200" fontAlgn="base">
              <a:spcBef>
                <a:spcPct val="0"/>
              </a:spcBef>
              <a:spcAft>
                <a:spcPct val="0"/>
              </a:spcAft>
            </a:pPr>
            <a:r>
              <a:rPr lang="en-US" sz="1500" dirty="0" smtClean="0">
                <a:solidFill>
                  <a:prstClr val="black"/>
                </a:solidFill>
                <a:latin typeface="Franklin Gothic Book"/>
                <a:cs typeface="Franklin Gothic Book"/>
              </a:rPr>
              <a:t>Let parents know that you are concerned about attendance because their child is beginning to head off track, and it is easy for absences to add up.</a:t>
            </a:r>
            <a:endParaRPr lang="en-US" sz="1500" dirty="0">
              <a:solidFill>
                <a:prstClr val="black"/>
              </a:solidFill>
              <a:latin typeface="Franklin Gothic Book"/>
              <a:cs typeface="Franklin Gothic Book"/>
            </a:endParaRPr>
          </a:p>
        </p:txBody>
      </p:sp>
      <p:sp>
        <p:nvSpPr>
          <p:cNvPr id="14" name="TextBox 13"/>
          <p:cNvSpPr txBox="1"/>
          <p:nvPr/>
        </p:nvSpPr>
        <p:spPr>
          <a:xfrm>
            <a:off x="4354286" y="3410858"/>
            <a:ext cx="2250944" cy="2477601"/>
          </a:xfrm>
          <a:prstGeom prst="rect">
            <a:avLst/>
          </a:prstGeom>
          <a:noFill/>
        </p:spPr>
        <p:txBody>
          <a:bodyPr wrap="square" rtlCol="0">
            <a:spAutoFit/>
          </a:bodyPr>
          <a:lstStyle/>
          <a:p>
            <a:pPr algn="ctr" defTabSz="457200" fontAlgn="base">
              <a:spcBef>
                <a:spcPct val="0"/>
              </a:spcBef>
              <a:spcAft>
                <a:spcPts val="600"/>
              </a:spcAft>
            </a:pPr>
            <a:r>
              <a:rPr lang="en-US" sz="1500" b="1" i="1" dirty="0" smtClean="0">
                <a:solidFill>
                  <a:prstClr val="black"/>
                </a:solidFill>
                <a:latin typeface="Franklin Gothic Book"/>
                <a:cs typeface="Franklin Gothic Book"/>
              </a:rPr>
              <a:t>If student is right around 10% or a little above</a:t>
            </a:r>
            <a:endParaRPr lang="en-US" sz="1500" b="1" i="1" dirty="0">
              <a:solidFill>
                <a:prstClr val="black"/>
              </a:solidFill>
              <a:latin typeface="Franklin Gothic Book"/>
              <a:cs typeface="Franklin Gothic Book"/>
            </a:endParaRPr>
          </a:p>
          <a:p>
            <a:pPr defTabSz="457200" fontAlgn="base">
              <a:spcBef>
                <a:spcPct val="0"/>
              </a:spcBef>
              <a:spcAft>
                <a:spcPct val="0"/>
              </a:spcAft>
            </a:pPr>
            <a:r>
              <a:rPr lang="en-US" sz="1500" dirty="0" smtClean="0">
                <a:solidFill>
                  <a:prstClr val="black"/>
                </a:solidFill>
                <a:latin typeface="Franklin Gothic Book"/>
                <a:cs typeface="Franklin Gothic Book"/>
              </a:rPr>
              <a:t>Let parents know their child may be academically at risk because they have missed so much school. Discuss underlying causes and how you can help.</a:t>
            </a:r>
            <a:endParaRPr lang="en-US" sz="1500" dirty="0">
              <a:solidFill>
                <a:prstClr val="black"/>
              </a:solidFill>
              <a:latin typeface="Franklin Gothic Book"/>
              <a:cs typeface="Franklin Gothic Book"/>
            </a:endParaRPr>
          </a:p>
        </p:txBody>
      </p:sp>
      <p:sp>
        <p:nvSpPr>
          <p:cNvPr id="15" name="TextBox 14"/>
          <p:cNvSpPr txBox="1"/>
          <p:nvPr/>
        </p:nvSpPr>
        <p:spPr>
          <a:xfrm>
            <a:off x="6714096" y="3320334"/>
            <a:ext cx="2272349" cy="2939266"/>
          </a:xfrm>
          <a:prstGeom prst="rect">
            <a:avLst/>
          </a:prstGeom>
          <a:noFill/>
        </p:spPr>
        <p:txBody>
          <a:bodyPr wrap="square" rtlCol="0">
            <a:spAutoFit/>
          </a:bodyPr>
          <a:lstStyle/>
          <a:p>
            <a:pPr algn="ctr" defTabSz="457200" fontAlgn="base">
              <a:spcBef>
                <a:spcPct val="0"/>
              </a:spcBef>
              <a:spcAft>
                <a:spcPts val="600"/>
              </a:spcAft>
            </a:pPr>
            <a:r>
              <a:rPr lang="en-US" sz="1500" b="1" i="1" dirty="0" smtClean="0">
                <a:solidFill>
                  <a:prstClr val="black"/>
                </a:solidFill>
                <a:latin typeface="Franklin Gothic Book"/>
                <a:cs typeface="Franklin Gothic Book"/>
              </a:rPr>
              <a:t>If student is severely chronically absent (e.g. &gt;20%) </a:t>
            </a:r>
            <a:endParaRPr lang="en-US" sz="1500" b="1" i="1" dirty="0">
              <a:solidFill>
                <a:prstClr val="black"/>
              </a:solidFill>
              <a:latin typeface="Franklin Gothic Book"/>
              <a:cs typeface="Franklin Gothic Book"/>
            </a:endParaRPr>
          </a:p>
          <a:p>
            <a:pPr defTabSz="457200" fontAlgn="base">
              <a:spcBef>
                <a:spcPct val="0"/>
              </a:spcBef>
              <a:spcAft>
                <a:spcPct val="0"/>
              </a:spcAft>
            </a:pPr>
            <a:r>
              <a:rPr lang="en-US" sz="1500" dirty="0" smtClean="0">
                <a:solidFill>
                  <a:prstClr val="black"/>
                </a:solidFill>
                <a:latin typeface="Franklin Gothic Book"/>
                <a:cs typeface="Franklin Gothic Book"/>
              </a:rPr>
              <a:t>The type of challenges these families face may differ from those with more moderate absence problems. Be prepared to touch on difficult topics, be supportive, and be ready to connect to community resources. </a:t>
            </a:r>
            <a:endParaRPr lang="en-US" sz="1500" dirty="0">
              <a:solidFill>
                <a:prstClr val="black"/>
              </a:solidFill>
              <a:latin typeface="Franklin Gothic Book"/>
              <a:cs typeface="Franklin Gothic Book"/>
            </a:endParaRPr>
          </a:p>
        </p:txBody>
      </p:sp>
    </p:spTree>
    <p:extLst>
      <p:ext uri="{BB962C8B-B14F-4D97-AF65-F5344CB8AC3E}">
        <p14:creationId xmlns:p14="http://schemas.microsoft.com/office/powerpoint/2010/main" val="15202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body" sz="quarter" idx="13"/>
          </p:nvPr>
        </p:nvSpPr>
        <p:spPr>
          <a:xfrm>
            <a:off x="331432" y="1879221"/>
            <a:ext cx="8504238" cy="3962400"/>
          </a:xfrm>
        </p:spPr>
        <p:txBody>
          <a:bodyPr/>
          <a:lstStyle/>
          <a:p>
            <a:r>
              <a:rPr lang="en-US" sz="3200" dirty="0" smtClean="0">
                <a:latin typeface="Calibri" panose="020F0502020204030204" pitchFamily="34" charset="0"/>
              </a:rPr>
              <a:t>Teacher Perspective: It’s October and Alyssa has already </a:t>
            </a:r>
            <a:r>
              <a:rPr lang="en-US" sz="3200" dirty="0">
                <a:latin typeface="Calibri" panose="020F0502020204030204" pitchFamily="34" charset="0"/>
              </a:rPr>
              <a:t>missed 8 days of school and is frequently tardy. </a:t>
            </a:r>
            <a:r>
              <a:rPr lang="en-US" sz="3200" dirty="0" smtClean="0">
                <a:latin typeface="Calibri" panose="020F0502020204030204" pitchFamily="34" charset="0"/>
              </a:rPr>
              <a:t>The </a:t>
            </a:r>
            <a:r>
              <a:rPr lang="en-US" sz="3200" dirty="0">
                <a:latin typeface="Calibri" panose="020F0502020204030204" pitchFamily="34" charset="0"/>
              </a:rPr>
              <a:t>teacher has noticed that Alyssa seems more reserved and less attentive than normal in class. </a:t>
            </a:r>
            <a:endParaRPr lang="en-US" sz="3200" dirty="0" smtClean="0">
              <a:latin typeface="Calibri" panose="020F0502020204030204" pitchFamily="34" charset="0"/>
            </a:endParaRPr>
          </a:p>
          <a:p>
            <a:r>
              <a:rPr lang="en-US" sz="3200" dirty="0" smtClean="0">
                <a:latin typeface="Calibri" panose="020F0502020204030204" pitchFamily="34" charset="0"/>
              </a:rPr>
              <a:t>Mother’s Perspective: Alyssa </a:t>
            </a:r>
            <a:r>
              <a:rPr lang="en-US" sz="3200" dirty="0">
                <a:latin typeface="Calibri" panose="020F0502020204030204" pitchFamily="34" charset="0"/>
              </a:rPr>
              <a:t>has asthma and </a:t>
            </a:r>
            <a:r>
              <a:rPr lang="en-US" sz="3200" dirty="0" smtClean="0">
                <a:latin typeface="Calibri" panose="020F0502020204030204" pitchFamily="34" charset="0"/>
              </a:rPr>
              <a:t>its causing </a:t>
            </a:r>
            <a:r>
              <a:rPr lang="en-US" sz="3200" dirty="0">
                <a:latin typeface="Calibri" panose="020F0502020204030204" pitchFamily="34" charset="0"/>
              </a:rPr>
              <a:t>her to miss </a:t>
            </a:r>
            <a:r>
              <a:rPr lang="en-US" sz="3200" dirty="0" smtClean="0">
                <a:latin typeface="Calibri" panose="020F0502020204030204" pitchFamily="34" charset="0"/>
              </a:rPr>
              <a:t>school.  Alyssa is not skipping school without permission so these absences aren’t a problem.  </a:t>
            </a:r>
            <a:endParaRPr lang="en-US" dirty="0"/>
          </a:p>
        </p:txBody>
      </p:sp>
      <p:sp>
        <p:nvSpPr>
          <p:cNvPr id="6" name="Slide Number Placeholder 5"/>
          <p:cNvSpPr>
            <a:spLocks noGrp="1"/>
          </p:cNvSpPr>
          <p:nvPr>
            <p:ph type="sldNum" sz="quarter" idx="14"/>
          </p:nvPr>
        </p:nvSpPr>
        <p:spPr/>
        <p:txBody>
          <a:bodyPr/>
          <a:lstStyle/>
          <a:p>
            <a:pPr>
              <a:defRPr/>
            </a:pPr>
            <a:fld id="{A7424FF6-AE74-45C5-90CF-A8EE80D73799}" type="slidenum">
              <a:rPr lang="en-US" b="1" smtClean="0">
                <a:solidFill>
                  <a:schemeClr val="tx1"/>
                </a:solidFill>
              </a:rPr>
              <a:pPr>
                <a:defRPr/>
              </a:pPr>
              <a:t>43</a:t>
            </a:fld>
            <a:endParaRPr lang="en-US" b="1" dirty="0">
              <a:solidFill>
                <a:schemeClr val="tx1"/>
              </a:solidFill>
            </a:endParaRPr>
          </a:p>
        </p:txBody>
      </p:sp>
      <p:sp>
        <p:nvSpPr>
          <p:cNvPr id="2" name="Title 1"/>
          <p:cNvSpPr>
            <a:spLocks noGrp="1"/>
          </p:cNvSpPr>
          <p:nvPr>
            <p:ph type="ctrTitle" idx="4294967295"/>
          </p:nvPr>
        </p:nvSpPr>
        <p:spPr>
          <a:xfrm>
            <a:off x="331432" y="150125"/>
            <a:ext cx="7593368" cy="1066800"/>
          </a:xfrm>
        </p:spPr>
        <p:txBody>
          <a:bodyPr/>
          <a:lstStyle/>
          <a:p>
            <a:pPr algn="l"/>
            <a:r>
              <a:rPr lang="en-US" b="1" dirty="0" smtClean="0">
                <a:latin typeface="Franklin Gothic Medium" panose="020B0603020102020204" pitchFamily="34" charset="0"/>
              </a:rPr>
              <a:t>Talking to Families about Absences: A Role Play </a:t>
            </a:r>
            <a:endParaRPr lang="en-US" b="1" dirty="0">
              <a:latin typeface="Franklin Gothic Medium" panose="020B0603020102020204" pitchFamily="34" charset="0"/>
            </a:endParaRPr>
          </a:p>
        </p:txBody>
      </p:sp>
    </p:spTree>
    <p:extLst>
      <p:ext uri="{BB962C8B-B14F-4D97-AF65-F5344CB8AC3E}">
        <p14:creationId xmlns:p14="http://schemas.microsoft.com/office/powerpoint/2010/main" val="2899959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164388"/>
            <a:ext cx="8504238" cy="981107"/>
          </a:xfrm>
        </p:spPr>
        <p:txBody>
          <a:bodyPr/>
          <a:lstStyle/>
          <a:p>
            <a:pPr algn="ctr"/>
            <a:r>
              <a:rPr lang="en-US" sz="4000" dirty="0" smtClean="0"/>
              <a:t>Framing the Conversation to Build a Relationship of Trust</a:t>
            </a:r>
            <a:endParaRPr lang="en-US" sz="4000"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44</a:t>
            </a:fld>
            <a:endParaRPr lang="en-US" sz="1400" b="1" dirty="0">
              <a:solidFill>
                <a:schemeClr val="tx1">
                  <a:lumMod val="75000"/>
                  <a:lumOff val="25000"/>
                </a:schemeClr>
              </a:solidFill>
            </a:endParaRPr>
          </a:p>
        </p:txBody>
      </p:sp>
      <p:sp>
        <p:nvSpPr>
          <p:cNvPr id="5" name="Rounded Rectangle 4"/>
          <p:cNvSpPr/>
          <p:nvPr/>
        </p:nvSpPr>
        <p:spPr>
          <a:xfrm>
            <a:off x="362857" y="1741713"/>
            <a:ext cx="1977571" cy="725715"/>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Learn</a:t>
            </a:r>
            <a:endParaRPr lang="en-US" sz="2200" dirty="0">
              <a:solidFill>
                <a:prstClr val="white"/>
              </a:solidFill>
              <a:latin typeface="Franklin Gothic Medium"/>
              <a:cs typeface="Franklin Gothic Medium"/>
            </a:endParaRPr>
          </a:p>
        </p:txBody>
      </p:sp>
      <p:sp>
        <p:nvSpPr>
          <p:cNvPr id="6" name="Rounded Rectangle 5"/>
          <p:cNvSpPr/>
          <p:nvPr/>
        </p:nvSpPr>
        <p:spPr>
          <a:xfrm>
            <a:off x="362857" y="2746825"/>
            <a:ext cx="1977571" cy="725715"/>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Share</a:t>
            </a:r>
            <a:endParaRPr lang="en-US" sz="2200" dirty="0">
              <a:solidFill>
                <a:prstClr val="white"/>
              </a:solidFill>
              <a:latin typeface="Franklin Gothic Medium"/>
              <a:cs typeface="Franklin Gothic Medium"/>
            </a:endParaRPr>
          </a:p>
        </p:txBody>
      </p:sp>
      <p:sp>
        <p:nvSpPr>
          <p:cNvPr id="7" name="Rounded Rectangle 6"/>
          <p:cNvSpPr/>
          <p:nvPr/>
        </p:nvSpPr>
        <p:spPr>
          <a:xfrm>
            <a:off x="362857" y="3751941"/>
            <a:ext cx="1977571" cy="725715"/>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Inform</a:t>
            </a:r>
            <a:endParaRPr lang="en-US" sz="2200" dirty="0">
              <a:solidFill>
                <a:prstClr val="white"/>
              </a:solidFill>
              <a:latin typeface="Franklin Gothic Medium"/>
              <a:cs typeface="Franklin Gothic Medium"/>
            </a:endParaRPr>
          </a:p>
        </p:txBody>
      </p:sp>
      <p:sp>
        <p:nvSpPr>
          <p:cNvPr id="8" name="Rounded Rectangle 7"/>
          <p:cNvSpPr/>
          <p:nvPr/>
        </p:nvSpPr>
        <p:spPr>
          <a:xfrm>
            <a:off x="362857" y="4757057"/>
            <a:ext cx="1977571" cy="725715"/>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Discuss</a:t>
            </a:r>
            <a:endParaRPr lang="en-US" sz="2200" dirty="0">
              <a:solidFill>
                <a:prstClr val="white"/>
              </a:solidFill>
              <a:latin typeface="Franklin Gothic Medium"/>
              <a:cs typeface="Franklin Gothic Medium"/>
            </a:endParaRPr>
          </a:p>
        </p:txBody>
      </p:sp>
      <p:sp>
        <p:nvSpPr>
          <p:cNvPr id="9" name="Rounded Rectangle 8"/>
          <p:cNvSpPr/>
          <p:nvPr/>
        </p:nvSpPr>
        <p:spPr>
          <a:xfrm>
            <a:off x="362857" y="5762169"/>
            <a:ext cx="1977571" cy="725715"/>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latin typeface="Franklin Gothic Medium"/>
                <a:cs typeface="Franklin Gothic Medium"/>
              </a:rPr>
              <a:t>Arrive at a Plan</a:t>
            </a:r>
            <a:endParaRPr lang="en-US" sz="2200" dirty="0">
              <a:solidFill>
                <a:prstClr val="white"/>
              </a:solidFill>
              <a:latin typeface="Franklin Gothic Medium"/>
              <a:cs typeface="Franklin Gothic Medium"/>
            </a:endParaRPr>
          </a:p>
        </p:txBody>
      </p:sp>
      <p:sp>
        <p:nvSpPr>
          <p:cNvPr id="10" name="Oval 9"/>
          <p:cNvSpPr/>
          <p:nvPr/>
        </p:nvSpPr>
        <p:spPr>
          <a:xfrm>
            <a:off x="134255" y="1612536"/>
            <a:ext cx="457200" cy="457200"/>
          </a:xfrm>
          <a:prstGeom prst="ellipse">
            <a:avLst/>
          </a:prstGeom>
          <a:solidFill>
            <a:schemeClr val="accent1">
              <a:lumMod val="40000"/>
              <a:lumOff val="6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srgbClr val="E7F4FA">
                    <a:lumMod val="25000"/>
                  </a:srgbClr>
                </a:solidFill>
                <a:latin typeface="Franklin Gothic Medium"/>
                <a:cs typeface="Franklin Gothic Medium"/>
              </a:rPr>
              <a:t>1</a:t>
            </a:r>
            <a:endParaRPr lang="en-US" sz="2200" dirty="0">
              <a:solidFill>
                <a:srgbClr val="E7F4FA">
                  <a:lumMod val="25000"/>
                </a:srgbClr>
              </a:solidFill>
              <a:latin typeface="Franklin Gothic Medium"/>
              <a:cs typeface="Franklin Gothic Medium"/>
            </a:endParaRPr>
          </a:p>
        </p:txBody>
      </p:sp>
      <p:sp>
        <p:nvSpPr>
          <p:cNvPr id="11" name="Oval 10"/>
          <p:cNvSpPr/>
          <p:nvPr/>
        </p:nvSpPr>
        <p:spPr>
          <a:xfrm>
            <a:off x="134255" y="2523307"/>
            <a:ext cx="457200" cy="457200"/>
          </a:xfrm>
          <a:prstGeom prst="ellipse">
            <a:avLst/>
          </a:prstGeom>
          <a:solidFill>
            <a:schemeClr val="accent1">
              <a:lumMod val="40000"/>
              <a:lumOff val="6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a:solidFill>
                  <a:srgbClr val="E7F4FA">
                    <a:lumMod val="25000"/>
                  </a:srgbClr>
                </a:solidFill>
                <a:latin typeface="Franklin Gothic Medium"/>
                <a:cs typeface="Franklin Gothic Medium"/>
              </a:rPr>
              <a:t>2</a:t>
            </a:r>
          </a:p>
        </p:txBody>
      </p:sp>
      <p:sp>
        <p:nvSpPr>
          <p:cNvPr id="12" name="Oval 11"/>
          <p:cNvSpPr/>
          <p:nvPr/>
        </p:nvSpPr>
        <p:spPr>
          <a:xfrm>
            <a:off x="134255" y="3640905"/>
            <a:ext cx="457200" cy="457200"/>
          </a:xfrm>
          <a:prstGeom prst="ellipse">
            <a:avLst/>
          </a:prstGeom>
          <a:solidFill>
            <a:schemeClr val="accent1">
              <a:lumMod val="40000"/>
              <a:lumOff val="6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srgbClr val="E7F4FA">
                    <a:lumMod val="25000"/>
                  </a:srgbClr>
                </a:solidFill>
                <a:latin typeface="Franklin Gothic Medium"/>
                <a:cs typeface="Franklin Gothic Medium"/>
              </a:rPr>
              <a:t>3</a:t>
            </a:r>
            <a:endParaRPr lang="en-US" sz="2200" dirty="0">
              <a:solidFill>
                <a:srgbClr val="E7F4FA">
                  <a:lumMod val="25000"/>
                </a:srgbClr>
              </a:solidFill>
              <a:latin typeface="Franklin Gothic Medium"/>
              <a:cs typeface="Franklin Gothic Medium"/>
            </a:endParaRPr>
          </a:p>
        </p:txBody>
      </p:sp>
      <p:sp>
        <p:nvSpPr>
          <p:cNvPr id="13" name="Oval 12"/>
          <p:cNvSpPr/>
          <p:nvPr/>
        </p:nvSpPr>
        <p:spPr>
          <a:xfrm>
            <a:off x="134255" y="5602511"/>
            <a:ext cx="457200" cy="457200"/>
          </a:xfrm>
          <a:prstGeom prst="ellipse">
            <a:avLst/>
          </a:prstGeom>
          <a:solidFill>
            <a:schemeClr val="accent1">
              <a:lumMod val="40000"/>
              <a:lumOff val="6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srgbClr val="E7F4FA">
                    <a:lumMod val="25000"/>
                  </a:srgbClr>
                </a:solidFill>
                <a:latin typeface="Franklin Gothic Medium"/>
                <a:cs typeface="Franklin Gothic Medium"/>
              </a:rPr>
              <a:t>5</a:t>
            </a:r>
            <a:endParaRPr lang="en-US" sz="2200" dirty="0">
              <a:solidFill>
                <a:srgbClr val="E7F4FA">
                  <a:lumMod val="25000"/>
                </a:srgbClr>
              </a:solidFill>
              <a:latin typeface="Franklin Gothic Medium"/>
              <a:cs typeface="Franklin Gothic Medium"/>
            </a:endParaRPr>
          </a:p>
        </p:txBody>
      </p:sp>
      <p:sp>
        <p:nvSpPr>
          <p:cNvPr id="14" name="Oval 13"/>
          <p:cNvSpPr/>
          <p:nvPr/>
        </p:nvSpPr>
        <p:spPr>
          <a:xfrm>
            <a:off x="134255" y="4604656"/>
            <a:ext cx="457200" cy="457200"/>
          </a:xfrm>
          <a:prstGeom prst="ellipse">
            <a:avLst/>
          </a:prstGeom>
          <a:solidFill>
            <a:schemeClr val="accent1">
              <a:lumMod val="40000"/>
              <a:lumOff val="6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200" dirty="0">
                <a:solidFill>
                  <a:srgbClr val="E7F4FA">
                    <a:lumMod val="25000"/>
                  </a:srgbClr>
                </a:solidFill>
                <a:latin typeface="Franklin Gothic Medium"/>
                <a:cs typeface="Franklin Gothic Medium"/>
              </a:rPr>
              <a:t>4</a:t>
            </a:r>
          </a:p>
        </p:txBody>
      </p:sp>
      <p:cxnSp>
        <p:nvCxnSpPr>
          <p:cNvPr id="16" name="Straight Connector 15"/>
          <p:cNvCxnSpPr/>
          <p:nvPr/>
        </p:nvCxnSpPr>
        <p:spPr>
          <a:xfrm>
            <a:off x="2340426" y="2541449"/>
            <a:ext cx="6531430" cy="0"/>
          </a:xfrm>
          <a:prstGeom prst="line">
            <a:avLst/>
          </a:prstGeom>
          <a:ln w="63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340426" y="3613327"/>
            <a:ext cx="6531430" cy="0"/>
          </a:xfrm>
          <a:prstGeom prst="line">
            <a:avLst/>
          </a:prstGeom>
          <a:ln w="63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40426" y="4730927"/>
            <a:ext cx="6531430" cy="0"/>
          </a:xfrm>
          <a:prstGeom prst="line">
            <a:avLst/>
          </a:prstGeom>
          <a:ln w="63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340426" y="5675083"/>
            <a:ext cx="6531430" cy="0"/>
          </a:xfrm>
          <a:prstGeom prst="line">
            <a:avLst/>
          </a:prstGeom>
          <a:ln w="63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449283" y="1814289"/>
            <a:ext cx="6218691" cy="584775"/>
          </a:xfrm>
          <a:prstGeom prst="rect">
            <a:avLst/>
          </a:prstGeom>
          <a:noFill/>
        </p:spPr>
        <p:txBody>
          <a:bodyPr wrap="square" rtlCol="0">
            <a:spAutoFit/>
          </a:bodyPr>
          <a:lstStyle/>
          <a:p>
            <a:pPr defTabSz="457200" fontAlgn="base">
              <a:spcBef>
                <a:spcPct val="0"/>
              </a:spcBef>
              <a:spcAft>
                <a:spcPct val="0"/>
              </a:spcAft>
            </a:pPr>
            <a:r>
              <a:rPr lang="en-US" sz="1600" dirty="0" smtClean="0">
                <a:solidFill>
                  <a:prstClr val="black"/>
                </a:solidFill>
                <a:latin typeface="Franklin Gothic Book"/>
                <a:cs typeface="Franklin Gothic Book"/>
              </a:rPr>
              <a:t>Learn about the student’s family. Ask what their vision is for their child’s future. What are their hopes and dreams for them?</a:t>
            </a:r>
            <a:endParaRPr lang="en-US" sz="1600" dirty="0">
              <a:solidFill>
                <a:prstClr val="black"/>
              </a:solidFill>
              <a:latin typeface="Franklin Gothic Book"/>
              <a:cs typeface="Franklin Gothic Book"/>
            </a:endParaRPr>
          </a:p>
        </p:txBody>
      </p:sp>
      <p:sp>
        <p:nvSpPr>
          <p:cNvPr id="22" name="TextBox 21"/>
          <p:cNvSpPr txBox="1"/>
          <p:nvPr/>
        </p:nvSpPr>
        <p:spPr>
          <a:xfrm>
            <a:off x="2394855" y="2667577"/>
            <a:ext cx="6567716" cy="830997"/>
          </a:xfrm>
          <a:prstGeom prst="rect">
            <a:avLst/>
          </a:prstGeom>
          <a:noFill/>
        </p:spPr>
        <p:txBody>
          <a:bodyPr wrap="square" rtlCol="0">
            <a:spAutoFit/>
          </a:bodyPr>
          <a:lstStyle/>
          <a:p>
            <a:pPr defTabSz="457200" fontAlgn="base">
              <a:spcBef>
                <a:spcPct val="0"/>
              </a:spcBef>
              <a:spcAft>
                <a:spcPct val="0"/>
              </a:spcAft>
            </a:pPr>
            <a:r>
              <a:rPr lang="en-US" sz="1600" dirty="0" smtClean="0">
                <a:solidFill>
                  <a:prstClr val="black"/>
                </a:solidFill>
                <a:latin typeface="Franklin Gothic Book"/>
                <a:cs typeface="Franklin Gothic Book"/>
              </a:rPr>
              <a:t>Share positive things you’ve observed about the student. Share your own vision for student learning &amp; development, including helping put students on a pathway to success by encouraging a habit of good attendance. </a:t>
            </a:r>
            <a:endParaRPr lang="en-US" sz="1600" dirty="0">
              <a:solidFill>
                <a:prstClr val="black"/>
              </a:solidFill>
              <a:latin typeface="Franklin Gothic Book"/>
              <a:cs typeface="Franklin Gothic Book"/>
            </a:endParaRPr>
          </a:p>
        </p:txBody>
      </p:sp>
      <p:sp>
        <p:nvSpPr>
          <p:cNvPr id="23" name="TextBox 22"/>
          <p:cNvSpPr txBox="1"/>
          <p:nvPr/>
        </p:nvSpPr>
        <p:spPr>
          <a:xfrm>
            <a:off x="2449283" y="3640025"/>
            <a:ext cx="6567716" cy="1077218"/>
          </a:xfrm>
          <a:prstGeom prst="rect">
            <a:avLst/>
          </a:prstGeom>
          <a:noFill/>
        </p:spPr>
        <p:txBody>
          <a:bodyPr wrap="square" rtlCol="0">
            <a:spAutoFit/>
          </a:bodyPr>
          <a:lstStyle/>
          <a:p>
            <a:pPr defTabSz="457200" fontAlgn="base">
              <a:spcBef>
                <a:spcPct val="0"/>
              </a:spcBef>
              <a:spcAft>
                <a:spcPct val="0"/>
              </a:spcAft>
            </a:pPr>
            <a:r>
              <a:rPr lang="en-US" sz="1600" dirty="0" smtClean="0">
                <a:solidFill>
                  <a:prstClr val="black"/>
                </a:solidFill>
                <a:latin typeface="Franklin Gothic Book"/>
                <a:cs typeface="Franklin Gothic Book"/>
              </a:rPr>
              <a:t>Review attendance report with parents. Tailor your conversation to student’s level of absenteeism and inform parents of possible impacts of missing school. Connect attendance back to parents’ hopes and dreams for their child.</a:t>
            </a:r>
            <a:endParaRPr lang="en-US" sz="1600" dirty="0">
              <a:solidFill>
                <a:prstClr val="black"/>
              </a:solidFill>
              <a:latin typeface="Franklin Gothic Book"/>
              <a:cs typeface="Franklin Gothic Book"/>
            </a:endParaRPr>
          </a:p>
        </p:txBody>
      </p:sp>
      <p:sp>
        <p:nvSpPr>
          <p:cNvPr id="24" name="TextBox 23"/>
          <p:cNvSpPr txBox="1"/>
          <p:nvPr/>
        </p:nvSpPr>
        <p:spPr>
          <a:xfrm>
            <a:off x="2449283" y="4757061"/>
            <a:ext cx="6567716" cy="830997"/>
          </a:xfrm>
          <a:prstGeom prst="rect">
            <a:avLst/>
          </a:prstGeom>
          <a:noFill/>
        </p:spPr>
        <p:txBody>
          <a:bodyPr wrap="square" rtlCol="0">
            <a:spAutoFit/>
          </a:bodyPr>
          <a:lstStyle/>
          <a:p>
            <a:pPr defTabSz="457200" fontAlgn="base">
              <a:spcBef>
                <a:spcPct val="0"/>
              </a:spcBef>
              <a:spcAft>
                <a:spcPct val="0"/>
              </a:spcAft>
            </a:pPr>
            <a:r>
              <a:rPr lang="en-US" sz="1600" dirty="0" smtClean="0">
                <a:solidFill>
                  <a:prstClr val="black"/>
                </a:solidFill>
                <a:latin typeface="Franklin Gothic Book"/>
                <a:cs typeface="Franklin Gothic Book"/>
              </a:rPr>
              <a:t>Discuss the challenges parents face in getting their children to school, as well as strengths they can build upon. For chronically absent students, try to understand the barriers that are keeping their children from school.</a:t>
            </a:r>
            <a:endParaRPr lang="en-US" sz="1600" dirty="0">
              <a:solidFill>
                <a:prstClr val="black"/>
              </a:solidFill>
              <a:latin typeface="Franklin Gothic Book"/>
              <a:cs typeface="Franklin Gothic Book"/>
            </a:endParaRPr>
          </a:p>
        </p:txBody>
      </p:sp>
      <p:sp>
        <p:nvSpPr>
          <p:cNvPr id="25" name="TextBox 24"/>
          <p:cNvSpPr txBox="1"/>
          <p:nvPr/>
        </p:nvSpPr>
        <p:spPr>
          <a:xfrm>
            <a:off x="2449283" y="5762175"/>
            <a:ext cx="6567716" cy="830997"/>
          </a:xfrm>
          <a:prstGeom prst="rect">
            <a:avLst/>
          </a:prstGeom>
          <a:noFill/>
        </p:spPr>
        <p:txBody>
          <a:bodyPr wrap="square" rtlCol="0">
            <a:spAutoFit/>
          </a:bodyPr>
          <a:lstStyle/>
          <a:p>
            <a:pPr defTabSz="457200" fontAlgn="base">
              <a:spcBef>
                <a:spcPct val="0"/>
              </a:spcBef>
              <a:spcAft>
                <a:spcPct val="0"/>
              </a:spcAft>
            </a:pPr>
            <a:r>
              <a:rPr lang="en-US" sz="1600" dirty="0" smtClean="0">
                <a:solidFill>
                  <a:prstClr val="black"/>
                </a:solidFill>
                <a:latin typeface="Franklin Gothic Book"/>
                <a:cs typeface="Franklin Gothic Book"/>
              </a:rPr>
              <a:t>Think through strategies with parents for addressing absences and help them develop an attendance improvement plan. Offer referrals to         services as needed and ask if there are other ways you can help.</a:t>
            </a:r>
            <a:endParaRPr lang="en-US" sz="1600" dirty="0">
              <a:solidFill>
                <a:prstClr val="black"/>
              </a:solidFill>
              <a:latin typeface="Franklin Gothic Book"/>
              <a:cs typeface="Franklin Gothic Book"/>
            </a:endParaRPr>
          </a:p>
        </p:txBody>
      </p:sp>
    </p:spTree>
    <p:extLst>
      <p:ext uri="{BB962C8B-B14F-4D97-AF65-F5344CB8AC3E}">
        <p14:creationId xmlns:p14="http://schemas.microsoft.com/office/powerpoint/2010/main" val="2879972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362201"/>
            <a:ext cx="7010400" cy="3763963"/>
          </a:xfrm>
        </p:spPr>
        <p:txBody>
          <a:bodyPr/>
          <a:lstStyle/>
          <a:p>
            <a:pPr marL="0" indent="0">
              <a:buNone/>
            </a:pPr>
            <a:r>
              <a:rPr lang="en-US" dirty="0" smtClean="0"/>
              <a:t>Head – a thought inspired by today</a:t>
            </a:r>
          </a:p>
          <a:p>
            <a:pPr marL="0" indent="0">
              <a:buNone/>
            </a:pPr>
            <a:endParaRPr lang="en-US" dirty="0" smtClean="0"/>
          </a:p>
          <a:p>
            <a:pPr marL="0" indent="0">
              <a:buNone/>
            </a:pPr>
            <a:r>
              <a:rPr lang="en-US" dirty="0"/>
              <a:t>Heart – </a:t>
            </a:r>
            <a:r>
              <a:rPr lang="en-US" dirty="0" smtClean="0"/>
              <a:t>a feeling evoked by today</a:t>
            </a:r>
          </a:p>
          <a:p>
            <a:pPr marL="0" indent="0">
              <a:buNone/>
            </a:pPr>
            <a:endParaRPr lang="en-US" dirty="0" smtClean="0"/>
          </a:p>
          <a:p>
            <a:pPr marL="0" indent="0">
              <a:buNone/>
            </a:pPr>
            <a:r>
              <a:rPr lang="en-US" dirty="0" smtClean="0"/>
              <a:t>Hand  – an action you will take</a:t>
            </a:r>
            <a:endParaRPr lang="en-US" dirty="0"/>
          </a:p>
        </p:txBody>
      </p:sp>
      <p:sp>
        <p:nvSpPr>
          <p:cNvPr id="3" name="Text Placeholder 2"/>
          <p:cNvSpPr>
            <a:spLocks noGrp="1"/>
          </p:cNvSpPr>
          <p:nvPr>
            <p:ph type="body" sz="quarter" idx="13"/>
          </p:nvPr>
        </p:nvSpPr>
        <p:spPr/>
        <p:txBody>
          <a:bodyPr/>
          <a:lstStyle/>
          <a:p>
            <a:pPr algn="ctr"/>
            <a:r>
              <a:rPr lang="en-US" dirty="0" smtClean="0"/>
              <a:t>Reflections</a:t>
            </a:r>
            <a:endParaRPr lang="en-US" dirty="0"/>
          </a:p>
        </p:txBody>
      </p:sp>
      <p:sp>
        <p:nvSpPr>
          <p:cNvPr id="4" name="Slide Number Placeholder 3"/>
          <p:cNvSpPr>
            <a:spLocks noGrp="1"/>
          </p:cNvSpPr>
          <p:nvPr>
            <p:ph type="sldNum" sz="quarter" idx="14"/>
          </p:nvPr>
        </p:nvSpPr>
        <p:spPr>
          <a:xfrm>
            <a:off x="6629400" y="639604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45</a:t>
            </a:fld>
            <a:endParaRPr lang="en-US" sz="1400" b="1" dirty="0">
              <a:solidFill>
                <a:schemeClr val="tx1">
                  <a:lumMod val="75000"/>
                  <a:lumOff val="25000"/>
                </a:schemeClr>
              </a:solidFill>
            </a:endParaRPr>
          </a:p>
        </p:txBody>
      </p:sp>
      <p:sp>
        <p:nvSpPr>
          <p:cNvPr id="5" name="Smiley Face 4"/>
          <p:cNvSpPr/>
          <p:nvPr/>
        </p:nvSpPr>
        <p:spPr>
          <a:xfrm>
            <a:off x="434009" y="2286000"/>
            <a:ext cx="914400" cy="914400"/>
          </a:xfrm>
          <a:prstGeom prst="smileyFace">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Heart 5"/>
          <p:cNvSpPr/>
          <p:nvPr/>
        </p:nvSpPr>
        <p:spPr>
          <a:xfrm>
            <a:off x="381000" y="3733800"/>
            <a:ext cx="990600" cy="685800"/>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stop - talk to the hand"/>
          <p:cNvPicPr>
            <a:picLocks noChangeAspect="1" noChangeArrowheads="1"/>
          </p:cNvPicPr>
          <p:nvPr/>
        </p:nvPicPr>
        <p:blipFill rotWithShape="1">
          <a:blip r:embed="rId2">
            <a:extLst>
              <a:ext uri="{28A0092B-C50C-407E-A947-70E740481C1C}">
                <a14:useLocalDpi xmlns:a14="http://schemas.microsoft.com/office/drawing/2010/main" val="0"/>
              </a:ext>
            </a:extLst>
          </a:blip>
          <a:srcRect l="1459" t="-13333" r="-1459" b="13333"/>
          <a:stretch/>
        </p:blipFill>
        <p:spPr bwMode="auto">
          <a:xfrm>
            <a:off x="528637" y="4495800"/>
            <a:ext cx="6953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58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2B6693-6F4B-48C8-B893-5ABE186E15ED}" type="slidenum">
              <a:rPr lang="en-US" sz="1400" b="1" smtClean="0">
                <a:solidFill>
                  <a:schemeClr val="tx1">
                    <a:lumMod val="75000"/>
                    <a:lumOff val="25000"/>
                  </a:schemeClr>
                </a:solidFill>
              </a:rPr>
              <a:pPr>
                <a:defRPr/>
              </a:pPr>
              <a:t>5</a:t>
            </a:fld>
            <a:endParaRPr lang="en-US" sz="1400" b="1">
              <a:solidFill>
                <a:schemeClr val="tx1">
                  <a:lumMod val="75000"/>
                  <a:lumOff val="25000"/>
                </a:schemeClr>
              </a:solidFill>
            </a:endParaRPr>
          </a:p>
        </p:txBody>
      </p:sp>
      <p:sp>
        <p:nvSpPr>
          <p:cNvPr id="3" name="Text Placeholder 2"/>
          <p:cNvSpPr>
            <a:spLocks noGrp="1"/>
          </p:cNvSpPr>
          <p:nvPr>
            <p:ph type="body" sz="quarter" idx="13"/>
          </p:nvPr>
        </p:nvSpPr>
        <p:spPr>
          <a:xfrm>
            <a:off x="526142" y="2279560"/>
            <a:ext cx="8236857" cy="1023792"/>
          </a:xfrm>
        </p:spPr>
        <p:txBody>
          <a:bodyPr/>
          <a:lstStyle/>
          <a:p>
            <a:pPr algn="ctr"/>
            <a:r>
              <a:rPr lang="en-US" sz="4600" b="1" dirty="0" smtClean="0"/>
              <a:t>Attendance </a:t>
            </a:r>
            <a:r>
              <a:rPr lang="en-US" sz="4600" b="1" dirty="0" smtClean="0"/>
              <a:t>Research &amp; Concepts</a:t>
            </a:r>
            <a:endParaRPr lang="en-US" sz="4600" b="1" dirty="0" smtClean="0"/>
          </a:p>
          <a:p>
            <a:pPr algn="ctr"/>
            <a:r>
              <a:rPr lang="en-US" sz="4600" b="1" dirty="0" smtClean="0"/>
              <a:t>A Quick Review</a:t>
            </a:r>
            <a:endParaRPr lang="en-US" sz="4600" b="1" dirty="0"/>
          </a:p>
        </p:txBody>
      </p:sp>
    </p:spTree>
    <p:extLst>
      <p:ext uri="{BB962C8B-B14F-4D97-AF65-F5344CB8AC3E}">
        <p14:creationId xmlns:p14="http://schemas.microsoft.com/office/powerpoint/2010/main" val="39675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2400" y="41564"/>
            <a:ext cx="8650288" cy="1376075"/>
          </a:xfrm>
        </p:spPr>
        <p:txBody>
          <a:bodyPr/>
          <a:lstStyle/>
          <a:p>
            <a:pPr algn="ctr"/>
            <a:r>
              <a:rPr lang="en-US" dirty="0" smtClean="0"/>
              <a:t> </a:t>
            </a:r>
            <a:r>
              <a:rPr lang="en-US" sz="4000" dirty="0" smtClean="0">
                <a:solidFill>
                  <a:srgbClr val="514141"/>
                </a:solidFill>
              </a:rPr>
              <a:t>Attendance is An </a:t>
            </a:r>
            <a:r>
              <a:rPr lang="en-US" sz="4000" dirty="0">
                <a:solidFill>
                  <a:srgbClr val="514141"/>
                </a:solidFill>
              </a:rPr>
              <a:t>E</a:t>
            </a:r>
            <a:r>
              <a:rPr lang="en-US" sz="4000" dirty="0" smtClean="0">
                <a:solidFill>
                  <a:srgbClr val="514141"/>
                </a:solidFill>
              </a:rPr>
              <a:t>ssential </a:t>
            </a:r>
            <a:r>
              <a:rPr lang="en-US" sz="4000" dirty="0">
                <a:solidFill>
                  <a:srgbClr val="514141"/>
                </a:solidFill>
              </a:rPr>
              <a:t>I</a:t>
            </a:r>
            <a:r>
              <a:rPr lang="en-US" sz="4000" dirty="0" smtClean="0">
                <a:solidFill>
                  <a:srgbClr val="514141"/>
                </a:solidFill>
              </a:rPr>
              <a:t>ngredient of Academic </a:t>
            </a:r>
            <a:r>
              <a:rPr lang="en-US" sz="4000" dirty="0">
                <a:solidFill>
                  <a:srgbClr val="514141"/>
                </a:solidFill>
              </a:rPr>
              <a:t>S</a:t>
            </a:r>
            <a:r>
              <a:rPr lang="en-US" sz="4000" dirty="0" smtClean="0">
                <a:solidFill>
                  <a:srgbClr val="514141"/>
                </a:solidFill>
              </a:rPr>
              <a:t>uccess</a:t>
            </a:r>
            <a:endParaRPr lang="en-US" sz="4000" dirty="0">
              <a:solidFill>
                <a:srgbClr val="514141"/>
              </a:solidFill>
            </a:endParaRPr>
          </a:p>
        </p:txBody>
      </p:sp>
      <p:sp>
        <p:nvSpPr>
          <p:cNvPr id="4" name="Slide Number Placeholder 3"/>
          <p:cNvSpPr>
            <a:spLocks noGrp="1"/>
          </p:cNvSpPr>
          <p:nvPr>
            <p:ph type="sldNum" sz="quarter" idx="4294967295"/>
          </p:nvPr>
        </p:nvSpPr>
        <p:spPr>
          <a:xfrm>
            <a:off x="6565592" y="6382391"/>
            <a:ext cx="2133600" cy="365125"/>
          </a:xfrm>
          <a:prstGeom prst="rect">
            <a:avLst/>
          </a:prstGeom>
        </p:spPr>
        <p:txBody>
          <a:bodyPr/>
          <a:lstStyle/>
          <a:p>
            <a:pPr>
              <a:defRPr/>
            </a:pPr>
            <a:fld id="{47BE2769-1AC7-48D9-BC3D-F8A95828A90B}" type="slidenum">
              <a:rPr lang="en-US" sz="1400" b="1" smtClean="0">
                <a:solidFill>
                  <a:prstClr val="black">
                    <a:lumMod val="75000"/>
                    <a:lumOff val="25000"/>
                  </a:prstClr>
                </a:solidFill>
              </a:rPr>
              <a:pPr>
                <a:defRPr/>
              </a:pPr>
              <a:t>6</a:t>
            </a:fld>
            <a:endParaRPr lang="en-US" sz="1400" b="1" dirty="0">
              <a:solidFill>
                <a:prstClr val="black">
                  <a:lumMod val="75000"/>
                  <a:lumOff val="25000"/>
                </a:prstClr>
              </a:solidFill>
            </a:endParaRPr>
          </a:p>
        </p:txBody>
      </p:sp>
      <p:graphicFrame>
        <p:nvGraphicFramePr>
          <p:cNvPr id="7" name="Content Placeholder 6"/>
          <p:cNvGraphicFramePr>
            <a:graphicFrameLocks noGrp="1"/>
          </p:cNvGraphicFramePr>
          <p:nvPr>
            <p:ph idx="1"/>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1"/>
          <p:cNvSpPr txBox="1">
            <a:spLocks noChangeArrowheads="1"/>
          </p:cNvSpPr>
          <p:nvPr/>
        </p:nvSpPr>
        <p:spPr bwMode="auto">
          <a:xfrm>
            <a:off x="457200" y="6126164"/>
            <a:ext cx="7495309" cy="769441"/>
          </a:xfrm>
          <a:prstGeom prst="rect">
            <a:avLst/>
          </a:prstGeom>
          <a:noFill/>
          <a:ln w="9525">
            <a:noFill/>
            <a:miter lim="800000"/>
            <a:headEnd/>
            <a:tailEnd/>
          </a:ln>
        </p:spPr>
        <p:txBody>
          <a:bodyPr wrap="square">
            <a:spAutoFit/>
          </a:bodyPr>
          <a:lstStyle/>
          <a:p>
            <a:pPr marL="0" lvl="1" algn="ctr" defTabSz="457200" fontAlgn="base">
              <a:spcBef>
                <a:spcPct val="0"/>
              </a:spcBef>
              <a:spcAft>
                <a:spcPct val="0"/>
              </a:spcAft>
            </a:pPr>
            <a:r>
              <a:rPr lang="en-US" sz="1300" b="1" dirty="0">
                <a:solidFill>
                  <a:prstClr val="black"/>
                </a:solidFill>
                <a:latin typeface="Century Gothic" pitchFamily="34" charset="0"/>
                <a:cs typeface="Arial" charset="0"/>
              </a:rPr>
              <a:t>Developed by Annie E. Casey Foundation &amp; America’s Promise Alliance </a:t>
            </a:r>
            <a:br>
              <a:rPr lang="en-US" sz="1300" b="1" dirty="0">
                <a:solidFill>
                  <a:prstClr val="black"/>
                </a:solidFill>
                <a:latin typeface="Century Gothic" pitchFamily="34" charset="0"/>
                <a:cs typeface="Arial" charset="0"/>
              </a:rPr>
            </a:br>
            <a:r>
              <a:rPr lang="en-US" sz="1300" b="1" dirty="0">
                <a:solidFill>
                  <a:prstClr val="black"/>
                </a:solidFill>
                <a:latin typeface="Century Gothic" pitchFamily="34" charset="0"/>
                <a:cs typeface="Arial" charset="0"/>
              </a:rPr>
              <a:t>For more info go to </a:t>
            </a:r>
            <a:r>
              <a:rPr lang="en-US" sz="1300" b="1" u="sng" dirty="0" smtClean="0">
                <a:solidFill>
                  <a:srgbClr val="2727BB"/>
                </a:solidFill>
                <a:latin typeface="Century Gothic" pitchFamily="34" charset="0"/>
                <a:cs typeface="Arial" charset="0"/>
              </a:rPr>
              <a:t>http://www.americaspromise.org/parent-engagement-toolkit</a:t>
            </a:r>
            <a:endParaRPr lang="en-US" sz="1300" b="1" u="sng" dirty="0">
              <a:solidFill>
                <a:srgbClr val="2727BB"/>
              </a:solidFill>
              <a:latin typeface="Century Gothic" pitchFamily="34" charset="0"/>
              <a:cs typeface="Arial" charset="0"/>
            </a:endParaRPr>
          </a:p>
          <a:p>
            <a:pPr defTabSz="457200" fontAlgn="base">
              <a:spcBef>
                <a:spcPct val="0"/>
              </a:spcBef>
              <a:spcAft>
                <a:spcPct val="0"/>
              </a:spcAft>
            </a:pPr>
            <a:endParaRPr lang="en-US" dirty="0">
              <a:solidFill>
                <a:prstClr val="black"/>
              </a:solidFill>
              <a:cs typeface="Arial" charset="0"/>
            </a:endParaRPr>
          </a:p>
        </p:txBody>
      </p:sp>
      <p:sp>
        <p:nvSpPr>
          <p:cNvPr id="9" name="TextBox 6"/>
          <p:cNvSpPr txBox="1">
            <a:spLocks noChangeArrowheads="1"/>
          </p:cNvSpPr>
          <p:nvPr/>
        </p:nvSpPr>
        <p:spPr bwMode="auto">
          <a:xfrm rot="17866244">
            <a:off x="108244" y="3479286"/>
            <a:ext cx="4513408" cy="707886"/>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sz="2200" b="1" dirty="0" smtClean="0">
                <a:solidFill>
                  <a:prstClr val="black"/>
                </a:solidFill>
                <a:latin typeface="Century Gothic" pitchFamily="34" charset="0"/>
                <a:cs typeface="Arial" charset="0"/>
              </a:rPr>
              <a:t>4 </a:t>
            </a:r>
            <a:r>
              <a:rPr lang="en-US" sz="2200" b="1" dirty="0">
                <a:solidFill>
                  <a:prstClr val="black"/>
                </a:solidFill>
                <a:latin typeface="Century Gothic" pitchFamily="34" charset="0"/>
                <a:cs typeface="Arial" charset="0"/>
              </a:rPr>
              <a:t>A School Success Framework </a:t>
            </a:r>
          </a:p>
          <a:p>
            <a:pPr defTabSz="457200" fontAlgn="base">
              <a:spcBef>
                <a:spcPct val="0"/>
              </a:spcBef>
              <a:spcAft>
                <a:spcPct val="0"/>
              </a:spcAft>
            </a:pPr>
            <a:endParaRPr lang="en-US" dirty="0">
              <a:solidFill>
                <a:prstClr val="black"/>
              </a:solidFill>
              <a:latin typeface="Century Gothic" pitchFamily="34" charset="0"/>
              <a:cs typeface="Arial" charset="0"/>
            </a:endParaRPr>
          </a:p>
        </p:txBody>
      </p:sp>
    </p:spTree>
    <p:extLst>
      <p:ext uri="{BB962C8B-B14F-4D97-AF65-F5344CB8AC3E}">
        <p14:creationId xmlns:p14="http://schemas.microsoft.com/office/powerpoint/2010/main" val="21397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1100138" y="1762805"/>
            <a:ext cx="6505575" cy="3821340"/>
          </a:xfrm>
          <a:prstGeom prst="rect">
            <a:avLst/>
          </a:prstGeom>
          <a:noFill/>
          <a:ln w="9525">
            <a:noFill/>
            <a:miter lim="800000"/>
            <a:headEnd/>
            <a:tailEnd/>
          </a:ln>
        </p:spPr>
      </p:pic>
      <p:sp>
        <p:nvSpPr>
          <p:cNvPr id="9" name="Title 8"/>
          <p:cNvSpPr>
            <a:spLocks noGrp="1"/>
          </p:cNvSpPr>
          <p:nvPr>
            <p:ph type="title" idx="4294967295"/>
          </p:nvPr>
        </p:nvSpPr>
        <p:spPr>
          <a:xfrm>
            <a:off x="84160" y="227299"/>
            <a:ext cx="8991600" cy="1029380"/>
          </a:xfrm>
        </p:spPr>
        <p:txBody>
          <a:bodyPr/>
          <a:lstStyle/>
          <a:p>
            <a:pPr>
              <a:defRPr/>
            </a:pPr>
            <a:r>
              <a:rPr lang="en-US" sz="3000" b="1" dirty="0" smtClean="0">
                <a:latin typeface="Franklin Gothic Medium" pitchFamily="34" charset="0"/>
              </a:rPr>
              <a:t> </a:t>
            </a:r>
            <a:r>
              <a:rPr lang="en-US" sz="3100" b="1" dirty="0" smtClean="0">
                <a:solidFill>
                  <a:srgbClr val="514141"/>
                </a:solidFill>
                <a:latin typeface="Franklin Gothic Medium" pitchFamily="34" charset="0"/>
              </a:rPr>
              <a:t>Starting in </a:t>
            </a:r>
            <a:r>
              <a:rPr lang="en-US" sz="3100" b="1" dirty="0" err="1" smtClean="0">
                <a:solidFill>
                  <a:srgbClr val="514141"/>
                </a:solidFill>
                <a:latin typeface="Franklin Gothic Medium" pitchFamily="34" charset="0"/>
              </a:rPr>
              <a:t>PreK</a:t>
            </a:r>
            <a:r>
              <a:rPr lang="en-US" sz="3100" b="1" dirty="0" smtClean="0">
                <a:solidFill>
                  <a:srgbClr val="514141"/>
                </a:solidFill>
                <a:latin typeface="Franklin Gothic Medium" pitchFamily="34" charset="0"/>
              </a:rPr>
              <a:t>,  More Years of Chronic Absence = Need for Intensive Reading Support By 2</a:t>
            </a:r>
            <a:r>
              <a:rPr lang="en-US" sz="3100" b="1" baseline="30000" dirty="0" smtClean="0">
                <a:solidFill>
                  <a:srgbClr val="514141"/>
                </a:solidFill>
                <a:latin typeface="Franklin Gothic Medium" pitchFamily="34" charset="0"/>
              </a:rPr>
              <a:t>nd</a:t>
            </a:r>
            <a:r>
              <a:rPr lang="en-US" sz="3100" b="1" dirty="0" smtClean="0">
                <a:solidFill>
                  <a:srgbClr val="514141"/>
                </a:solidFill>
                <a:latin typeface="Franklin Gothic Medium" pitchFamily="34" charset="0"/>
              </a:rPr>
              <a:t> Grade</a:t>
            </a:r>
            <a:endParaRPr lang="en-US" sz="3100" b="1" dirty="0">
              <a:solidFill>
                <a:srgbClr val="514141"/>
              </a:solidFill>
              <a:latin typeface="Franklin Gothic Medium" pitchFamily="34" charset="0"/>
            </a:endParaRPr>
          </a:p>
        </p:txBody>
      </p:sp>
      <p:sp>
        <p:nvSpPr>
          <p:cNvPr id="35844" name="Rectangle 4"/>
          <p:cNvSpPr>
            <a:spLocks noChangeArrowheads="1"/>
          </p:cNvSpPr>
          <p:nvPr/>
        </p:nvSpPr>
        <p:spPr bwMode="auto">
          <a:xfrm>
            <a:off x="152400" y="5932487"/>
            <a:ext cx="8778875" cy="430887"/>
          </a:xfrm>
          <a:prstGeom prst="rect">
            <a:avLst/>
          </a:prstGeom>
          <a:noFill/>
          <a:ln w="9525">
            <a:noFill/>
            <a:miter lim="800000"/>
            <a:headEnd/>
            <a:tailEnd/>
          </a:ln>
        </p:spPr>
        <p:txBody>
          <a:bodyPr wrap="square">
            <a:spAutoFit/>
          </a:bodyPr>
          <a:lstStyle/>
          <a:p>
            <a:pPr fontAlgn="base">
              <a:spcBef>
                <a:spcPct val="0"/>
              </a:spcBef>
              <a:spcAft>
                <a:spcPct val="0"/>
              </a:spcAft>
            </a:pPr>
            <a:r>
              <a:rPr lang="en-US" sz="1100" i="1" dirty="0" smtClean="0">
                <a:solidFill>
                  <a:srgbClr val="000000"/>
                </a:solidFill>
                <a:cs typeface="Arial" pitchFamily="34" charset="0"/>
              </a:rPr>
              <a:t>* Indicates that  scores are significantly different from scores of students who are never chronically absent, at p&lt;.05 level; **p&lt;.01; ***p&lt;.001</a:t>
            </a:r>
          </a:p>
        </p:txBody>
      </p:sp>
      <p:cxnSp>
        <p:nvCxnSpPr>
          <p:cNvPr id="6" name="Straight Connector 5"/>
          <p:cNvCxnSpPr/>
          <p:nvPr/>
        </p:nvCxnSpPr>
        <p:spPr>
          <a:xfrm>
            <a:off x="1887538" y="2743200"/>
            <a:ext cx="5534025"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7281863" y="2146300"/>
            <a:ext cx="323850" cy="33496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a:spLocks noChangeArrowheads="1"/>
          </p:cNvSpPr>
          <p:nvPr/>
        </p:nvSpPr>
        <p:spPr bwMode="auto">
          <a:xfrm>
            <a:off x="7605713" y="1882775"/>
            <a:ext cx="1493837" cy="431800"/>
          </a:xfrm>
          <a:prstGeom prst="rect">
            <a:avLst/>
          </a:prstGeom>
          <a:noFill/>
          <a:ln w="9525">
            <a:noFill/>
            <a:miter lim="800000"/>
            <a:headEnd/>
            <a:tailEnd/>
          </a:ln>
        </p:spPr>
        <p:txBody>
          <a:bodyPr>
            <a:spAutoFit/>
          </a:bodyPr>
          <a:lstStyle/>
          <a:p>
            <a:pPr fontAlgn="base">
              <a:spcBef>
                <a:spcPct val="0"/>
              </a:spcBef>
              <a:spcAft>
                <a:spcPct val="0"/>
              </a:spcAft>
            </a:pPr>
            <a:r>
              <a:rPr lang="en-US" sz="2200" smtClean="0">
                <a:solidFill>
                  <a:srgbClr val="000000"/>
                </a:solidFill>
                <a:cs typeface="Arial" pitchFamily="34" charset="0"/>
              </a:rPr>
              <a:t>Some risk</a:t>
            </a:r>
          </a:p>
        </p:txBody>
      </p:sp>
      <p:cxnSp>
        <p:nvCxnSpPr>
          <p:cNvPr id="10" name="Straight Connector 9"/>
          <p:cNvCxnSpPr/>
          <p:nvPr/>
        </p:nvCxnSpPr>
        <p:spPr>
          <a:xfrm>
            <a:off x="1887538" y="3860800"/>
            <a:ext cx="5534025" cy="0"/>
          </a:xfrm>
          <a:prstGeom prst="line">
            <a:avLst/>
          </a:prstGeom>
          <a:ln>
            <a:solidFill>
              <a:srgbClr val="96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281863" y="3475038"/>
            <a:ext cx="323850" cy="3365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7605713" y="3243263"/>
            <a:ext cx="1493837" cy="430212"/>
          </a:xfrm>
          <a:prstGeom prst="rect">
            <a:avLst/>
          </a:prstGeom>
          <a:noFill/>
          <a:ln w="9525">
            <a:noFill/>
            <a:miter lim="800000"/>
            <a:headEnd/>
            <a:tailEnd/>
          </a:ln>
        </p:spPr>
        <p:txBody>
          <a:bodyPr>
            <a:spAutoFit/>
          </a:bodyPr>
          <a:lstStyle/>
          <a:p>
            <a:pPr fontAlgn="base">
              <a:spcBef>
                <a:spcPct val="0"/>
              </a:spcBef>
              <a:spcAft>
                <a:spcPct val="0"/>
              </a:spcAft>
            </a:pPr>
            <a:r>
              <a:rPr lang="en-US" sz="2200" smtClean="0">
                <a:solidFill>
                  <a:srgbClr val="000000"/>
                </a:solidFill>
                <a:cs typeface="Arial" pitchFamily="34" charset="0"/>
              </a:rPr>
              <a:t>At risk</a:t>
            </a:r>
          </a:p>
        </p:txBody>
      </p:sp>
      <p:pic>
        <p:nvPicPr>
          <p:cNvPr id="16" name="Picture 7"/>
          <p:cNvPicPr>
            <a:picLocks noChangeAspect="1"/>
          </p:cNvPicPr>
          <p:nvPr/>
        </p:nvPicPr>
        <p:blipFill>
          <a:blip r:embed="rId4" cstate="print"/>
          <a:srcRect/>
          <a:stretch>
            <a:fillRect/>
          </a:stretch>
        </p:blipFill>
        <p:spPr bwMode="auto">
          <a:xfrm>
            <a:off x="2905125" y="6346825"/>
            <a:ext cx="2514600" cy="285750"/>
          </a:xfrm>
          <a:prstGeom prst="rect">
            <a:avLst/>
          </a:prstGeom>
          <a:noFill/>
          <a:ln w="9525">
            <a:noFill/>
            <a:miter lim="800000"/>
            <a:headEnd/>
            <a:tailEnd/>
          </a:ln>
        </p:spPr>
      </p:pic>
      <p:sp>
        <p:nvSpPr>
          <p:cNvPr id="13" name="Slide Number Placeholder 12"/>
          <p:cNvSpPr>
            <a:spLocks noGrp="1"/>
          </p:cNvSpPr>
          <p:nvPr>
            <p:ph type="sldNum" sz="quarter" idx="14"/>
          </p:nvPr>
        </p:nvSpPr>
        <p:spPr>
          <a:xfrm>
            <a:off x="6565592" y="6396038"/>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7</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27728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5948" y="186185"/>
            <a:ext cx="8802688" cy="981075"/>
          </a:xfrm>
        </p:spPr>
        <p:txBody>
          <a:bodyPr rtlCol="0">
            <a:noAutofit/>
          </a:bodyPr>
          <a:lstStyle/>
          <a:p>
            <a:pPr algn="ctr" eaLnBrk="1" fontAlgn="auto" hangingPunct="1">
              <a:spcAft>
                <a:spcPts val="0"/>
              </a:spcAft>
              <a:buFont typeface="Arial"/>
              <a:buNone/>
              <a:defRPr/>
            </a:pPr>
            <a:r>
              <a:rPr lang="en-US" sz="3300" dirty="0" smtClean="0">
                <a:latin typeface="Franklin Gothic Medium" pitchFamily="34" charset="0"/>
              </a:rPr>
              <a:t>The Long-Term Impact of Chronic Kindergarten Absence is Most Troubling for Poor Children</a:t>
            </a:r>
            <a:endParaRPr lang="en-US" sz="3300" dirty="0">
              <a:latin typeface="Franklin Gothic Medium" pitchFamily="34" charset="0"/>
            </a:endParaRPr>
          </a:p>
        </p:txBody>
      </p:sp>
      <p:graphicFrame>
        <p:nvGraphicFramePr>
          <p:cNvPr id="1026" name="Object 25"/>
          <p:cNvGraphicFramePr>
            <a:graphicFrameLocks noChangeAspect="1"/>
          </p:cNvGraphicFramePr>
          <p:nvPr>
            <p:extLst/>
          </p:nvPr>
        </p:nvGraphicFramePr>
        <p:xfrm>
          <a:off x="1107171" y="2552700"/>
          <a:ext cx="6786563" cy="3511550"/>
        </p:xfrm>
        <a:graphic>
          <a:graphicData uri="http://schemas.openxmlformats.org/presentationml/2006/ole">
            <mc:AlternateContent xmlns:mc="http://schemas.openxmlformats.org/markup-compatibility/2006">
              <mc:Choice xmlns:v="urn:schemas-microsoft-com:vml" Requires="v">
                <p:oleObj spid="_x0000_s1027" name="Worksheet" r:id="rId4" imgW="8747814" imgH="5006380" progId="Excel.Sheet.8">
                  <p:embed/>
                </p:oleObj>
              </mc:Choice>
              <mc:Fallback>
                <p:oleObj name="Worksheet" r:id="rId4" imgW="8747814" imgH="50063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171" y="2552700"/>
                        <a:ext cx="6786563"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a:off x="676957" y="6042252"/>
            <a:ext cx="755173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Source:  ECLS-K  data analyzed by National Center for Children in Poverty (NCCP) </a:t>
            </a:r>
          </a:p>
          <a:p>
            <a:pPr eaLnBrk="1" hangingPunct="1"/>
            <a:r>
              <a:rPr lang="en-US" sz="1400" i="1" dirty="0">
                <a:solidFill>
                  <a:srgbClr val="514141"/>
                </a:solidFill>
                <a:latin typeface="Franklin Gothic Medium" pitchFamily="34" charset="0"/>
              </a:rPr>
              <a:t>Note: </a:t>
            </a:r>
            <a:r>
              <a:rPr lang="en-US" sz="1400" i="1" dirty="0" smtClean="0">
                <a:solidFill>
                  <a:srgbClr val="514141"/>
                </a:solidFill>
                <a:latin typeface="Franklin Gothic Medium" pitchFamily="34" charset="0"/>
              </a:rPr>
              <a:t> Average </a:t>
            </a:r>
            <a:r>
              <a:rPr lang="en-US" sz="1400" i="1" dirty="0">
                <a:solidFill>
                  <a:srgbClr val="514141"/>
                </a:solidFill>
                <a:latin typeface="Franklin Gothic Medium" pitchFamily="34" charset="0"/>
              </a:rPr>
              <a:t>academic performance reflects results of direct cognitive </a:t>
            </a:r>
            <a:r>
              <a:rPr lang="en-US" sz="1400" i="1" dirty="0" smtClean="0">
                <a:solidFill>
                  <a:srgbClr val="514141"/>
                </a:solidFill>
                <a:latin typeface="Franklin Gothic Medium" pitchFamily="34" charset="0"/>
              </a:rPr>
              <a:t>assessments conducted </a:t>
            </a:r>
            <a:r>
              <a:rPr lang="en-US" sz="1400" i="1" dirty="0">
                <a:solidFill>
                  <a:srgbClr val="514141"/>
                </a:solidFill>
                <a:latin typeface="Franklin Gothic Medium" pitchFamily="34" charset="0"/>
              </a:rPr>
              <a:t>for ECLS-K.  </a:t>
            </a:r>
          </a:p>
        </p:txBody>
      </p:sp>
      <p:sp>
        <p:nvSpPr>
          <p:cNvPr id="1029" name="TextBox 6"/>
          <p:cNvSpPr txBox="1">
            <a:spLocks noChangeArrowheads="1"/>
          </p:cNvSpPr>
          <p:nvPr/>
        </p:nvSpPr>
        <p:spPr bwMode="auto">
          <a:xfrm>
            <a:off x="152400" y="1768473"/>
            <a:ext cx="88283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latin typeface="Franklin Gothic Medium" pitchFamily="34" charset="0"/>
              </a:rPr>
              <a:t>5</a:t>
            </a:r>
            <a:r>
              <a:rPr lang="en-US" i="1" baseline="30000" dirty="0">
                <a:latin typeface="Franklin Gothic Medium" pitchFamily="34" charset="0"/>
              </a:rPr>
              <a:t>th</a:t>
            </a:r>
            <a:r>
              <a:rPr lang="en-US" i="1" dirty="0">
                <a:latin typeface="Franklin Gothic Medium" pitchFamily="34" charset="0"/>
              </a:rPr>
              <a:t> Grade Math and Reading </a:t>
            </a:r>
            <a:r>
              <a:rPr lang="en-US" i="1" dirty="0" smtClean="0">
                <a:latin typeface="Franklin Gothic Medium" pitchFamily="34" charset="0"/>
              </a:rPr>
              <a:t>performance by </a:t>
            </a:r>
            <a:r>
              <a:rPr lang="en-US" i="1" dirty="0">
                <a:latin typeface="Franklin Gothic Medium" pitchFamily="34" charset="0"/>
              </a:rPr>
              <a:t>K </a:t>
            </a:r>
            <a:r>
              <a:rPr lang="en-US" i="1" dirty="0" smtClean="0">
                <a:latin typeface="Franklin Gothic Medium" pitchFamily="34" charset="0"/>
              </a:rPr>
              <a:t>attendance </a:t>
            </a:r>
            <a:r>
              <a:rPr lang="en-US" i="1" dirty="0">
                <a:latin typeface="Franklin Gothic Medium" pitchFamily="34" charset="0"/>
              </a:rPr>
              <a:t>for </a:t>
            </a:r>
            <a:r>
              <a:rPr lang="en-US" i="1" dirty="0" smtClean="0">
                <a:latin typeface="Franklin Gothic Medium" pitchFamily="34" charset="0"/>
              </a:rPr>
              <a:t>children </a:t>
            </a:r>
            <a:r>
              <a:rPr lang="en-US" i="1" dirty="0">
                <a:latin typeface="Franklin Gothic Medium" pitchFamily="34" charset="0"/>
              </a:rPr>
              <a:t>l</a:t>
            </a:r>
            <a:r>
              <a:rPr lang="en-US" i="1" dirty="0" smtClean="0">
                <a:latin typeface="Franklin Gothic Medium" pitchFamily="34" charset="0"/>
              </a:rPr>
              <a:t>iving </a:t>
            </a:r>
            <a:r>
              <a:rPr lang="en-US" i="1" dirty="0">
                <a:latin typeface="Franklin Gothic Medium" pitchFamily="34" charset="0"/>
              </a:rPr>
              <a:t>In </a:t>
            </a:r>
            <a:r>
              <a:rPr lang="en-US" i="1" dirty="0" smtClean="0">
                <a:latin typeface="Franklin Gothic Medium" pitchFamily="34" charset="0"/>
              </a:rPr>
              <a:t>poverty.  Academic </a:t>
            </a:r>
            <a:r>
              <a:rPr lang="en-US" i="1" dirty="0">
                <a:latin typeface="Franklin Gothic Medium" pitchFamily="34" charset="0"/>
              </a:rPr>
              <a:t>performance was lower even if attendance had improved in 3</a:t>
            </a:r>
            <a:r>
              <a:rPr lang="en-US" i="1" baseline="30000" dirty="0">
                <a:latin typeface="Franklin Gothic Medium" pitchFamily="34" charset="0"/>
              </a:rPr>
              <a:t>rd</a:t>
            </a:r>
            <a:r>
              <a:rPr lang="en-US" i="1" dirty="0">
                <a:latin typeface="Franklin Gothic Medium" pitchFamily="34" charset="0"/>
              </a:rPr>
              <a:t> grade. </a:t>
            </a:r>
          </a:p>
        </p:txBody>
      </p:sp>
      <p:sp>
        <p:nvSpPr>
          <p:cNvPr id="7" name="Slide Number Placeholder 6"/>
          <p:cNvSpPr>
            <a:spLocks noGrp="1"/>
          </p:cNvSpPr>
          <p:nvPr>
            <p:ph type="sldNum" sz="quarter" idx="14"/>
          </p:nvPr>
        </p:nvSpPr>
        <p:spPr/>
        <p:txBody>
          <a:bodyPr/>
          <a:lstStyle/>
          <a:p>
            <a:pPr>
              <a:defRPr/>
            </a:pPr>
            <a:fld id="{47BE2769-1AC7-48D9-BC3D-F8A95828A90B}" type="slidenum">
              <a:rPr lang="en-US" sz="1400" b="1" smtClean="0">
                <a:solidFill>
                  <a:schemeClr val="tx1"/>
                </a:solidFill>
              </a:rPr>
              <a:pPr>
                <a:defRPr/>
              </a:pPr>
              <a:t>8</a:t>
            </a:fld>
            <a:endParaRPr lang="en-US" sz="1400" b="1" dirty="0">
              <a:solidFill>
                <a:schemeClr val="tx1"/>
              </a:solidFill>
            </a:endParaRPr>
          </a:p>
        </p:txBody>
      </p:sp>
    </p:spTree>
    <p:extLst>
      <p:ext uri="{BB962C8B-B14F-4D97-AF65-F5344CB8AC3E}">
        <p14:creationId xmlns:p14="http://schemas.microsoft.com/office/powerpoint/2010/main" val="202707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8711" y="3962400"/>
            <a:ext cx="8814178" cy="2667000"/>
          </a:xfrm>
          <a:prstGeom prst="roundRect">
            <a:avLst/>
          </a:prstGeom>
          <a:solidFill>
            <a:schemeClr val="accent1">
              <a:lumMod val="20000"/>
              <a:lumOff val="80000"/>
            </a:schemeClr>
          </a:solidFill>
          <a:effectLst>
            <a:outerShdw blurRad="50800" dist="50800" dir="5400000" algn="ctr" rotWithShape="0">
              <a:schemeClr val="accent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7" name="Content Placeholder 6"/>
          <p:cNvGraphicFramePr>
            <a:graphicFrameLocks noGrp="1"/>
          </p:cNvGraphicFramePr>
          <p:nvPr>
            <p:ph idx="1"/>
          </p:nvPr>
        </p:nvGraphicFramePr>
        <p:xfrm>
          <a:off x="539474" y="1856096"/>
          <a:ext cx="8263331" cy="218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idx="4294967295"/>
          </p:nvPr>
        </p:nvSpPr>
        <p:spPr>
          <a:xfrm>
            <a:off x="381000" y="304800"/>
            <a:ext cx="8229600" cy="838200"/>
          </a:xfrm>
        </p:spPr>
        <p:txBody>
          <a:bodyPr>
            <a:normAutofit fontScale="90000"/>
          </a:bodyPr>
          <a:lstStyle/>
          <a:p>
            <a:r>
              <a:rPr lang="en-US" b="1" dirty="0" smtClean="0">
                <a:solidFill>
                  <a:srgbClr val="514141"/>
                </a:solidFill>
                <a:latin typeface="Franklin Gothic Medium" panose="020B0603020102020204" pitchFamily="34" charset="0"/>
              </a:rPr>
              <a:t>Chronic Early Absence Connected to  3</a:t>
            </a:r>
            <a:r>
              <a:rPr lang="en-US" b="1" baseline="30000" dirty="0" smtClean="0">
                <a:solidFill>
                  <a:srgbClr val="514141"/>
                </a:solidFill>
                <a:latin typeface="Franklin Gothic Medium" panose="020B0603020102020204" pitchFamily="34" charset="0"/>
              </a:rPr>
              <a:t>rd</a:t>
            </a:r>
            <a:r>
              <a:rPr lang="en-US" b="1" dirty="0" smtClean="0">
                <a:solidFill>
                  <a:srgbClr val="514141"/>
                </a:solidFill>
                <a:latin typeface="Franklin Gothic Medium" panose="020B0603020102020204" pitchFamily="34" charset="0"/>
              </a:rPr>
              <a:t> Grade-Level Reading </a:t>
            </a:r>
            <a:endParaRPr lang="en-US" b="1" dirty="0">
              <a:solidFill>
                <a:srgbClr val="514141"/>
              </a:solidFill>
              <a:latin typeface="Franklin Gothic Medium" panose="020B0603020102020204" pitchFamily="34" charset="0"/>
            </a:endParaRPr>
          </a:p>
        </p:txBody>
      </p:sp>
      <p:sp>
        <p:nvSpPr>
          <p:cNvPr id="8" name="TextBox 7"/>
          <p:cNvSpPr txBox="1"/>
          <p:nvPr/>
        </p:nvSpPr>
        <p:spPr>
          <a:xfrm>
            <a:off x="309045" y="4038600"/>
            <a:ext cx="8834955" cy="2462213"/>
          </a:xfrm>
          <a:prstGeom prst="rect">
            <a:avLst/>
          </a:prstGeom>
          <a:noFill/>
        </p:spPr>
        <p:txBody>
          <a:bodyPr wrap="square" rtlCol="0">
            <a:spAutoFit/>
          </a:bodyPr>
          <a:lstStyle/>
          <a:p>
            <a:r>
              <a:rPr lang="en-US" sz="2200" b="1" dirty="0">
                <a:solidFill>
                  <a:prstClr val="black"/>
                </a:solidFill>
              </a:rPr>
              <a:t>A Rhode Island Data Hub analysis found that c</a:t>
            </a:r>
            <a:r>
              <a:rPr lang="en-US" sz="2200" b="1" dirty="0">
                <a:solidFill>
                  <a:prstClr val="black"/>
                </a:solidFill>
                <a:ea typeface="Verdana" panose="020B0604030504040204" pitchFamily="34" charset="0"/>
                <a:cs typeface="Verdana" panose="020B0604030504040204" pitchFamily="34" charset="0"/>
              </a:rPr>
              <a:t>ompared to kindergartners who attend regularly, those chronically </a:t>
            </a:r>
            <a:r>
              <a:rPr lang="en-US" sz="2200" b="1" dirty="0" smtClean="0">
                <a:solidFill>
                  <a:prstClr val="black"/>
                </a:solidFill>
                <a:ea typeface="Verdana" panose="020B0604030504040204" pitchFamily="34" charset="0"/>
                <a:cs typeface="Verdana" panose="020B0604030504040204" pitchFamily="34" charset="0"/>
              </a:rPr>
              <a:t>absent:  </a:t>
            </a:r>
            <a:endParaRPr lang="en-US" sz="2200" b="1" dirty="0">
              <a:solidFill>
                <a:prstClr val="black"/>
              </a:solidFill>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2200" b="1" dirty="0">
                <a:solidFill>
                  <a:prstClr val="black"/>
                </a:solidFill>
                <a:ea typeface="Verdana" panose="020B0604030504040204" pitchFamily="34" charset="0"/>
                <a:cs typeface="Verdana" panose="020B0604030504040204" pitchFamily="34" charset="0"/>
              </a:rPr>
              <a:t>Scored 20% lower in reading and math in later </a:t>
            </a:r>
            <a:r>
              <a:rPr lang="en-US" sz="2200" b="1" dirty="0" smtClean="0">
                <a:solidFill>
                  <a:prstClr val="black"/>
                </a:solidFill>
                <a:ea typeface="Verdana" panose="020B0604030504040204" pitchFamily="34" charset="0"/>
                <a:cs typeface="Verdana" panose="020B0604030504040204" pitchFamily="34" charset="0"/>
              </a:rPr>
              <a:t>grades</a:t>
            </a:r>
            <a:br>
              <a:rPr lang="en-US" sz="2200" b="1" dirty="0" smtClean="0">
                <a:solidFill>
                  <a:prstClr val="black"/>
                </a:solidFill>
                <a:ea typeface="Verdana" panose="020B0604030504040204" pitchFamily="34" charset="0"/>
                <a:cs typeface="Verdana" panose="020B0604030504040204" pitchFamily="34" charset="0"/>
              </a:rPr>
            </a:br>
            <a:r>
              <a:rPr lang="en-US" sz="2200" b="1" dirty="0" smtClean="0">
                <a:solidFill>
                  <a:prstClr val="black"/>
                </a:solidFill>
                <a:ea typeface="Verdana" panose="020B0604030504040204" pitchFamily="34" charset="0"/>
                <a:cs typeface="Verdana" panose="020B0604030504040204" pitchFamily="34" charset="0"/>
              </a:rPr>
              <a:t>and </a:t>
            </a:r>
            <a:r>
              <a:rPr lang="en-US" sz="2200" b="1" dirty="0">
                <a:solidFill>
                  <a:prstClr val="black"/>
                </a:solidFill>
                <a:ea typeface="Verdana" panose="020B0604030504040204" pitchFamily="34" charset="0"/>
                <a:cs typeface="Verdana" panose="020B0604030504040204" pitchFamily="34" charset="0"/>
              </a:rPr>
              <a:t>gap grows </a:t>
            </a:r>
          </a:p>
          <a:p>
            <a:pPr marL="742950" lvl="1" indent="-285750">
              <a:buFont typeface="Arial" panose="020B0604020202020204" pitchFamily="34" charset="0"/>
              <a:buChar char="•"/>
            </a:pPr>
            <a:r>
              <a:rPr lang="en-US" sz="2200" b="1" dirty="0" smtClean="0">
                <a:solidFill>
                  <a:prstClr val="black"/>
                </a:solidFill>
                <a:ea typeface="Verdana" panose="020B0604030504040204" pitchFamily="34" charset="0"/>
                <a:cs typeface="Verdana" panose="020B0604030504040204" pitchFamily="34" charset="0"/>
              </a:rPr>
              <a:t>2x </a:t>
            </a:r>
            <a:r>
              <a:rPr lang="en-US" sz="2200" b="1" dirty="0">
                <a:solidFill>
                  <a:prstClr val="black"/>
                </a:solidFill>
                <a:ea typeface="Verdana" panose="020B0604030504040204" pitchFamily="34" charset="0"/>
                <a:cs typeface="Verdana" panose="020B0604030504040204" pitchFamily="34" charset="0"/>
              </a:rPr>
              <a:t>as likely to be retained in grade.</a:t>
            </a:r>
          </a:p>
          <a:p>
            <a:pPr marL="742950" lvl="1" indent="-285750">
              <a:buFont typeface="Arial" panose="020B0604020202020204" pitchFamily="34" charset="0"/>
              <a:buChar char="•"/>
            </a:pPr>
            <a:r>
              <a:rPr lang="en-US" sz="2200" b="1" dirty="0" smtClean="0">
                <a:solidFill>
                  <a:prstClr val="black"/>
                </a:solidFill>
                <a:ea typeface="Verdana" panose="020B0604030504040204" pitchFamily="34" charset="0"/>
                <a:cs typeface="Verdana" panose="020B0604030504040204" pitchFamily="34" charset="0"/>
              </a:rPr>
              <a:t>2x </a:t>
            </a:r>
            <a:r>
              <a:rPr lang="en-US" sz="2200" b="1" dirty="0">
                <a:solidFill>
                  <a:prstClr val="black"/>
                </a:solidFill>
                <a:ea typeface="Verdana" panose="020B0604030504040204" pitchFamily="34" charset="0"/>
                <a:cs typeface="Verdana" panose="020B0604030504040204" pitchFamily="34" charset="0"/>
              </a:rPr>
              <a:t>likely to be suspended by the end of 7</a:t>
            </a:r>
            <a:r>
              <a:rPr lang="en-US" sz="2200" b="1" baseline="30000" dirty="0">
                <a:solidFill>
                  <a:prstClr val="black"/>
                </a:solidFill>
                <a:ea typeface="Verdana" panose="020B0604030504040204" pitchFamily="34" charset="0"/>
                <a:cs typeface="Verdana" panose="020B0604030504040204" pitchFamily="34" charset="0"/>
              </a:rPr>
              <a:t>th</a:t>
            </a:r>
            <a:r>
              <a:rPr lang="en-US" sz="2200" b="1" dirty="0">
                <a:solidFill>
                  <a:prstClr val="black"/>
                </a:solidFill>
                <a:ea typeface="Verdana" panose="020B0604030504040204" pitchFamily="34" charset="0"/>
                <a:cs typeface="Verdana" panose="020B0604030504040204" pitchFamily="34" charset="0"/>
              </a:rPr>
              <a:t> grade.</a:t>
            </a:r>
          </a:p>
          <a:p>
            <a:pPr marL="742950" lvl="1" indent="-285750">
              <a:buFont typeface="Arial" panose="020B0604020202020204" pitchFamily="34" charset="0"/>
              <a:buChar char="•"/>
            </a:pPr>
            <a:r>
              <a:rPr lang="en-US" sz="2200" b="1" dirty="0">
                <a:solidFill>
                  <a:prstClr val="black"/>
                </a:solidFill>
                <a:ea typeface="Verdana" panose="020B0604030504040204" pitchFamily="34" charset="0"/>
                <a:cs typeface="Verdana" panose="020B0604030504040204" pitchFamily="34" charset="0"/>
              </a:rPr>
              <a:t>Likely to continue being chronically absent</a:t>
            </a:r>
            <a:endParaRPr lang="en-US" sz="2200" dirty="0">
              <a:solidFill>
                <a:prstClr val="black"/>
              </a:solidFill>
            </a:endParaRPr>
          </a:p>
        </p:txBody>
      </p:sp>
      <p:sp>
        <p:nvSpPr>
          <p:cNvPr id="2" name="Slide Number Placeholder 1"/>
          <p:cNvSpPr>
            <a:spLocks noGrp="1"/>
          </p:cNvSpPr>
          <p:nvPr>
            <p:ph type="sldNum" sz="quarter" idx="14"/>
          </p:nvPr>
        </p:nvSpPr>
        <p:spPr/>
        <p:txBody>
          <a:bodyPr/>
          <a:lstStyle/>
          <a:p>
            <a:pPr>
              <a:defRPr/>
            </a:pPr>
            <a:fld id="{47BE2769-1AC7-48D9-BC3D-F8A95828A90B}" type="slidenum">
              <a:rPr lang="en-US" sz="1600" b="1" smtClean="0">
                <a:solidFill>
                  <a:schemeClr val="tx1"/>
                </a:solidFill>
              </a:rPr>
              <a:pPr>
                <a:defRPr/>
              </a:pPr>
              <a:t>9</a:t>
            </a:fld>
            <a:endParaRPr lang="en-US" sz="1600" b="1" dirty="0">
              <a:solidFill>
                <a:schemeClr val="tx1"/>
              </a:solidFill>
            </a:endParaRPr>
          </a:p>
        </p:txBody>
      </p:sp>
    </p:spTree>
    <p:extLst>
      <p:ext uri="{BB962C8B-B14F-4D97-AF65-F5344CB8AC3E}">
        <p14:creationId xmlns:p14="http://schemas.microsoft.com/office/powerpoint/2010/main" val="221359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3943</Words>
  <Application>Microsoft Office PowerPoint</Application>
  <PresentationFormat>On-screen Show (4:3)</PresentationFormat>
  <Paragraphs>433</Paragraphs>
  <Slides>45</Slides>
  <Notes>22</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45</vt:i4>
      </vt:variant>
    </vt:vector>
  </HeadingPairs>
  <TitlesOfParts>
    <vt:vector size="68" baseType="lpstr">
      <vt:lpstr>Abadi MT Condensed Extra Bold</vt:lpstr>
      <vt:lpstr>Abadi MT Condensed Light</vt:lpstr>
      <vt:lpstr>ADELE</vt:lpstr>
      <vt:lpstr>Arial</vt:lpstr>
      <vt:lpstr>Arial Narrow</vt:lpstr>
      <vt:lpstr>Calibri</vt:lpstr>
      <vt:lpstr>Century Gothic</vt:lpstr>
      <vt:lpstr>Franklin Gothic Book</vt:lpstr>
      <vt:lpstr>Franklin Gothic Medium</vt:lpstr>
      <vt:lpstr>Lucida Grande</vt:lpstr>
      <vt:lpstr>ＭＳ Ｐゴシック</vt:lpstr>
      <vt:lpstr>ＭＳ Ｐゴシック</vt:lpstr>
      <vt:lpstr>Rockwell</vt:lpstr>
      <vt:lpstr>Verdana</vt:lpstr>
      <vt:lpstr>Wingdings</vt:lpstr>
      <vt:lpstr>2_Default Theme</vt:lpstr>
      <vt:lpstr>Default Theme</vt:lpstr>
      <vt:lpstr>4_Default Theme</vt:lpstr>
      <vt:lpstr>5_Default Theme</vt:lpstr>
      <vt:lpstr>5_PowerPoint Template</vt:lpstr>
      <vt:lpstr>6_PowerPoint Template</vt:lpstr>
      <vt:lpstr>7_PowerPoint Template</vt:lpstr>
      <vt:lpstr>Worksheet</vt:lpstr>
      <vt:lpstr>PowerPoint Presentation</vt:lpstr>
      <vt:lpstr>PowerPoint Presentation</vt:lpstr>
      <vt:lpstr>PowerPoint Presentation</vt:lpstr>
      <vt:lpstr>PowerPoint Presentation</vt:lpstr>
      <vt:lpstr>PowerPoint Presentation</vt:lpstr>
      <vt:lpstr>PowerPoint Presentation</vt:lpstr>
      <vt:lpstr> Starting in PreK,  More Years of Chronic Absence = Need for Intensive Reading Support By 2nd Grade</vt:lpstr>
      <vt:lpstr>PowerPoint Presentation</vt:lpstr>
      <vt:lpstr>Chronic Early Absence Connected to  3rd Grade-Level Reading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Attendance Success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to Families about Absences: A Role Play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Cecelia</dc:creator>
  <cp:lastModifiedBy>Hedy Chang</cp:lastModifiedBy>
  <cp:revision>87</cp:revision>
  <dcterms:created xsi:type="dcterms:W3CDTF">2015-06-10T23:49:29Z</dcterms:created>
  <dcterms:modified xsi:type="dcterms:W3CDTF">2015-10-19T06:02:57Z</dcterms:modified>
</cp:coreProperties>
</file>