
<file path=[Content_Types].xml><?xml version="1.0" encoding="utf-8"?>
<Types xmlns="http://schemas.openxmlformats.org/package/2006/content-types">
  <Default Extension="png" ContentType="image/png"/>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handoutMasterIdLst>
    <p:handoutMasterId r:id="rId35"/>
  </p:handoutMasterIdLst>
  <p:sldIdLst>
    <p:sldId id="282" r:id="rId2"/>
    <p:sldId id="259" r:id="rId3"/>
    <p:sldId id="295" r:id="rId4"/>
    <p:sldId id="290" r:id="rId5"/>
    <p:sldId id="261" r:id="rId6"/>
    <p:sldId id="263" r:id="rId7"/>
    <p:sldId id="284" r:id="rId8"/>
    <p:sldId id="310" r:id="rId9"/>
    <p:sldId id="311" r:id="rId10"/>
    <p:sldId id="264" r:id="rId11"/>
    <p:sldId id="266" r:id="rId12"/>
    <p:sldId id="296" r:id="rId13"/>
    <p:sldId id="288" r:id="rId14"/>
    <p:sldId id="313" r:id="rId15"/>
    <p:sldId id="331" r:id="rId16"/>
    <p:sldId id="308" r:id="rId17"/>
    <p:sldId id="293" r:id="rId18"/>
    <p:sldId id="292" r:id="rId19"/>
    <p:sldId id="272" r:id="rId20"/>
    <p:sldId id="278" r:id="rId21"/>
    <p:sldId id="332" r:id="rId22"/>
    <p:sldId id="285" r:id="rId23"/>
    <p:sldId id="312" r:id="rId24"/>
    <p:sldId id="301" r:id="rId25"/>
    <p:sldId id="302" r:id="rId26"/>
    <p:sldId id="303" r:id="rId27"/>
    <p:sldId id="309" r:id="rId28"/>
    <p:sldId id="305" r:id="rId29"/>
    <p:sldId id="306" r:id="rId30"/>
    <p:sldId id="307" r:id="rId31"/>
    <p:sldId id="325" r:id="rId32"/>
    <p:sldId id="289" r:id="rId33"/>
  </p:sldIdLst>
  <p:sldSz cx="9144000" cy="6858000" type="screen4x3"/>
  <p:notesSz cx="6858000" cy="90678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celia"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4141"/>
    <a:srgbClr val="45AA4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158" autoAdjust="0"/>
  </p:normalViewPr>
  <p:slideViewPr>
    <p:cSldViewPr snapToGrid="0" snapToObjects="1">
      <p:cViewPr>
        <p:scale>
          <a:sx n="70" d="100"/>
          <a:sy n="70" d="100"/>
        </p:scale>
        <p:origin x="-846"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60" d="100"/>
          <a:sy n="60" d="100"/>
        </p:scale>
        <p:origin x="-2652" y="138"/>
      </p:cViewPr>
      <p:guideLst>
        <p:guide orient="horz" pos="2856"/>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Hedy\Documents\CA%20Chronic%20Absence\Oakland\2012%20graph.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Documents%20and%20Settings\Administrator\Local%20Settings\Temporary%20Internet%20Files\Content.Outlook\1PXW77PC\Data%20memo%204%2025%2011.doc!_1366048928"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0">
                <a:latin typeface="Abadi MT Condensed Extra Bold"/>
                <a:cs typeface="Abadi MT Condensed Extra Bold"/>
              </a:defRPr>
            </a:pPr>
            <a:r>
              <a:rPr lang="en-US" sz="1600" b="0" dirty="0">
                <a:latin typeface="Franklin Gothic Medium" pitchFamily="34" charset="0"/>
                <a:cs typeface="Abadi MT Condensed Extra Bold"/>
              </a:rPr>
              <a:t>Chronic Absence </a:t>
            </a:r>
            <a:r>
              <a:rPr lang="en-US" sz="1600" b="0" dirty="0" smtClean="0">
                <a:latin typeface="Franklin Gothic Medium" pitchFamily="34" charset="0"/>
                <a:cs typeface="Abadi MT Condensed Extra Bold"/>
              </a:rPr>
              <a:t>For</a:t>
            </a:r>
            <a:r>
              <a:rPr lang="en-US" sz="1600" b="0" baseline="0" dirty="0" smtClean="0">
                <a:latin typeface="Franklin Gothic Medium" pitchFamily="34" charset="0"/>
                <a:cs typeface="Abadi MT Condensed Extra Bold"/>
              </a:rPr>
              <a:t> </a:t>
            </a:r>
            <a:r>
              <a:rPr lang="en-US" sz="1600" b="0" dirty="0" smtClean="0">
                <a:latin typeface="Franklin Gothic Medium" pitchFamily="34" charset="0"/>
                <a:cs typeface="Abadi MT Condensed Extra Bold"/>
              </a:rPr>
              <a:t>6 </a:t>
            </a:r>
            <a:r>
              <a:rPr lang="en-US" sz="1600" b="0" dirty="0">
                <a:latin typeface="Franklin Gothic Medium" pitchFamily="34" charset="0"/>
                <a:cs typeface="Abadi MT Condensed Extra Bold"/>
              </a:rPr>
              <a:t>Elementary Schools in Oakland, CA with @ 95% ADA in 2012</a:t>
            </a:r>
          </a:p>
        </c:rich>
      </c:tx>
      <c:layout>
        <c:manualLayout>
          <c:xMode val="edge"/>
          <c:yMode val="edge"/>
          <c:x val="9.6248439129862362E-2"/>
          <c:y val="4.8781439061316531E-2"/>
        </c:manualLayout>
      </c:layout>
      <c:overlay val="0"/>
    </c:title>
    <c:autoTitleDeleted val="0"/>
    <c:plotArea>
      <c:layout>
        <c:manualLayout>
          <c:layoutTarget val="inner"/>
          <c:xMode val="edge"/>
          <c:yMode val="edge"/>
          <c:x val="0.10273840769903693"/>
          <c:y val="0.21615928262838613"/>
          <c:w val="0.75997134733160254"/>
          <c:h val="0.55880882638496554"/>
        </c:manualLayout>
      </c:layout>
      <c:barChart>
        <c:barDir val="col"/>
        <c:grouping val="clustered"/>
        <c:varyColors val="0"/>
        <c:ser>
          <c:idx val="1"/>
          <c:order val="0"/>
          <c:tx>
            <c:strRef>
              <c:f>Sheet1!$D$1</c:f>
              <c:strCache>
                <c:ptCount val="1"/>
                <c:pt idx="0">
                  <c:v>% Chronic Absence </c:v>
                </c:pt>
              </c:strCache>
            </c:strRef>
          </c:tx>
          <c:invertIfNegative val="0"/>
          <c:dLbls>
            <c:txPr>
              <a:bodyPr/>
              <a:lstStyle/>
              <a:p>
                <a:pPr>
                  <a:defRPr sz="1600" b="1">
                    <a:latin typeface="+mn-lt"/>
                  </a:defRPr>
                </a:pPr>
                <a:endParaRPr lang="en-US"/>
              </a:p>
            </c:txPr>
            <c:showLegendKey val="0"/>
            <c:showVal val="1"/>
            <c:showCatName val="0"/>
            <c:showSerName val="0"/>
            <c:showPercent val="0"/>
            <c:showBubbleSize val="0"/>
            <c:showLeaderLines val="0"/>
          </c:dLbls>
          <c:cat>
            <c:strRef>
              <c:f>Sheet1!$B$2:$B$7</c:f>
              <c:strCache>
                <c:ptCount val="6"/>
                <c:pt idx="0">
                  <c:v>A</c:v>
                </c:pt>
                <c:pt idx="1">
                  <c:v>B</c:v>
                </c:pt>
                <c:pt idx="2">
                  <c:v>C</c:v>
                </c:pt>
                <c:pt idx="3">
                  <c:v>D</c:v>
                </c:pt>
                <c:pt idx="4">
                  <c:v>E</c:v>
                </c:pt>
                <c:pt idx="5">
                  <c:v>F</c:v>
                </c:pt>
              </c:strCache>
            </c:strRef>
          </c:cat>
          <c:val>
            <c:numRef>
              <c:f>Sheet1!$D$2:$D$7</c:f>
              <c:numCache>
                <c:formatCode>0%</c:formatCode>
                <c:ptCount val="6"/>
                <c:pt idx="0">
                  <c:v>7.0000000000000034E-2</c:v>
                </c:pt>
                <c:pt idx="1">
                  <c:v>0.12000000000000002</c:v>
                </c:pt>
                <c:pt idx="2">
                  <c:v>0.13</c:v>
                </c:pt>
                <c:pt idx="3">
                  <c:v>0.13</c:v>
                </c:pt>
                <c:pt idx="4">
                  <c:v>0.15000000000000013</c:v>
                </c:pt>
                <c:pt idx="5">
                  <c:v>0.16000000000000106</c:v>
                </c:pt>
              </c:numCache>
            </c:numRef>
          </c:val>
        </c:ser>
        <c:dLbls>
          <c:showLegendKey val="0"/>
          <c:showVal val="0"/>
          <c:showCatName val="0"/>
          <c:showSerName val="0"/>
          <c:showPercent val="0"/>
          <c:showBubbleSize val="0"/>
        </c:dLbls>
        <c:gapWidth val="150"/>
        <c:axId val="115250304"/>
        <c:axId val="115251840"/>
      </c:barChart>
      <c:catAx>
        <c:axId val="115250304"/>
        <c:scaling>
          <c:orientation val="minMax"/>
        </c:scaling>
        <c:delete val="0"/>
        <c:axPos val="b"/>
        <c:majorTickMark val="none"/>
        <c:minorTickMark val="none"/>
        <c:tickLblPos val="nextTo"/>
        <c:crossAx val="115251840"/>
        <c:crosses val="autoZero"/>
        <c:auto val="1"/>
        <c:lblAlgn val="ctr"/>
        <c:lblOffset val="100"/>
        <c:noMultiLvlLbl val="0"/>
      </c:catAx>
      <c:valAx>
        <c:axId val="115251840"/>
        <c:scaling>
          <c:orientation val="minMax"/>
          <c:max val="0.30000000000000027"/>
        </c:scaling>
        <c:delete val="0"/>
        <c:axPos val="l"/>
        <c:majorGridlines/>
        <c:numFmt formatCode="0%" sourceLinked="1"/>
        <c:majorTickMark val="none"/>
        <c:minorTickMark val="none"/>
        <c:tickLblPos val="nextTo"/>
        <c:crossAx val="115250304"/>
        <c:crosses val="autoZero"/>
        <c:crossBetween val="between"/>
      </c:valAx>
    </c:plotArea>
    <c:legend>
      <c:legendPos val="r"/>
      <c:layout>
        <c:manualLayout>
          <c:xMode val="edge"/>
          <c:yMode val="edge"/>
          <c:x val="0.14608624699114714"/>
          <c:y val="0.82584937470172703"/>
          <c:w val="0.67049406388969568"/>
          <c:h val="8.5715112141817748E-2"/>
        </c:manualLayout>
      </c:layout>
      <c:overlay val="0"/>
    </c:legend>
    <c:plotVisOnly val="1"/>
    <c:dispBlanksAs val="gap"/>
    <c:showDLblsOverMax val="0"/>
  </c:chart>
  <c:spPr>
    <a:solidFill>
      <a:schemeClr val="bg1"/>
    </a:solidFill>
  </c:spPr>
  <c:txPr>
    <a:bodyPr/>
    <a:lstStyle/>
    <a:p>
      <a:pPr>
        <a:defRPr>
          <a:solidFill>
            <a:schemeClr val="tx1"/>
          </a:solidFil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b="0" dirty="0">
                <a:latin typeface="Franklin Gothic Medium" pitchFamily="34" charset="0"/>
              </a:rPr>
              <a:t>Chronic Absence for 6 Schools</a:t>
            </a:r>
            <a:r>
              <a:rPr lang="en-US" sz="1600" b="0" baseline="0" dirty="0">
                <a:latin typeface="Franklin Gothic Medium" pitchFamily="34" charset="0"/>
              </a:rPr>
              <a:t> in </a:t>
            </a:r>
            <a:r>
              <a:rPr lang="en-US" sz="1600" b="0" baseline="0" dirty="0" smtClean="0">
                <a:latin typeface="Franklin Gothic Medium" pitchFamily="34" charset="0"/>
              </a:rPr>
              <a:t>New York City </a:t>
            </a:r>
            <a:r>
              <a:rPr lang="en-US" sz="1600" b="0" baseline="0" dirty="0">
                <a:latin typeface="Franklin Gothic Medium" pitchFamily="34" charset="0"/>
              </a:rPr>
              <a:t>with 90% ADA in 2011-12</a:t>
            </a:r>
            <a:endParaRPr lang="en-US" sz="1600" b="0" dirty="0">
              <a:latin typeface="Franklin Gothic Medium" pitchFamily="34" charset="0"/>
            </a:endParaRPr>
          </a:p>
        </c:rich>
      </c:tx>
      <c:layout/>
      <c:overlay val="0"/>
    </c:title>
    <c:autoTitleDeleted val="0"/>
    <c:plotArea>
      <c:layout/>
      <c:barChart>
        <c:barDir val="col"/>
        <c:grouping val="clustered"/>
        <c:varyColors val="0"/>
        <c:ser>
          <c:idx val="0"/>
          <c:order val="0"/>
          <c:tx>
            <c:strRef>
              <c:f>Sheet1!$C$2</c:f>
              <c:strCache>
                <c:ptCount val="1"/>
                <c:pt idx="0">
                  <c:v>% Chronic Absence</c:v>
                </c:pt>
              </c:strCache>
            </c:strRef>
          </c:tx>
          <c:invertIfNegative val="0"/>
          <c:dLbls>
            <c:txPr>
              <a:bodyPr/>
              <a:lstStyle/>
              <a:p>
                <a:pPr>
                  <a:defRPr sz="1600" b="1"/>
                </a:pPr>
                <a:endParaRPr lang="en-US"/>
              </a:p>
            </c:txPr>
            <c:dLblPos val="outEnd"/>
            <c:showLegendKey val="0"/>
            <c:showVal val="1"/>
            <c:showCatName val="0"/>
            <c:showSerName val="0"/>
            <c:showPercent val="0"/>
            <c:showBubbleSize val="0"/>
            <c:showLeaderLines val="0"/>
          </c:dLbls>
          <c:cat>
            <c:strRef>
              <c:f>Sheet1!$B$3:$B$8</c:f>
              <c:strCache>
                <c:ptCount val="6"/>
                <c:pt idx="0">
                  <c:v>A</c:v>
                </c:pt>
                <c:pt idx="1">
                  <c:v>B</c:v>
                </c:pt>
                <c:pt idx="2">
                  <c:v>C</c:v>
                </c:pt>
                <c:pt idx="3">
                  <c:v>D</c:v>
                </c:pt>
                <c:pt idx="4">
                  <c:v>E</c:v>
                </c:pt>
                <c:pt idx="5">
                  <c:v>F</c:v>
                </c:pt>
              </c:strCache>
            </c:strRef>
          </c:cat>
          <c:val>
            <c:numRef>
              <c:f>Sheet1!$C$3:$C$8</c:f>
              <c:numCache>
                <c:formatCode>0%</c:formatCode>
                <c:ptCount val="6"/>
                <c:pt idx="0">
                  <c:v>0.2</c:v>
                </c:pt>
                <c:pt idx="1">
                  <c:v>0.2</c:v>
                </c:pt>
                <c:pt idx="2">
                  <c:v>0.2</c:v>
                </c:pt>
                <c:pt idx="3">
                  <c:v>0.21000000000000013</c:v>
                </c:pt>
                <c:pt idx="4">
                  <c:v>0.23</c:v>
                </c:pt>
                <c:pt idx="5">
                  <c:v>0.26</c:v>
                </c:pt>
              </c:numCache>
            </c:numRef>
          </c:val>
        </c:ser>
        <c:dLbls>
          <c:showLegendKey val="0"/>
          <c:showVal val="1"/>
          <c:showCatName val="0"/>
          <c:showSerName val="0"/>
          <c:showPercent val="0"/>
          <c:showBubbleSize val="0"/>
        </c:dLbls>
        <c:gapWidth val="150"/>
        <c:axId val="115263744"/>
        <c:axId val="115278976"/>
      </c:barChart>
      <c:catAx>
        <c:axId val="115263744"/>
        <c:scaling>
          <c:orientation val="minMax"/>
        </c:scaling>
        <c:delete val="0"/>
        <c:axPos val="b"/>
        <c:majorTickMark val="out"/>
        <c:minorTickMark val="none"/>
        <c:tickLblPos val="nextTo"/>
        <c:crossAx val="115278976"/>
        <c:crosses val="autoZero"/>
        <c:auto val="1"/>
        <c:lblAlgn val="ctr"/>
        <c:lblOffset val="100"/>
        <c:noMultiLvlLbl val="0"/>
      </c:catAx>
      <c:valAx>
        <c:axId val="115278976"/>
        <c:scaling>
          <c:orientation val="minMax"/>
        </c:scaling>
        <c:delete val="0"/>
        <c:axPos val="l"/>
        <c:majorGridlines/>
        <c:numFmt formatCode="0%" sourceLinked="1"/>
        <c:majorTickMark val="out"/>
        <c:minorTickMark val="none"/>
        <c:tickLblPos val="nextTo"/>
        <c:crossAx val="115263744"/>
        <c:crosses val="autoZero"/>
        <c:crossBetween val="between"/>
      </c:valAx>
      <c:spPr>
        <a:ln>
          <a:solidFill>
            <a:schemeClr val="tx1"/>
          </a:solidFill>
        </a:ln>
      </c:spPr>
    </c:plotArea>
    <c:legend>
      <c:legendPos val="b"/>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w="25400">
          <a:noFill/>
        </a:ln>
      </c:spPr>
    </c:title>
    <c:autoTitleDeleted val="0"/>
    <c:plotArea>
      <c:layout>
        <c:manualLayout>
          <c:layoutTarget val="inner"/>
          <c:xMode val="edge"/>
          <c:yMode val="edge"/>
          <c:x val="4.6623823369146986E-2"/>
          <c:y val="0.23141268461031714"/>
          <c:w val="0.95310447525279951"/>
          <c:h val="0.58983742301048503"/>
        </c:manualLayout>
      </c:layout>
      <c:barChart>
        <c:barDir val="col"/>
        <c:grouping val="clustered"/>
        <c:varyColors val="0"/>
        <c:ser>
          <c:idx val="0"/>
          <c:order val="0"/>
          <c:tx>
            <c:strRef>
              <c:f>'[Chart in C: Documents and Settings Administrator Local Settings Temporary Internet Files Content.Outlook 1PXW77PC Data memo 4 25 11.doc 2]Sheet1'!$B$1</c:f>
              <c:strCache>
                <c:ptCount val="1"/>
              </c:strCache>
            </c:strRef>
          </c:tx>
          <c:spPr>
            <a:solidFill>
              <a:srgbClr val="333399"/>
            </a:solidFill>
            <a:ln w="3175">
              <a:solidFill>
                <a:srgbClr val="000000"/>
              </a:solidFill>
              <a:prstDash val="solid"/>
            </a:ln>
          </c:spPr>
          <c:invertIfNegative val="0"/>
          <c:dPt>
            <c:idx val="0"/>
            <c:invertIfNegative val="0"/>
            <c:bubble3D val="0"/>
            <c:spPr>
              <a:solidFill>
                <a:schemeClr val="accent3">
                  <a:lumMod val="40000"/>
                  <a:lumOff val="60000"/>
                </a:schemeClr>
              </a:solidFill>
              <a:ln w="3175">
                <a:solidFill>
                  <a:srgbClr val="000000"/>
                </a:solidFill>
                <a:prstDash val="solid"/>
              </a:ln>
            </c:spPr>
          </c:dPt>
          <c:dPt>
            <c:idx val="1"/>
            <c:invertIfNegative val="0"/>
            <c:bubble3D val="0"/>
            <c:spPr>
              <a:solidFill>
                <a:srgbClr val="FFFF99"/>
              </a:solidFill>
              <a:ln w="3175">
                <a:solidFill>
                  <a:srgbClr val="000000"/>
                </a:solidFill>
                <a:prstDash val="solid"/>
              </a:ln>
            </c:spPr>
          </c:dPt>
          <c:dPt>
            <c:idx val="2"/>
            <c:invertIfNegative val="0"/>
            <c:bubble3D val="0"/>
            <c:spPr>
              <a:solidFill>
                <a:schemeClr val="accent6">
                  <a:lumMod val="40000"/>
                  <a:lumOff val="60000"/>
                </a:schemeClr>
              </a:solidFill>
              <a:ln w="3175">
                <a:solidFill>
                  <a:srgbClr val="000000"/>
                </a:solidFill>
                <a:prstDash val="solid"/>
              </a:ln>
            </c:spPr>
          </c:dPt>
          <c:dPt>
            <c:idx val="3"/>
            <c:invertIfNegative val="0"/>
            <c:bubble3D val="0"/>
            <c:spPr>
              <a:solidFill>
                <a:schemeClr val="accent2">
                  <a:lumMod val="60000"/>
                  <a:lumOff val="40000"/>
                </a:schemeClr>
              </a:solidFill>
              <a:ln w="3175">
                <a:solidFill>
                  <a:srgbClr val="000000"/>
                </a:solidFill>
                <a:prstDash val="solid"/>
              </a:ln>
            </c:spPr>
          </c:dPt>
          <c:dLbls>
            <c:numFmt formatCode="0%" sourceLinked="0"/>
            <c:spPr>
              <a:noFill/>
              <a:ln w="25400">
                <a:noFill/>
              </a:ln>
            </c:spPr>
            <c:txPr>
              <a:bodyPr/>
              <a:lstStyle/>
              <a:p>
                <a:pPr>
                  <a:defRPr sz="1000" b="0"/>
                </a:pPr>
                <a:endParaRPr lang="en-US"/>
              </a:p>
            </c:txPr>
            <c:showLegendKey val="0"/>
            <c:showVal val="1"/>
            <c:showCatName val="0"/>
            <c:showSerName val="0"/>
            <c:showPercent val="0"/>
            <c:showBubbleSize val="0"/>
            <c:showLeaderLines val="0"/>
          </c:dLbls>
          <c:cat>
            <c:strRef>
              <c:f>'[Chart in C: Documents and Settings Administrator Local Settings Temporary Internet Files Content.Outlook 1PXW77PC Data memo 4 25 11.doc 2]Sheet1'!$A$2:$A$5</c:f>
              <c:strCache>
                <c:ptCount val="4"/>
                <c:pt idx="0">
                  <c:v>No attendance risks</c:v>
                </c:pt>
                <c:pt idx="1">
                  <c:v>Small attendance risks</c:v>
                </c:pt>
                <c:pt idx="2">
                  <c:v>Moderate attendance risks</c:v>
                </c:pt>
                <c:pt idx="3">
                  <c:v>High attendance risks</c:v>
                </c:pt>
              </c:strCache>
            </c:strRef>
          </c:cat>
          <c:val>
            <c:numRef>
              <c:f>'[Chart in C: Documents and Settings Administrator Local Settings Temporary Internet Files Content.Outlook 1PXW77PC Data memo 4 25 11.doc 2]Sheet1'!$B$2:$B$5</c:f>
              <c:numCache>
                <c:formatCode>0.00</c:formatCode>
                <c:ptCount val="4"/>
                <c:pt idx="0">
                  <c:v>0.64000000000001556</c:v>
                </c:pt>
                <c:pt idx="1">
                  <c:v>0.43000000000000027</c:v>
                </c:pt>
                <c:pt idx="2">
                  <c:v>0.41000000000000025</c:v>
                </c:pt>
                <c:pt idx="3">
                  <c:v>0.17</c:v>
                </c:pt>
              </c:numCache>
            </c:numRef>
          </c:val>
        </c:ser>
        <c:dLbls>
          <c:showLegendKey val="0"/>
          <c:showVal val="0"/>
          <c:showCatName val="0"/>
          <c:showSerName val="0"/>
          <c:showPercent val="0"/>
          <c:showBubbleSize val="0"/>
        </c:dLbls>
        <c:gapWidth val="150"/>
        <c:axId val="115382912"/>
        <c:axId val="115401088"/>
      </c:barChart>
      <c:catAx>
        <c:axId val="115382912"/>
        <c:scaling>
          <c:orientation val="minMax"/>
        </c:scaling>
        <c:delete val="0"/>
        <c:axPos val="b"/>
        <c:numFmt formatCode="General" sourceLinked="1"/>
        <c:majorTickMark val="out"/>
        <c:minorTickMark val="none"/>
        <c:tickLblPos val="nextTo"/>
        <c:spPr>
          <a:ln w="3170">
            <a:solidFill>
              <a:srgbClr val="000000"/>
            </a:solidFill>
            <a:prstDash val="solid"/>
          </a:ln>
        </c:spPr>
        <c:txPr>
          <a:bodyPr rot="0" vert="horz"/>
          <a:lstStyle/>
          <a:p>
            <a:pPr>
              <a:defRPr sz="1000" b="0"/>
            </a:pPr>
            <a:endParaRPr lang="en-US"/>
          </a:p>
        </c:txPr>
        <c:crossAx val="115401088"/>
        <c:crossesAt val="0"/>
        <c:auto val="1"/>
        <c:lblAlgn val="ctr"/>
        <c:lblOffset val="100"/>
        <c:tickLblSkip val="1"/>
        <c:tickMarkSkip val="1"/>
        <c:noMultiLvlLbl val="0"/>
      </c:catAx>
      <c:valAx>
        <c:axId val="115401088"/>
        <c:scaling>
          <c:orientation val="minMax"/>
          <c:max val="1"/>
          <c:min val="0"/>
        </c:scaling>
        <c:delete val="0"/>
        <c:axPos val="l"/>
        <c:majorGridlines>
          <c:spPr>
            <a:ln w="12680">
              <a:solidFill>
                <a:srgbClr val="C0C0C0"/>
              </a:solidFill>
              <a:prstDash val="solid"/>
            </a:ln>
          </c:spPr>
        </c:majorGridlines>
        <c:numFmt formatCode="0%" sourceLinked="0"/>
        <c:majorTickMark val="out"/>
        <c:minorTickMark val="none"/>
        <c:tickLblPos val="nextTo"/>
        <c:spPr>
          <a:ln w="12680">
            <a:solidFill>
              <a:srgbClr val="808080"/>
            </a:solidFill>
            <a:prstDash val="solid"/>
          </a:ln>
        </c:spPr>
        <c:txPr>
          <a:bodyPr rot="0" vert="horz"/>
          <a:lstStyle/>
          <a:p>
            <a:pPr>
              <a:defRPr sz="900" b="0"/>
            </a:pPr>
            <a:endParaRPr lang="en-US"/>
          </a:p>
        </c:txPr>
        <c:crossAx val="115382912"/>
        <c:crosses val="autoZero"/>
        <c:crossBetween val="between"/>
        <c:majorUnit val="0.2"/>
      </c:valAx>
      <c:spPr>
        <a:noFill/>
        <a:ln w="25400">
          <a:noFill/>
        </a:ln>
      </c:spPr>
    </c:plotArea>
    <c:plotVisOnly val="1"/>
    <c:dispBlanksAs val="gap"/>
    <c:showDLblsOverMax val="0"/>
  </c:chart>
  <c:spPr>
    <a:noFill/>
    <a:ln w="9525">
      <a:noFill/>
    </a:ln>
  </c:spPr>
  <c:txPr>
    <a:bodyPr/>
    <a:lstStyle/>
    <a:p>
      <a:pPr>
        <a:defRPr sz="800" b="1" i="0" u="none" strike="noStrike" baseline="0">
          <a:solidFill>
            <a:srgbClr val="000000"/>
          </a:solidFill>
          <a:latin typeface="Franklin Gothic Medium" pitchFamily="34" charset="0"/>
          <a:ea typeface="Tw Cen MT"/>
          <a:cs typeface="Tw Cen MT"/>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400" b="1" dirty="0" smtClean="0"/>
              <a:t>Student Attendance and Postsecondary Success in Pittsburgh Public Schools</a:t>
            </a:r>
          </a:p>
          <a:p>
            <a:pPr>
              <a:defRPr sz="2800" b="1" i="0" u="none" strike="noStrike" kern="1200" spc="0" baseline="0">
                <a:solidFill>
                  <a:schemeClr val="tx1">
                    <a:lumMod val="65000"/>
                    <a:lumOff val="35000"/>
                  </a:schemeClr>
                </a:solidFill>
                <a:latin typeface="+mn-lt"/>
                <a:ea typeface="+mn-ea"/>
                <a:cs typeface="+mn-cs"/>
              </a:defRPr>
            </a:pPr>
            <a:r>
              <a:rPr lang="en-US" sz="2800" b="1" baseline="0" dirty="0" smtClean="0"/>
              <a:t> </a:t>
            </a:r>
            <a:r>
              <a:rPr lang="en-US" sz="2000" b="0" baseline="0" dirty="0" smtClean="0"/>
              <a:t>(Source: Pittsburgh Public Schools)</a:t>
            </a:r>
            <a:endParaRPr lang="en-US" sz="2000" b="0" dirty="0"/>
          </a:p>
        </c:rich>
      </c:tx>
      <c:layout>
        <c:manualLayout>
          <c:xMode val="edge"/>
          <c:yMode val="edge"/>
          <c:x val="0.13693495239542902"/>
          <c:y val="5.6341301752016328E-2"/>
        </c:manualLayout>
      </c:layout>
      <c:overlay val="0"/>
      <c:spPr>
        <a:noFill/>
        <a:ln>
          <a:noFill/>
        </a:ln>
        <a:effectLst/>
      </c:spPr>
    </c:title>
    <c:autoTitleDeleted val="0"/>
    <c:plotArea>
      <c:layout>
        <c:manualLayout>
          <c:layoutTarget val="inner"/>
          <c:xMode val="edge"/>
          <c:yMode val="edge"/>
          <c:x val="5.4657480314960628E-2"/>
          <c:y val="0.31262566896437283"/>
          <c:w val="0.9231202974628171"/>
          <c:h val="0.5074647059197489"/>
        </c:manualLayout>
      </c:layout>
      <c:barChart>
        <c:barDir val="col"/>
        <c:grouping val="clustered"/>
        <c:varyColors val="0"/>
        <c:ser>
          <c:idx val="0"/>
          <c:order val="0"/>
          <c:tx>
            <c:strRef>
              <c:f>Sheet1!$B$1</c:f>
              <c:strCache>
                <c:ptCount val="1"/>
                <c:pt idx="0">
                  <c:v>Graduation Rate</c:v>
                </c:pt>
              </c:strCache>
            </c:strRef>
          </c:tx>
          <c:spPr>
            <a:solidFill>
              <a:schemeClr val="accent1"/>
            </a:solidFill>
            <a:ln>
              <a:noFill/>
            </a:ln>
            <a:effectLst/>
          </c:spPr>
          <c:invertIfNegative val="0"/>
          <c:cat>
            <c:strRef>
              <c:f>Sheet1!$A$2:$A$10</c:f>
              <c:strCache>
                <c:ptCount val="9"/>
                <c:pt idx="0">
                  <c:v>55-60</c:v>
                </c:pt>
                <c:pt idx="1">
                  <c:v>60-65</c:v>
                </c:pt>
                <c:pt idx="2">
                  <c:v>65-70</c:v>
                </c:pt>
                <c:pt idx="3">
                  <c:v>70-75</c:v>
                </c:pt>
                <c:pt idx="4">
                  <c:v>75-80</c:v>
                </c:pt>
                <c:pt idx="5">
                  <c:v>80-85</c:v>
                </c:pt>
                <c:pt idx="6">
                  <c:v>85-90</c:v>
                </c:pt>
                <c:pt idx="7">
                  <c:v>90-95</c:v>
                </c:pt>
                <c:pt idx="8">
                  <c:v>95-100</c:v>
                </c:pt>
              </c:strCache>
            </c:strRef>
          </c:cat>
          <c:val>
            <c:numRef>
              <c:f>Sheet1!$B$2:$B$10</c:f>
              <c:numCache>
                <c:formatCode>0%</c:formatCode>
                <c:ptCount val="9"/>
                <c:pt idx="0">
                  <c:v>0.15000000000000008</c:v>
                </c:pt>
                <c:pt idx="1">
                  <c:v>0.31000000000000016</c:v>
                </c:pt>
                <c:pt idx="2">
                  <c:v>0.18000000000000008</c:v>
                </c:pt>
                <c:pt idx="3">
                  <c:v>0.32000000000000017</c:v>
                </c:pt>
                <c:pt idx="4">
                  <c:v>0.32000000000000017</c:v>
                </c:pt>
                <c:pt idx="5">
                  <c:v>0.59</c:v>
                </c:pt>
                <c:pt idx="6">
                  <c:v>0.7000000000000004</c:v>
                </c:pt>
                <c:pt idx="7">
                  <c:v>0.88</c:v>
                </c:pt>
                <c:pt idx="8">
                  <c:v>0.91</c:v>
                </c:pt>
              </c:numCache>
            </c:numRef>
          </c:val>
        </c:ser>
        <c:ser>
          <c:idx val="1"/>
          <c:order val="1"/>
          <c:tx>
            <c:strRef>
              <c:f>Sheet1!$C$1</c:f>
              <c:strCache>
                <c:ptCount val="1"/>
                <c:pt idx="0">
                  <c:v>Postsecondary Enrollment Rate</c:v>
                </c:pt>
              </c:strCache>
            </c:strRef>
          </c:tx>
          <c:spPr>
            <a:solidFill>
              <a:schemeClr val="accent2"/>
            </a:solidFill>
            <a:ln>
              <a:noFill/>
            </a:ln>
            <a:effectLst/>
          </c:spPr>
          <c:invertIfNegative val="0"/>
          <c:cat>
            <c:strRef>
              <c:f>Sheet1!$A$2:$A$10</c:f>
              <c:strCache>
                <c:ptCount val="9"/>
                <c:pt idx="0">
                  <c:v>55-60</c:v>
                </c:pt>
                <c:pt idx="1">
                  <c:v>60-65</c:v>
                </c:pt>
                <c:pt idx="2">
                  <c:v>65-70</c:v>
                </c:pt>
                <c:pt idx="3">
                  <c:v>70-75</c:v>
                </c:pt>
                <c:pt idx="4">
                  <c:v>75-80</c:v>
                </c:pt>
                <c:pt idx="5">
                  <c:v>80-85</c:v>
                </c:pt>
                <c:pt idx="6">
                  <c:v>85-90</c:v>
                </c:pt>
                <c:pt idx="7">
                  <c:v>90-95</c:v>
                </c:pt>
                <c:pt idx="8">
                  <c:v>95-100</c:v>
                </c:pt>
              </c:strCache>
            </c:strRef>
          </c:cat>
          <c:val>
            <c:numRef>
              <c:f>Sheet1!$C$2:$C$10</c:f>
              <c:numCache>
                <c:formatCode>0%</c:formatCode>
                <c:ptCount val="9"/>
                <c:pt idx="0">
                  <c:v>8.0000000000000043E-2</c:v>
                </c:pt>
                <c:pt idx="1">
                  <c:v>0.05</c:v>
                </c:pt>
                <c:pt idx="2">
                  <c:v>9.0000000000000024E-2</c:v>
                </c:pt>
                <c:pt idx="3">
                  <c:v>8.0000000000000043E-2</c:v>
                </c:pt>
                <c:pt idx="4">
                  <c:v>0.14000000000000001</c:v>
                </c:pt>
                <c:pt idx="5">
                  <c:v>0.31000000000000016</c:v>
                </c:pt>
                <c:pt idx="6">
                  <c:v>0.4</c:v>
                </c:pt>
                <c:pt idx="7">
                  <c:v>0.60000000000000031</c:v>
                </c:pt>
                <c:pt idx="8">
                  <c:v>0.75000000000000033</c:v>
                </c:pt>
              </c:numCache>
            </c:numRef>
          </c:val>
        </c:ser>
        <c:ser>
          <c:idx val="2"/>
          <c:order val="2"/>
          <c:tx>
            <c:strRef>
              <c:f>Sheet1!$D$1</c:f>
              <c:strCache>
                <c:ptCount val="1"/>
                <c:pt idx="0">
                  <c:v>Postsecondary Persistence Rate</c:v>
                </c:pt>
              </c:strCache>
            </c:strRef>
          </c:tx>
          <c:spPr>
            <a:solidFill>
              <a:schemeClr val="accent3"/>
            </a:solidFill>
            <a:ln>
              <a:noFill/>
            </a:ln>
            <a:effectLst/>
          </c:spPr>
          <c:invertIfNegative val="0"/>
          <c:cat>
            <c:strRef>
              <c:f>Sheet1!$A$2:$A$10</c:f>
              <c:strCache>
                <c:ptCount val="9"/>
                <c:pt idx="0">
                  <c:v>55-60</c:v>
                </c:pt>
                <c:pt idx="1">
                  <c:v>60-65</c:v>
                </c:pt>
                <c:pt idx="2">
                  <c:v>65-70</c:v>
                </c:pt>
                <c:pt idx="3">
                  <c:v>70-75</c:v>
                </c:pt>
                <c:pt idx="4">
                  <c:v>75-80</c:v>
                </c:pt>
                <c:pt idx="5">
                  <c:v>80-85</c:v>
                </c:pt>
                <c:pt idx="6">
                  <c:v>85-90</c:v>
                </c:pt>
                <c:pt idx="7">
                  <c:v>90-95</c:v>
                </c:pt>
                <c:pt idx="8">
                  <c:v>95-100</c:v>
                </c:pt>
              </c:strCache>
            </c:strRef>
          </c:cat>
          <c:val>
            <c:numRef>
              <c:f>Sheet1!$D$2:$D$10</c:f>
              <c:numCache>
                <c:formatCode>0%</c:formatCode>
                <c:ptCount val="9"/>
                <c:pt idx="0">
                  <c:v>8.0000000000000043E-2</c:v>
                </c:pt>
                <c:pt idx="1">
                  <c:v>0.05</c:v>
                </c:pt>
                <c:pt idx="2">
                  <c:v>4.0000000000000022E-2</c:v>
                </c:pt>
                <c:pt idx="3">
                  <c:v>7.0000000000000021E-2</c:v>
                </c:pt>
                <c:pt idx="4">
                  <c:v>0.11</c:v>
                </c:pt>
                <c:pt idx="5">
                  <c:v>0.19</c:v>
                </c:pt>
                <c:pt idx="6">
                  <c:v>0.26</c:v>
                </c:pt>
                <c:pt idx="7">
                  <c:v>0.45</c:v>
                </c:pt>
                <c:pt idx="8">
                  <c:v>0.61000000000000032</c:v>
                </c:pt>
              </c:numCache>
            </c:numRef>
          </c:val>
        </c:ser>
        <c:dLbls>
          <c:showLegendKey val="0"/>
          <c:showVal val="0"/>
          <c:showCatName val="0"/>
          <c:showSerName val="0"/>
          <c:showPercent val="0"/>
          <c:showBubbleSize val="0"/>
        </c:dLbls>
        <c:gapWidth val="219"/>
        <c:axId val="117407104"/>
        <c:axId val="117409280"/>
      </c:barChart>
      <c:catAx>
        <c:axId val="1174071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9</a:t>
                </a:r>
                <a:r>
                  <a:rPr lang="en-US" baseline="30000" dirty="0" smtClean="0"/>
                  <a:t>th</a:t>
                </a:r>
                <a:r>
                  <a:rPr lang="en-US" dirty="0" smtClean="0"/>
                  <a:t> Grade Attendance Rate</a:t>
                </a:r>
                <a:endParaRPr lang="en-US" dirty="0"/>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7409280"/>
        <c:crosses val="autoZero"/>
        <c:auto val="1"/>
        <c:lblAlgn val="ctr"/>
        <c:lblOffset val="100"/>
        <c:noMultiLvlLbl val="0"/>
      </c:catAx>
      <c:valAx>
        <c:axId val="117409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407104"/>
        <c:crosses val="autoZero"/>
        <c:crossBetween val="between"/>
      </c:valAx>
      <c:spPr>
        <a:noFill/>
        <a:ln>
          <a:noFill/>
        </a:ln>
        <a:effectLst/>
      </c:spPr>
    </c:plotArea>
    <c:legend>
      <c:legendPos val="b"/>
      <c:layout>
        <c:manualLayout>
          <c:xMode val="edge"/>
          <c:yMode val="edge"/>
          <c:x val="8.7122594050743657E-2"/>
          <c:y val="0.9173596815084889"/>
          <c:w val="0.82575481189851263"/>
          <c:h val="7.021911043611318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131388-0505-47C9-A41C-3563B4223957}"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US"/>
        </a:p>
      </dgm:t>
    </dgm:pt>
    <dgm:pt modelId="{48152EF8-D756-4636-9F40-235C50F5110E}">
      <dgm:prSet phldrT="[Text]" custT="1"/>
      <dgm:spPr>
        <a:solidFill>
          <a:schemeClr val="accent1"/>
        </a:solidFill>
        <a:ln>
          <a:solidFill>
            <a:schemeClr val="accent1">
              <a:lumMod val="50000"/>
            </a:schemeClr>
          </a:solidFill>
        </a:ln>
      </dgm:spPr>
      <dgm:t>
        <a:bodyPr/>
        <a:lstStyle/>
        <a:p>
          <a:r>
            <a:rPr lang="en-US" sz="1800" b="1" dirty="0" smtClean="0">
              <a:latin typeface="Franklin Gothic Medium" pitchFamily="34" charset="0"/>
              <a:cs typeface="Abadi MT Condensed Extra Bold"/>
            </a:rPr>
            <a:t>Average Daily Attendance</a:t>
          </a:r>
          <a:endParaRPr lang="en-US" sz="1800" b="1" dirty="0">
            <a:latin typeface="Franklin Gothic Medium" pitchFamily="34" charset="0"/>
            <a:cs typeface="Abadi MT Condensed Extra Bold"/>
          </a:endParaRPr>
        </a:p>
      </dgm:t>
    </dgm:pt>
    <dgm:pt modelId="{DE3567E5-C47D-48A2-85B1-0714487D4930}" type="parTrans" cxnId="{A0E3DEAA-6F5F-4A62-A4C0-635F06AD45C1}">
      <dgm:prSet/>
      <dgm:spPr/>
      <dgm:t>
        <a:bodyPr/>
        <a:lstStyle/>
        <a:p>
          <a:endParaRPr lang="en-US" b="0">
            <a:latin typeface="Franklin Gothic Medium" pitchFamily="34" charset="0"/>
          </a:endParaRPr>
        </a:p>
      </dgm:t>
    </dgm:pt>
    <dgm:pt modelId="{FEFD646D-7651-44FF-A6A8-77C96061E99F}" type="sibTrans" cxnId="{A0E3DEAA-6F5F-4A62-A4C0-635F06AD45C1}">
      <dgm:prSet/>
      <dgm:spPr/>
      <dgm:t>
        <a:bodyPr/>
        <a:lstStyle/>
        <a:p>
          <a:endParaRPr lang="en-US" b="0">
            <a:latin typeface="Franklin Gothic Medium" pitchFamily="34" charset="0"/>
          </a:endParaRPr>
        </a:p>
      </dgm:t>
    </dgm:pt>
    <dgm:pt modelId="{C65F639C-4C5E-42D6-806C-B1EB81BD31A9}">
      <dgm:prSet phldrT="[Text]" custT="1">
        <dgm:style>
          <a:lnRef idx="2">
            <a:schemeClr val="accent1"/>
          </a:lnRef>
          <a:fillRef idx="1">
            <a:schemeClr val="lt1"/>
          </a:fillRef>
          <a:effectRef idx="0">
            <a:schemeClr val="accent1"/>
          </a:effectRef>
          <a:fontRef idx="minor">
            <a:schemeClr val="dk1"/>
          </a:fontRef>
        </dgm:style>
      </dgm:prSet>
      <dgm:spPr>
        <a:ln/>
      </dgm:spPr>
      <dgm:t>
        <a:bodyPr/>
        <a:lstStyle/>
        <a:p>
          <a:r>
            <a:rPr lang="en-US" sz="2000" b="0" dirty="0" smtClean="0">
              <a:latin typeface="Franklin Gothic Medium" pitchFamily="34" charset="0"/>
              <a:cs typeface="Abadi MT Condensed Light"/>
            </a:rPr>
            <a:t> The % of enrolled students who attend school each day.</a:t>
          </a:r>
          <a:br>
            <a:rPr lang="en-US" sz="2000" b="0" dirty="0" smtClean="0">
              <a:latin typeface="Franklin Gothic Medium" pitchFamily="34" charset="0"/>
              <a:cs typeface="Abadi MT Condensed Light"/>
            </a:rPr>
          </a:br>
          <a:r>
            <a:rPr lang="en-US" sz="2000" b="0" dirty="0" smtClean="0">
              <a:latin typeface="Franklin Gothic Medium" pitchFamily="34" charset="0"/>
              <a:cs typeface="Abadi MT Condensed Light"/>
            </a:rPr>
            <a:t> It is used in some states for allocating funding.</a:t>
          </a:r>
          <a:endParaRPr lang="en-US" sz="2000" b="0" dirty="0">
            <a:latin typeface="Franklin Gothic Medium" pitchFamily="34" charset="0"/>
            <a:cs typeface="Abadi MT Condensed Light"/>
          </a:endParaRPr>
        </a:p>
      </dgm:t>
    </dgm:pt>
    <dgm:pt modelId="{A91710C0-D04C-4233-858D-3D85C0BF3D97}" type="parTrans" cxnId="{7BCE33D8-6316-4B43-9AB8-1ED7EDBDF377}">
      <dgm:prSet/>
      <dgm:spPr/>
      <dgm:t>
        <a:bodyPr/>
        <a:lstStyle/>
        <a:p>
          <a:endParaRPr lang="en-US" b="0">
            <a:latin typeface="Franklin Gothic Medium" pitchFamily="34" charset="0"/>
          </a:endParaRPr>
        </a:p>
      </dgm:t>
    </dgm:pt>
    <dgm:pt modelId="{D493FE57-4E91-49F7-A7CC-D08A2A58E104}" type="sibTrans" cxnId="{7BCE33D8-6316-4B43-9AB8-1ED7EDBDF377}">
      <dgm:prSet/>
      <dgm:spPr/>
      <dgm:t>
        <a:bodyPr/>
        <a:lstStyle/>
        <a:p>
          <a:endParaRPr lang="en-US" b="0">
            <a:latin typeface="Franklin Gothic Medium" pitchFamily="34" charset="0"/>
          </a:endParaRPr>
        </a:p>
      </dgm:t>
    </dgm:pt>
    <dgm:pt modelId="{1A056253-B65A-4030-AA59-D475032C35B6}">
      <dgm:prSet phldrT="[Text]" custT="1"/>
      <dgm:spPr>
        <a:solidFill>
          <a:schemeClr val="accent1"/>
        </a:solidFill>
      </dgm:spPr>
      <dgm:t>
        <a:bodyPr/>
        <a:lstStyle/>
        <a:p>
          <a:r>
            <a:rPr lang="en-US" sz="1800" b="1" dirty="0" smtClean="0">
              <a:latin typeface="Franklin Gothic Medium" pitchFamily="34" charset="0"/>
              <a:cs typeface="Abadi MT Condensed Extra Bold"/>
            </a:rPr>
            <a:t>Truancy</a:t>
          </a:r>
          <a:endParaRPr lang="en-US" sz="1800" b="1" dirty="0">
            <a:latin typeface="Franklin Gothic Medium" pitchFamily="34" charset="0"/>
            <a:cs typeface="Abadi MT Condensed Extra Bold"/>
          </a:endParaRPr>
        </a:p>
      </dgm:t>
    </dgm:pt>
    <dgm:pt modelId="{C722DF7B-3662-4BE7-B200-86F25AC1FC6F}" type="parTrans" cxnId="{773CBD05-FA8D-49B3-8A2A-F388FCD1BFE8}">
      <dgm:prSet/>
      <dgm:spPr/>
      <dgm:t>
        <a:bodyPr/>
        <a:lstStyle/>
        <a:p>
          <a:endParaRPr lang="en-US" b="0">
            <a:latin typeface="Franklin Gothic Medium" pitchFamily="34" charset="0"/>
          </a:endParaRPr>
        </a:p>
      </dgm:t>
    </dgm:pt>
    <dgm:pt modelId="{870B0990-5478-406F-B187-F379FE5AF0B3}" type="sibTrans" cxnId="{773CBD05-FA8D-49B3-8A2A-F388FCD1BFE8}">
      <dgm:prSet/>
      <dgm:spPr/>
      <dgm:t>
        <a:bodyPr/>
        <a:lstStyle/>
        <a:p>
          <a:endParaRPr lang="en-US" b="0">
            <a:latin typeface="Franklin Gothic Medium" pitchFamily="34" charset="0"/>
          </a:endParaRPr>
        </a:p>
      </dgm:t>
    </dgm:pt>
    <dgm:pt modelId="{B059BD8D-E797-4CB8-A23B-832469EE20AC}">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000" b="0" dirty="0" smtClean="0">
              <a:latin typeface="Franklin Gothic Medium" pitchFamily="34" charset="0"/>
              <a:cs typeface="Abadi MT Condensed Light"/>
            </a:rPr>
            <a:t>Typically refers only to unexcused absences and is defined by each state under No Child Left Behind.  It signals the potential need for legal intervention under state compulsory education laws.</a:t>
          </a:r>
          <a:endParaRPr lang="en-US" sz="2000" b="0" dirty="0">
            <a:latin typeface="Franklin Gothic Medium" pitchFamily="34" charset="0"/>
            <a:cs typeface="Abadi MT Condensed Light"/>
          </a:endParaRPr>
        </a:p>
      </dgm:t>
    </dgm:pt>
    <dgm:pt modelId="{460DFD95-2F1F-4DA4-9D2B-A1D020753B0F}" type="parTrans" cxnId="{FA56CD8A-65F6-4BBD-9933-CBE78F9F2528}">
      <dgm:prSet/>
      <dgm:spPr/>
      <dgm:t>
        <a:bodyPr/>
        <a:lstStyle/>
        <a:p>
          <a:endParaRPr lang="en-US" b="0">
            <a:latin typeface="Franklin Gothic Medium" pitchFamily="34" charset="0"/>
          </a:endParaRPr>
        </a:p>
      </dgm:t>
    </dgm:pt>
    <dgm:pt modelId="{0C2823AA-DF9B-401A-9AC3-33EC2E841639}" type="sibTrans" cxnId="{FA56CD8A-65F6-4BBD-9933-CBE78F9F2528}">
      <dgm:prSet/>
      <dgm:spPr/>
      <dgm:t>
        <a:bodyPr/>
        <a:lstStyle/>
        <a:p>
          <a:endParaRPr lang="en-US" b="0">
            <a:latin typeface="Franklin Gothic Medium" pitchFamily="34" charset="0"/>
          </a:endParaRPr>
        </a:p>
      </dgm:t>
    </dgm:pt>
    <dgm:pt modelId="{6F3C60CA-BB49-4DF1-91F0-24857872167E}">
      <dgm:prSet phldrT="[Text]" custT="1"/>
      <dgm:spPr>
        <a:solidFill>
          <a:schemeClr val="accent1"/>
        </a:solidFill>
      </dgm:spPr>
      <dgm:t>
        <a:bodyPr/>
        <a:lstStyle/>
        <a:p>
          <a:endParaRPr lang="en-US" sz="1800" b="0" dirty="0" smtClean="0">
            <a:latin typeface="Franklin Gothic Medium" pitchFamily="34" charset="0"/>
            <a:cs typeface="Abadi MT Condensed Extra Bold"/>
          </a:endParaRPr>
        </a:p>
        <a:p>
          <a:r>
            <a:rPr lang="en-US" sz="1800" b="1" dirty="0" smtClean="0">
              <a:latin typeface="Franklin Gothic Medium" pitchFamily="34" charset="0"/>
              <a:cs typeface="Abadi MT Condensed Extra Bold"/>
            </a:rPr>
            <a:t>Chronic Absence</a:t>
          </a:r>
        </a:p>
        <a:p>
          <a:endParaRPr lang="en-US" sz="1400" b="0" dirty="0">
            <a:latin typeface="Franklin Gothic Medium" pitchFamily="34" charset="0"/>
            <a:cs typeface="Abadi MT Condensed Extra Bold"/>
          </a:endParaRPr>
        </a:p>
      </dgm:t>
    </dgm:pt>
    <dgm:pt modelId="{EB27D85C-AE36-4A77-B6C5-6696421611F8}" type="parTrans" cxnId="{6A776FD4-B611-41F0-A7C8-C1045C849FEF}">
      <dgm:prSet/>
      <dgm:spPr/>
      <dgm:t>
        <a:bodyPr/>
        <a:lstStyle/>
        <a:p>
          <a:endParaRPr lang="en-US" b="0">
            <a:latin typeface="Franklin Gothic Medium" pitchFamily="34" charset="0"/>
          </a:endParaRPr>
        </a:p>
      </dgm:t>
    </dgm:pt>
    <dgm:pt modelId="{5701A59D-A392-4ABE-86B5-0D73F8D33EAE}" type="sibTrans" cxnId="{6A776FD4-B611-41F0-A7C8-C1045C849FEF}">
      <dgm:prSet/>
      <dgm:spPr/>
      <dgm:t>
        <a:bodyPr/>
        <a:lstStyle/>
        <a:p>
          <a:endParaRPr lang="en-US" b="0">
            <a:latin typeface="Franklin Gothic Medium" pitchFamily="34" charset="0"/>
          </a:endParaRPr>
        </a:p>
      </dgm:t>
    </dgm:pt>
    <dgm:pt modelId="{2AE7FB9A-1A3C-454F-9B50-82187CB3D6D7}">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000" b="0" dirty="0" smtClean="0">
              <a:latin typeface="Franklin Gothic Medium" pitchFamily="34" charset="0"/>
              <a:cs typeface="Abadi MT Condensed Light"/>
            </a:rPr>
            <a:t>Missing 10% or more of school for any reason -- excused, unexcused, etc.   It is an indication that a student is academically at risk due to missing too much school starting in Kindergarten.  </a:t>
          </a:r>
          <a:endParaRPr lang="en-US" sz="2000" b="0" dirty="0">
            <a:latin typeface="Franklin Gothic Medium" pitchFamily="34" charset="0"/>
            <a:cs typeface="Abadi MT Condensed Light"/>
          </a:endParaRPr>
        </a:p>
      </dgm:t>
    </dgm:pt>
    <dgm:pt modelId="{6E9B7ED7-267A-4EC9-9473-5350A006864D}" type="parTrans" cxnId="{0E3B2123-D90D-4821-B7E0-627B80FB0253}">
      <dgm:prSet/>
      <dgm:spPr/>
      <dgm:t>
        <a:bodyPr/>
        <a:lstStyle/>
        <a:p>
          <a:endParaRPr lang="en-US" b="0">
            <a:latin typeface="Franklin Gothic Medium" pitchFamily="34" charset="0"/>
          </a:endParaRPr>
        </a:p>
      </dgm:t>
    </dgm:pt>
    <dgm:pt modelId="{CDEBB7AA-FDEB-47BF-899E-D04174726843}" type="sibTrans" cxnId="{0E3B2123-D90D-4821-B7E0-627B80FB0253}">
      <dgm:prSet/>
      <dgm:spPr/>
      <dgm:t>
        <a:bodyPr/>
        <a:lstStyle/>
        <a:p>
          <a:endParaRPr lang="en-US" b="0">
            <a:latin typeface="Franklin Gothic Medium" pitchFamily="34" charset="0"/>
          </a:endParaRPr>
        </a:p>
      </dgm:t>
    </dgm:pt>
    <dgm:pt modelId="{9A41271C-13F8-4359-B79E-71108DE62F0B}" type="pres">
      <dgm:prSet presAssocID="{81131388-0505-47C9-A41C-3563B4223957}" presName="linearFlow" presStyleCnt="0">
        <dgm:presLayoutVars>
          <dgm:dir/>
          <dgm:animLvl val="lvl"/>
          <dgm:resizeHandles val="exact"/>
        </dgm:presLayoutVars>
      </dgm:prSet>
      <dgm:spPr/>
      <dgm:t>
        <a:bodyPr/>
        <a:lstStyle/>
        <a:p>
          <a:endParaRPr lang="en-US"/>
        </a:p>
      </dgm:t>
    </dgm:pt>
    <dgm:pt modelId="{AA526D15-7BD5-4A72-8BC1-64CBEDA98C11}" type="pres">
      <dgm:prSet presAssocID="{48152EF8-D756-4636-9F40-235C50F5110E}" presName="composite" presStyleCnt="0"/>
      <dgm:spPr/>
    </dgm:pt>
    <dgm:pt modelId="{8469F1E5-5D8F-4E8C-8FB0-5E9044A26054}" type="pres">
      <dgm:prSet presAssocID="{48152EF8-D756-4636-9F40-235C50F5110E}" presName="parentText" presStyleLbl="alignNode1" presStyleIdx="0" presStyleCnt="3" custLinFactNeighborY="0">
        <dgm:presLayoutVars>
          <dgm:chMax val="1"/>
          <dgm:bulletEnabled val="1"/>
        </dgm:presLayoutVars>
      </dgm:prSet>
      <dgm:spPr/>
      <dgm:t>
        <a:bodyPr/>
        <a:lstStyle/>
        <a:p>
          <a:endParaRPr lang="en-US"/>
        </a:p>
      </dgm:t>
    </dgm:pt>
    <dgm:pt modelId="{4B2936A6-5D9D-4132-B3EA-A236BEAA7BE7}" type="pres">
      <dgm:prSet presAssocID="{48152EF8-D756-4636-9F40-235C50F5110E}" presName="descendantText" presStyleLbl="alignAcc1" presStyleIdx="0" presStyleCnt="3">
        <dgm:presLayoutVars>
          <dgm:bulletEnabled val="1"/>
        </dgm:presLayoutVars>
      </dgm:prSet>
      <dgm:spPr/>
      <dgm:t>
        <a:bodyPr/>
        <a:lstStyle/>
        <a:p>
          <a:endParaRPr lang="en-US"/>
        </a:p>
      </dgm:t>
    </dgm:pt>
    <dgm:pt modelId="{638E94FF-2DB7-4679-8A5D-684E5B846ED6}" type="pres">
      <dgm:prSet presAssocID="{FEFD646D-7651-44FF-A6A8-77C96061E99F}" presName="sp" presStyleCnt="0"/>
      <dgm:spPr/>
    </dgm:pt>
    <dgm:pt modelId="{AE2F543C-B333-4E5F-9357-6AD60930178F}" type="pres">
      <dgm:prSet presAssocID="{1A056253-B65A-4030-AA59-D475032C35B6}" presName="composite" presStyleCnt="0"/>
      <dgm:spPr/>
    </dgm:pt>
    <dgm:pt modelId="{BF880333-A5A6-4B29-B89F-2A02A89D6D15}" type="pres">
      <dgm:prSet presAssocID="{1A056253-B65A-4030-AA59-D475032C35B6}" presName="parentText" presStyleLbl="alignNode1" presStyleIdx="1" presStyleCnt="3">
        <dgm:presLayoutVars>
          <dgm:chMax val="1"/>
          <dgm:bulletEnabled val="1"/>
        </dgm:presLayoutVars>
      </dgm:prSet>
      <dgm:spPr/>
      <dgm:t>
        <a:bodyPr/>
        <a:lstStyle/>
        <a:p>
          <a:endParaRPr lang="en-US"/>
        </a:p>
      </dgm:t>
    </dgm:pt>
    <dgm:pt modelId="{0F73D837-0777-4303-B7CE-C4187BFFD910}" type="pres">
      <dgm:prSet presAssocID="{1A056253-B65A-4030-AA59-D475032C35B6}" presName="descendantText" presStyleLbl="alignAcc1" presStyleIdx="1" presStyleCnt="3">
        <dgm:presLayoutVars>
          <dgm:bulletEnabled val="1"/>
        </dgm:presLayoutVars>
      </dgm:prSet>
      <dgm:spPr/>
      <dgm:t>
        <a:bodyPr/>
        <a:lstStyle/>
        <a:p>
          <a:endParaRPr lang="en-US"/>
        </a:p>
      </dgm:t>
    </dgm:pt>
    <dgm:pt modelId="{0871041D-02B8-47B2-B9C1-82384E944119}" type="pres">
      <dgm:prSet presAssocID="{870B0990-5478-406F-B187-F379FE5AF0B3}" presName="sp" presStyleCnt="0"/>
      <dgm:spPr/>
    </dgm:pt>
    <dgm:pt modelId="{FABF898E-0D83-4705-B052-EC4031FA5CD3}" type="pres">
      <dgm:prSet presAssocID="{6F3C60CA-BB49-4DF1-91F0-24857872167E}" presName="composite" presStyleCnt="0"/>
      <dgm:spPr/>
    </dgm:pt>
    <dgm:pt modelId="{20A69A49-386E-45A9-976D-4D4A4191D4A3}" type="pres">
      <dgm:prSet presAssocID="{6F3C60CA-BB49-4DF1-91F0-24857872167E}" presName="parentText" presStyleLbl="alignNode1" presStyleIdx="2" presStyleCnt="3">
        <dgm:presLayoutVars>
          <dgm:chMax val="1"/>
          <dgm:bulletEnabled val="1"/>
        </dgm:presLayoutVars>
      </dgm:prSet>
      <dgm:spPr/>
      <dgm:t>
        <a:bodyPr/>
        <a:lstStyle/>
        <a:p>
          <a:endParaRPr lang="en-US"/>
        </a:p>
      </dgm:t>
    </dgm:pt>
    <dgm:pt modelId="{170BC82A-DF4E-414B-802D-0843EAD68DF1}" type="pres">
      <dgm:prSet presAssocID="{6F3C60CA-BB49-4DF1-91F0-24857872167E}" presName="descendantText" presStyleLbl="alignAcc1" presStyleIdx="2" presStyleCnt="3">
        <dgm:presLayoutVars>
          <dgm:bulletEnabled val="1"/>
        </dgm:presLayoutVars>
      </dgm:prSet>
      <dgm:spPr/>
      <dgm:t>
        <a:bodyPr/>
        <a:lstStyle/>
        <a:p>
          <a:endParaRPr lang="en-US"/>
        </a:p>
      </dgm:t>
    </dgm:pt>
  </dgm:ptLst>
  <dgm:cxnLst>
    <dgm:cxn modelId="{6A776FD4-B611-41F0-A7C8-C1045C849FEF}" srcId="{81131388-0505-47C9-A41C-3563B4223957}" destId="{6F3C60CA-BB49-4DF1-91F0-24857872167E}" srcOrd="2" destOrd="0" parTransId="{EB27D85C-AE36-4A77-B6C5-6696421611F8}" sibTransId="{5701A59D-A392-4ABE-86B5-0D73F8D33EAE}"/>
    <dgm:cxn modelId="{3D2122AC-2F26-469D-9AD2-7B50B56B8D91}" type="presOf" srcId="{2AE7FB9A-1A3C-454F-9B50-82187CB3D6D7}" destId="{170BC82A-DF4E-414B-802D-0843EAD68DF1}" srcOrd="0" destOrd="0" presId="urn:microsoft.com/office/officeart/2005/8/layout/chevron2"/>
    <dgm:cxn modelId="{0E3B2123-D90D-4821-B7E0-627B80FB0253}" srcId="{6F3C60CA-BB49-4DF1-91F0-24857872167E}" destId="{2AE7FB9A-1A3C-454F-9B50-82187CB3D6D7}" srcOrd="0" destOrd="0" parTransId="{6E9B7ED7-267A-4EC9-9473-5350A006864D}" sibTransId="{CDEBB7AA-FDEB-47BF-899E-D04174726843}"/>
    <dgm:cxn modelId="{FA56CD8A-65F6-4BBD-9933-CBE78F9F2528}" srcId="{1A056253-B65A-4030-AA59-D475032C35B6}" destId="{B059BD8D-E797-4CB8-A23B-832469EE20AC}" srcOrd="0" destOrd="0" parTransId="{460DFD95-2F1F-4DA4-9D2B-A1D020753B0F}" sibTransId="{0C2823AA-DF9B-401A-9AC3-33EC2E841639}"/>
    <dgm:cxn modelId="{9E097A48-1231-4894-B4CE-5F42780FCED6}" type="presOf" srcId="{1A056253-B65A-4030-AA59-D475032C35B6}" destId="{BF880333-A5A6-4B29-B89F-2A02A89D6D15}" srcOrd="0" destOrd="0" presId="urn:microsoft.com/office/officeart/2005/8/layout/chevron2"/>
    <dgm:cxn modelId="{A9AA7B00-B161-47E7-A52E-0176F98ECA06}" type="presOf" srcId="{C65F639C-4C5E-42D6-806C-B1EB81BD31A9}" destId="{4B2936A6-5D9D-4132-B3EA-A236BEAA7BE7}" srcOrd="0" destOrd="0" presId="urn:microsoft.com/office/officeart/2005/8/layout/chevron2"/>
    <dgm:cxn modelId="{9B8D2633-FECB-4DE7-9CDB-74F4D24C6712}" type="presOf" srcId="{B059BD8D-E797-4CB8-A23B-832469EE20AC}" destId="{0F73D837-0777-4303-B7CE-C4187BFFD910}" srcOrd="0" destOrd="0" presId="urn:microsoft.com/office/officeart/2005/8/layout/chevron2"/>
    <dgm:cxn modelId="{BB744D64-4A23-4919-A838-CFB14EDD473D}" type="presOf" srcId="{81131388-0505-47C9-A41C-3563B4223957}" destId="{9A41271C-13F8-4359-B79E-71108DE62F0B}" srcOrd="0" destOrd="0" presId="urn:microsoft.com/office/officeart/2005/8/layout/chevron2"/>
    <dgm:cxn modelId="{773CBD05-FA8D-49B3-8A2A-F388FCD1BFE8}" srcId="{81131388-0505-47C9-A41C-3563B4223957}" destId="{1A056253-B65A-4030-AA59-D475032C35B6}" srcOrd="1" destOrd="0" parTransId="{C722DF7B-3662-4BE7-B200-86F25AC1FC6F}" sibTransId="{870B0990-5478-406F-B187-F379FE5AF0B3}"/>
    <dgm:cxn modelId="{2893A6E3-DA80-497B-977C-751F0FFDD604}" type="presOf" srcId="{6F3C60CA-BB49-4DF1-91F0-24857872167E}" destId="{20A69A49-386E-45A9-976D-4D4A4191D4A3}" srcOrd="0" destOrd="0" presId="urn:microsoft.com/office/officeart/2005/8/layout/chevron2"/>
    <dgm:cxn modelId="{48FF3E90-46AE-4805-B470-6311C6E489CD}" type="presOf" srcId="{48152EF8-D756-4636-9F40-235C50F5110E}" destId="{8469F1E5-5D8F-4E8C-8FB0-5E9044A26054}" srcOrd="0" destOrd="0" presId="urn:microsoft.com/office/officeart/2005/8/layout/chevron2"/>
    <dgm:cxn modelId="{7BCE33D8-6316-4B43-9AB8-1ED7EDBDF377}" srcId="{48152EF8-D756-4636-9F40-235C50F5110E}" destId="{C65F639C-4C5E-42D6-806C-B1EB81BD31A9}" srcOrd="0" destOrd="0" parTransId="{A91710C0-D04C-4233-858D-3D85C0BF3D97}" sibTransId="{D493FE57-4E91-49F7-A7CC-D08A2A58E104}"/>
    <dgm:cxn modelId="{A0E3DEAA-6F5F-4A62-A4C0-635F06AD45C1}" srcId="{81131388-0505-47C9-A41C-3563B4223957}" destId="{48152EF8-D756-4636-9F40-235C50F5110E}" srcOrd="0" destOrd="0" parTransId="{DE3567E5-C47D-48A2-85B1-0714487D4930}" sibTransId="{FEFD646D-7651-44FF-A6A8-77C96061E99F}"/>
    <dgm:cxn modelId="{145AB9FF-EC4E-4A75-BA6C-6BA54500FD17}" type="presParOf" srcId="{9A41271C-13F8-4359-B79E-71108DE62F0B}" destId="{AA526D15-7BD5-4A72-8BC1-64CBEDA98C11}" srcOrd="0" destOrd="0" presId="urn:microsoft.com/office/officeart/2005/8/layout/chevron2"/>
    <dgm:cxn modelId="{37790F2E-A1EF-4C60-977E-F53BE05DA1A4}" type="presParOf" srcId="{AA526D15-7BD5-4A72-8BC1-64CBEDA98C11}" destId="{8469F1E5-5D8F-4E8C-8FB0-5E9044A26054}" srcOrd="0" destOrd="0" presId="urn:microsoft.com/office/officeart/2005/8/layout/chevron2"/>
    <dgm:cxn modelId="{875E1AFB-FC1B-40BE-868C-20D6D59C84E8}" type="presParOf" srcId="{AA526D15-7BD5-4A72-8BC1-64CBEDA98C11}" destId="{4B2936A6-5D9D-4132-B3EA-A236BEAA7BE7}" srcOrd="1" destOrd="0" presId="urn:microsoft.com/office/officeart/2005/8/layout/chevron2"/>
    <dgm:cxn modelId="{CE42ECD3-2716-439E-B839-1CFCC12A8876}" type="presParOf" srcId="{9A41271C-13F8-4359-B79E-71108DE62F0B}" destId="{638E94FF-2DB7-4679-8A5D-684E5B846ED6}" srcOrd="1" destOrd="0" presId="urn:microsoft.com/office/officeart/2005/8/layout/chevron2"/>
    <dgm:cxn modelId="{DDB76183-6F03-462D-BDCA-2E01997BD085}" type="presParOf" srcId="{9A41271C-13F8-4359-B79E-71108DE62F0B}" destId="{AE2F543C-B333-4E5F-9357-6AD60930178F}" srcOrd="2" destOrd="0" presId="urn:microsoft.com/office/officeart/2005/8/layout/chevron2"/>
    <dgm:cxn modelId="{F3BFDDE4-10DF-464C-BE95-F7C0B9E393CF}" type="presParOf" srcId="{AE2F543C-B333-4E5F-9357-6AD60930178F}" destId="{BF880333-A5A6-4B29-B89F-2A02A89D6D15}" srcOrd="0" destOrd="0" presId="urn:microsoft.com/office/officeart/2005/8/layout/chevron2"/>
    <dgm:cxn modelId="{A112F32D-2606-4695-B7BA-A0EE3CD99C48}" type="presParOf" srcId="{AE2F543C-B333-4E5F-9357-6AD60930178F}" destId="{0F73D837-0777-4303-B7CE-C4187BFFD910}" srcOrd="1" destOrd="0" presId="urn:microsoft.com/office/officeart/2005/8/layout/chevron2"/>
    <dgm:cxn modelId="{8FF218D1-6026-4D13-A84E-15DAED9C9E07}" type="presParOf" srcId="{9A41271C-13F8-4359-B79E-71108DE62F0B}" destId="{0871041D-02B8-47B2-B9C1-82384E944119}" srcOrd="3" destOrd="0" presId="urn:microsoft.com/office/officeart/2005/8/layout/chevron2"/>
    <dgm:cxn modelId="{83CE2CE3-7F5C-4427-A21A-A30390C5535C}" type="presParOf" srcId="{9A41271C-13F8-4359-B79E-71108DE62F0B}" destId="{FABF898E-0D83-4705-B052-EC4031FA5CD3}" srcOrd="4" destOrd="0" presId="urn:microsoft.com/office/officeart/2005/8/layout/chevron2"/>
    <dgm:cxn modelId="{06171611-D9B5-4D9A-899B-99CA9198CC00}" type="presParOf" srcId="{FABF898E-0D83-4705-B052-EC4031FA5CD3}" destId="{20A69A49-386E-45A9-976D-4D4A4191D4A3}" srcOrd="0" destOrd="0" presId="urn:microsoft.com/office/officeart/2005/8/layout/chevron2"/>
    <dgm:cxn modelId="{4032140C-0038-449B-BCBF-FC9AA428D4C8}" type="presParOf" srcId="{FABF898E-0D83-4705-B052-EC4031FA5CD3}" destId="{170BC82A-DF4E-414B-802D-0843EAD68DF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A50823-771A-42F2-90C0-1F80CCF1983C}"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710B5AD5-8546-4FF3-9765-9032E803A153}">
      <dgm:prSet phldrT="[Text]" custT="1"/>
      <dgm:spPr/>
      <dgm:t>
        <a:bodyPr/>
        <a:lstStyle/>
        <a:p>
          <a:r>
            <a:rPr lang="en-US" sz="4000" b="0" dirty="0" smtClean="0">
              <a:latin typeface="Calibri" pitchFamily="34" charset="0"/>
              <a:cs typeface="Franklin Gothic Medium"/>
            </a:rPr>
            <a:t>Barriers</a:t>
          </a:r>
          <a:endParaRPr lang="en-US" sz="4000" b="0" dirty="0">
            <a:latin typeface="Calibri" pitchFamily="34" charset="0"/>
            <a:cs typeface="Franklin Gothic Medium"/>
          </a:endParaRPr>
        </a:p>
      </dgm:t>
    </dgm:pt>
    <dgm:pt modelId="{9F414A15-1096-4D06-B8B8-BBDD137883B8}" type="parTrans" cxnId="{6C331066-EB7C-4AB1-83E3-45A573D3E45B}">
      <dgm:prSet/>
      <dgm:spPr/>
      <dgm:t>
        <a:bodyPr/>
        <a:lstStyle/>
        <a:p>
          <a:endParaRPr lang="en-US">
            <a:latin typeface="Franklin Gothic Medium"/>
            <a:cs typeface="Franklin Gothic Medium"/>
          </a:endParaRPr>
        </a:p>
      </dgm:t>
    </dgm:pt>
    <dgm:pt modelId="{828D170A-F57D-485C-8667-DD5F5A3FB0E8}" type="sibTrans" cxnId="{6C331066-EB7C-4AB1-83E3-45A573D3E45B}">
      <dgm:prSet/>
      <dgm:spPr/>
      <dgm:t>
        <a:bodyPr/>
        <a:lstStyle/>
        <a:p>
          <a:endParaRPr lang="en-US">
            <a:latin typeface="Franklin Gothic Medium"/>
            <a:cs typeface="Franklin Gothic Medium"/>
          </a:endParaRPr>
        </a:p>
      </dgm:t>
    </dgm:pt>
    <dgm:pt modelId="{CBA4687E-894B-4FAA-A831-25C9371474F8}">
      <dgm:prSet phldrT="[Text]" custT="1"/>
      <dgm:spPr>
        <a:solidFill>
          <a:schemeClr val="accent1">
            <a:lumMod val="75000"/>
          </a:schemeClr>
        </a:solidFill>
      </dgm:spPr>
      <dgm:t>
        <a:bodyPr/>
        <a:lstStyle/>
        <a:p>
          <a:r>
            <a:rPr lang="en-US" sz="1600" b="1" dirty="0" smtClean="0">
              <a:solidFill>
                <a:schemeClr val="bg1"/>
              </a:solidFill>
              <a:latin typeface="Calibri" pitchFamily="34" charset="0"/>
              <a:cs typeface="Franklin Gothic Medium"/>
            </a:rPr>
            <a:t>Lack of access to health care</a:t>
          </a:r>
          <a:endParaRPr lang="en-US" sz="1600" b="1" dirty="0">
            <a:solidFill>
              <a:schemeClr val="bg1"/>
            </a:solidFill>
            <a:latin typeface="Calibri" pitchFamily="34" charset="0"/>
            <a:cs typeface="Franklin Gothic Medium"/>
          </a:endParaRPr>
        </a:p>
      </dgm:t>
    </dgm:pt>
    <dgm:pt modelId="{17464D77-9E8A-46A8-AFA9-929A1134EDF4}" type="parTrans" cxnId="{388B2D4C-2344-4FD6-8501-993112C83F0D}">
      <dgm:prSet/>
      <dgm:spPr/>
      <dgm:t>
        <a:bodyPr/>
        <a:lstStyle/>
        <a:p>
          <a:endParaRPr lang="en-US">
            <a:latin typeface="Franklin Gothic Medium"/>
            <a:cs typeface="Franklin Gothic Medium"/>
          </a:endParaRPr>
        </a:p>
      </dgm:t>
    </dgm:pt>
    <dgm:pt modelId="{925C09BC-85EE-493B-9729-77632AABFCE6}" type="sibTrans" cxnId="{388B2D4C-2344-4FD6-8501-993112C83F0D}">
      <dgm:prSet/>
      <dgm:spPr/>
      <dgm:t>
        <a:bodyPr/>
        <a:lstStyle/>
        <a:p>
          <a:endParaRPr lang="en-US">
            <a:latin typeface="Franklin Gothic Medium"/>
            <a:cs typeface="Franklin Gothic Medium"/>
          </a:endParaRPr>
        </a:p>
      </dgm:t>
    </dgm:pt>
    <dgm:pt modelId="{01AF804F-C7A2-4E54-B725-64E967A6FC30}">
      <dgm:prSet phldrT="[Text]" custT="1"/>
      <dgm:spPr>
        <a:solidFill>
          <a:schemeClr val="accent1">
            <a:lumMod val="75000"/>
          </a:schemeClr>
        </a:solidFill>
      </dgm:spPr>
      <dgm:t>
        <a:bodyPr/>
        <a:lstStyle/>
        <a:p>
          <a:pPr>
            <a:spcAft>
              <a:spcPts val="0"/>
            </a:spcAft>
          </a:pPr>
          <a:r>
            <a:rPr lang="en-US" sz="1600" b="1" dirty="0" smtClean="0">
              <a:latin typeface="Calibri" pitchFamily="34" charset="0"/>
              <a:cs typeface="Franklin Gothic Medium"/>
            </a:rPr>
            <a:t>Poor </a:t>
          </a:r>
        </a:p>
        <a:p>
          <a:pPr>
            <a:spcAft>
              <a:spcPts val="0"/>
            </a:spcAft>
          </a:pPr>
          <a:r>
            <a:rPr lang="en-US" sz="1600" b="1" dirty="0" smtClean="0">
              <a:latin typeface="Calibri" pitchFamily="34" charset="0"/>
              <a:cs typeface="Franklin Gothic Medium"/>
            </a:rPr>
            <a:t>transportation</a:t>
          </a:r>
          <a:endParaRPr lang="en-US" sz="1600" b="1" dirty="0">
            <a:latin typeface="Calibri" pitchFamily="34" charset="0"/>
            <a:cs typeface="Franklin Gothic Medium"/>
          </a:endParaRPr>
        </a:p>
      </dgm:t>
    </dgm:pt>
    <dgm:pt modelId="{46C71E19-EAE9-4C6E-883C-181AA237FB70}" type="parTrans" cxnId="{965FFA67-3314-458B-A2B9-03870AC25E7E}">
      <dgm:prSet/>
      <dgm:spPr/>
      <dgm:t>
        <a:bodyPr/>
        <a:lstStyle/>
        <a:p>
          <a:endParaRPr lang="en-US">
            <a:latin typeface="Franklin Gothic Medium"/>
            <a:cs typeface="Franklin Gothic Medium"/>
          </a:endParaRPr>
        </a:p>
      </dgm:t>
    </dgm:pt>
    <dgm:pt modelId="{EDC1C3E5-E84C-43B1-9887-4F36D0D9EB32}" type="sibTrans" cxnId="{965FFA67-3314-458B-A2B9-03870AC25E7E}">
      <dgm:prSet/>
      <dgm:spPr/>
      <dgm:t>
        <a:bodyPr/>
        <a:lstStyle/>
        <a:p>
          <a:endParaRPr lang="en-US">
            <a:latin typeface="Franklin Gothic Medium"/>
            <a:cs typeface="Franklin Gothic Medium"/>
          </a:endParaRPr>
        </a:p>
      </dgm:t>
    </dgm:pt>
    <dgm:pt modelId="{0C5C2BF2-7809-47EE-8E55-5ACCEA44F887}">
      <dgm:prSet phldrT="[Text]" custT="1"/>
      <dgm:spPr/>
      <dgm:t>
        <a:bodyPr/>
        <a:lstStyle/>
        <a:p>
          <a:r>
            <a:rPr lang="en-US" sz="4000" b="0" dirty="0" smtClean="0">
              <a:latin typeface="Calibri" pitchFamily="34" charset="0"/>
              <a:cs typeface="Franklin Gothic Medium"/>
            </a:rPr>
            <a:t>Aversion</a:t>
          </a:r>
          <a:endParaRPr lang="en-US" sz="4000" b="0" dirty="0">
            <a:latin typeface="Calibri" pitchFamily="34" charset="0"/>
            <a:cs typeface="Franklin Gothic Medium"/>
          </a:endParaRPr>
        </a:p>
      </dgm:t>
    </dgm:pt>
    <dgm:pt modelId="{FD23A6A0-01D4-4B7D-A8A9-9BC81ED2FBED}" type="parTrans" cxnId="{512D0A2F-A456-4EB9-B1C5-FA02FF4CD4B2}">
      <dgm:prSet/>
      <dgm:spPr/>
      <dgm:t>
        <a:bodyPr/>
        <a:lstStyle/>
        <a:p>
          <a:endParaRPr lang="en-US">
            <a:latin typeface="Franklin Gothic Medium"/>
            <a:cs typeface="Franklin Gothic Medium"/>
          </a:endParaRPr>
        </a:p>
      </dgm:t>
    </dgm:pt>
    <dgm:pt modelId="{23CC60C1-DD8F-4E7D-9163-93858D18A00C}" type="sibTrans" cxnId="{512D0A2F-A456-4EB9-B1C5-FA02FF4CD4B2}">
      <dgm:prSet/>
      <dgm:spPr/>
      <dgm:t>
        <a:bodyPr/>
        <a:lstStyle/>
        <a:p>
          <a:endParaRPr lang="en-US">
            <a:latin typeface="Franklin Gothic Medium"/>
            <a:cs typeface="Franklin Gothic Medium"/>
          </a:endParaRPr>
        </a:p>
      </dgm:t>
    </dgm:pt>
    <dgm:pt modelId="{31B8FBF8-D0B5-40A5-A7C6-130387929D64}">
      <dgm:prSet phldrT="[Text]" custT="1"/>
      <dgm:spPr>
        <a:solidFill>
          <a:schemeClr val="accent1">
            <a:lumMod val="75000"/>
          </a:schemeClr>
        </a:solidFill>
      </dgm:spPr>
      <dgm:t>
        <a:bodyPr/>
        <a:lstStyle/>
        <a:p>
          <a:pPr algn="ctr"/>
          <a:r>
            <a:rPr lang="en-US" sz="1600" b="1" dirty="0" smtClean="0">
              <a:latin typeface="Calibri" pitchFamily="34" charset="0"/>
              <a:cs typeface="Franklin Gothic Medium"/>
            </a:rPr>
            <a:t>Child struggling academically</a:t>
          </a:r>
          <a:endParaRPr lang="en-US" sz="1600" b="1" dirty="0">
            <a:latin typeface="Calibri" pitchFamily="34" charset="0"/>
            <a:cs typeface="Franklin Gothic Medium"/>
          </a:endParaRPr>
        </a:p>
      </dgm:t>
    </dgm:pt>
    <dgm:pt modelId="{0C435B9E-AC01-458A-A8A9-3C64162C2C5E}" type="parTrans" cxnId="{C640F359-C62D-49A1-BDBD-A24256581218}">
      <dgm:prSet/>
      <dgm:spPr/>
      <dgm:t>
        <a:bodyPr/>
        <a:lstStyle/>
        <a:p>
          <a:endParaRPr lang="en-US">
            <a:latin typeface="Franklin Gothic Medium"/>
            <a:cs typeface="Franklin Gothic Medium"/>
          </a:endParaRPr>
        </a:p>
      </dgm:t>
    </dgm:pt>
    <dgm:pt modelId="{62063ED8-0FC1-4719-B36F-45F4EE6C2281}" type="sibTrans" cxnId="{C640F359-C62D-49A1-BDBD-A24256581218}">
      <dgm:prSet/>
      <dgm:spPr/>
      <dgm:t>
        <a:bodyPr/>
        <a:lstStyle/>
        <a:p>
          <a:endParaRPr lang="en-US">
            <a:latin typeface="Franklin Gothic Medium"/>
            <a:cs typeface="Franklin Gothic Medium"/>
          </a:endParaRPr>
        </a:p>
      </dgm:t>
    </dgm:pt>
    <dgm:pt modelId="{4A377B9D-5C47-4DD6-A2A7-BA2B67EF0DC2}">
      <dgm:prSet phldrT="[Text]" custT="1"/>
      <dgm:spPr>
        <a:solidFill>
          <a:schemeClr val="accent1">
            <a:lumMod val="75000"/>
          </a:schemeClr>
        </a:solidFill>
      </dgm:spPr>
      <dgm:t>
        <a:bodyPr/>
        <a:lstStyle/>
        <a:p>
          <a:r>
            <a:rPr lang="en-US" sz="1600" b="1" dirty="0" smtClean="0">
              <a:latin typeface="Calibri" pitchFamily="34" charset="0"/>
              <a:cs typeface="Franklin Gothic Medium"/>
            </a:rPr>
            <a:t>Absences are only  a problem if they are unexcused</a:t>
          </a:r>
          <a:endParaRPr lang="en-US" sz="1600" b="1" dirty="0">
            <a:latin typeface="Calibri" pitchFamily="34" charset="0"/>
            <a:cs typeface="Franklin Gothic Medium"/>
          </a:endParaRPr>
        </a:p>
      </dgm:t>
    </dgm:pt>
    <dgm:pt modelId="{5524BDB7-3C66-47CF-BD6B-AEF18CECE16C}" type="parTrans" cxnId="{6E62EE40-1111-47F9-AAE0-A25FAD7F86D1}">
      <dgm:prSet/>
      <dgm:spPr/>
      <dgm:t>
        <a:bodyPr/>
        <a:lstStyle/>
        <a:p>
          <a:endParaRPr lang="en-US">
            <a:latin typeface="Franklin Gothic Medium"/>
            <a:cs typeface="Franklin Gothic Medium"/>
          </a:endParaRPr>
        </a:p>
      </dgm:t>
    </dgm:pt>
    <dgm:pt modelId="{FA1B098B-6A04-4E93-A880-8CDB5A947469}" type="sibTrans" cxnId="{6E62EE40-1111-47F9-AAE0-A25FAD7F86D1}">
      <dgm:prSet/>
      <dgm:spPr/>
      <dgm:t>
        <a:bodyPr/>
        <a:lstStyle/>
        <a:p>
          <a:endParaRPr lang="en-US">
            <a:latin typeface="Franklin Gothic Medium"/>
            <a:cs typeface="Franklin Gothic Medium"/>
          </a:endParaRPr>
        </a:p>
      </dgm:t>
    </dgm:pt>
    <dgm:pt modelId="{72E15DCF-44E7-485F-9FBC-379CECE3AF9B}">
      <dgm:prSet custT="1"/>
      <dgm:spPr>
        <a:solidFill>
          <a:schemeClr val="accent1">
            <a:lumMod val="75000"/>
          </a:schemeClr>
        </a:solidFill>
      </dgm:spPr>
      <dgm:t>
        <a:bodyPr/>
        <a:lstStyle/>
        <a:p>
          <a:r>
            <a:rPr lang="en-US" sz="1600" b="1" dirty="0" smtClean="0">
              <a:latin typeface="Calibri" pitchFamily="34" charset="0"/>
              <a:cs typeface="Franklin Gothic Medium"/>
            </a:rPr>
            <a:t>Lack of engaging instruction</a:t>
          </a:r>
          <a:endParaRPr lang="en-US" sz="1600" b="1" dirty="0">
            <a:latin typeface="Calibri" pitchFamily="34" charset="0"/>
            <a:cs typeface="Franklin Gothic Medium"/>
          </a:endParaRPr>
        </a:p>
      </dgm:t>
    </dgm:pt>
    <dgm:pt modelId="{D9D773D9-7B06-4BC2-83E4-B2B7A61A638E}" type="parTrans" cxnId="{04991A2C-C33A-4607-B45D-45FFE09FC38C}">
      <dgm:prSet/>
      <dgm:spPr/>
      <dgm:t>
        <a:bodyPr/>
        <a:lstStyle/>
        <a:p>
          <a:endParaRPr lang="en-US">
            <a:latin typeface="Franklin Gothic Medium"/>
            <a:cs typeface="Franklin Gothic Medium"/>
          </a:endParaRPr>
        </a:p>
      </dgm:t>
    </dgm:pt>
    <dgm:pt modelId="{40EDD5AB-056F-4956-A92B-8FC2CFD2ECC4}" type="sibTrans" cxnId="{04991A2C-C33A-4607-B45D-45FFE09FC38C}">
      <dgm:prSet/>
      <dgm:spPr/>
      <dgm:t>
        <a:bodyPr/>
        <a:lstStyle/>
        <a:p>
          <a:endParaRPr lang="en-US">
            <a:latin typeface="Franklin Gothic Medium"/>
            <a:cs typeface="Franklin Gothic Medium"/>
          </a:endParaRPr>
        </a:p>
      </dgm:t>
    </dgm:pt>
    <dgm:pt modelId="{5753586C-4999-46F4-BD6C-5740AB56511D}">
      <dgm:prSet custT="1"/>
      <dgm:spPr>
        <a:solidFill>
          <a:schemeClr val="accent1">
            <a:lumMod val="75000"/>
          </a:schemeClr>
        </a:solidFill>
      </dgm:spPr>
      <dgm:t>
        <a:bodyPr/>
        <a:lstStyle/>
        <a:p>
          <a:r>
            <a:rPr lang="en-US" sz="1600" b="1" dirty="0" smtClean="0">
              <a:latin typeface="Calibri" pitchFamily="34" charset="0"/>
              <a:cs typeface="Franklin Gothic Medium"/>
            </a:rPr>
            <a:t>Poor</a:t>
          </a:r>
          <a:r>
            <a:rPr lang="en-US" sz="1600" b="1" baseline="0" dirty="0" smtClean="0">
              <a:latin typeface="Calibri" pitchFamily="34" charset="0"/>
              <a:cs typeface="Franklin Gothic Medium"/>
            </a:rPr>
            <a:t> school climate and ineffective school discipline </a:t>
          </a:r>
          <a:endParaRPr lang="en-US" sz="1600" b="1" dirty="0">
            <a:latin typeface="Calibri" pitchFamily="34" charset="0"/>
            <a:cs typeface="Franklin Gothic Medium"/>
          </a:endParaRPr>
        </a:p>
      </dgm:t>
    </dgm:pt>
    <dgm:pt modelId="{EDF134CC-61DA-4610-B7C1-3F442D556729}" type="parTrans" cxnId="{96590C36-F650-4877-8AD1-B87E2FF01E4E}">
      <dgm:prSet/>
      <dgm:spPr/>
      <dgm:t>
        <a:bodyPr/>
        <a:lstStyle/>
        <a:p>
          <a:endParaRPr lang="en-US">
            <a:latin typeface="Franklin Gothic Medium"/>
            <a:cs typeface="Franklin Gothic Medium"/>
          </a:endParaRPr>
        </a:p>
      </dgm:t>
    </dgm:pt>
    <dgm:pt modelId="{3F858E3F-DE61-49B6-B4CF-4A237646F4E8}" type="sibTrans" cxnId="{96590C36-F650-4877-8AD1-B87E2FF01E4E}">
      <dgm:prSet/>
      <dgm:spPr/>
      <dgm:t>
        <a:bodyPr/>
        <a:lstStyle/>
        <a:p>
          <a:endParaRPr lang="en-US">
            <a:latin typeface="Franklin Gothic Medium"/>
            <a:cs typeface="Franklin Gothic Medium"/>
          </a:endParaRPr>
        </a:p>
      </dgm:t>
    </dgm:pt>
    <dgm:pt modelId="{56B5DAC5-D94E-4EF2-BA91-C3F48364E639}">
      <dgm:prSet custT="1"/>
      <dgm:spPr>
        <a:solidFill>
          <a:schemeClr val="accent1">
            <a:lumMod val="75000"/>
          </a:schemeClr>
        </a:solidFill>
      </dgm:spPr>
      <dgm:t>
        <a:bodyPr/>
        <a:lstStyle/>
        <a:p>
          <a:r>
            <a:rPr lang="en-US" sz="1600" b="1" dirty="0" smtClean="0">
              <a:latin typeface="Calibri" pitchFamily="34" charset="0"/>
              <a:cs typeface="Franklin Gothic Medium"/>
            </a:rPr>
            <a:t>No safe path to school</a:t>
          </a:r>
          <a:endParaRPr lang="en-US" sz="1600" b="1" dirty="0">
            <a:latin typeface="Calibri" pitchFamily="34" charset="0"/>
            <a:cs typeface="Franklin Gothic Medium"/>
          </a:endParaRPr>
        </a:p>
      </dgm:t>
    </dgm:pt>
    <dgm:pt modelId="{708F9573-B7F5-4D19-A7A9-A433058EB58E}" type="parTrans" cxnId="{F75C7070-E001-43BB-839C-F14671CF7298}">
      <dgm:prSet/>
      <dgm:spPr/>
      <dgm:t>
        <a:bodyPr/>
        <a:lstStyle/>
        <a:p>
          <a:endParaRPr lang="en-US">
            <a:latin typeface="Franklin Gothic Medium"/>
            <a:cs typeface="Franklin Gothic Medium"/>
          </a:endParaRPr>
        </a:p>
      </dgm:t>
    </dgm:pt>
    <dgm:pt modelId="{2E73773C-AAA5-42DC-BBD8-CDD5DB3C6197}" type="sibTrans" cxnId="{F75C7070-E001-43BB-839C-F14671CF7298}">
      <dgm:prSet/>
      <dgm:spPr/>
      <dgm:t>
        <a:bodyPr/>
        <a:lstStyle/>
        <a:p>
          <a:endParaRPr lang="en-US">
            <a:latin typeface="Franklin Gothic Medium"/>
            <a:cs typeface="Franklin Gothic Medium"/>
          </a:endParaRPr>
        </a:p>
      </dgm:t>
    </dgm:pt>
    <dgm:pt modelId="{B8B21AE4-3AFC-4243-9531-02FEB431D631}">
      <dgm:prSet custT="1"/>
      <dgm:spPr>
        <a:solidFill>
          <a:schemeClr val="accent1">
            <a:lumMod val="75000"/>
          </a:schemeClr>
        </a:solidFill>
      </dgm:spPr>
      <dgm:t>
        <a:bodyPr/>
        <a:lstStyle/>
        <a:p>
          <a:r>
            <a:rPr lang="en-US" sz="1600" b="1" dirty="0" smtClean="0">
              <a:latin typeface="Calibri" pitchFamily="34" charset="0"/>
              <a:cs typeface="Franklin Gothic Medium"/>
            </a:rPr>
            <a:t>Parents had negative school experience</a:t>
          </a:r>
          <a:endParaRPr lang="en-US" sz="1600" b="1" dirty="0">
            <a:latin typeface="Calibri" pitchFamily="34" charset="0"/>
            <a:cs typeface="Franklin Gothic Medium"/>
          </a:endParaRPr>
        </a:p>
      </dgm:t>
    </dgm:pt>
    <dgm:pt modelId="{DA94E9F6-D305-4DF1-B929-A058FBA5FA12}" type="parTrans" cxnId="{3BC35C60-0371-4B6C-A0F5-5D30A246D283}">
      <dgm:prSet/>
      <dgm:spPr/>
      <dgm:t>
        <a:bodyPr/>
        <a:lstStyle/>
        <a:p>
          <a:endParaRPr lang="en-US">
            <a:latin typeface="Franklin Gothic Medium"/>
            <a:cs typeface="Franklin Gothic Medium"/>
          </a:endParaRPr>
        </a:p>
      </dgm:t>
    </dgm:pt>
    <dgm:pt modelId="{7EA7DE58-E702-42C0-8487-C840DA08B85A}" type="sibTrans" cxnId="{3BC35C60-0371-4B6C-A0F5-5D30A246D283}">
      <dgm:prSet/>
      <dgm:spPr/>
      <dgm:t>
        <a:bodyPr/>
        <a:lstStyle/>
        <a:p>
          <a:endParaRPr lang="en-US">
            <a:latin typeface="Franklin Gothic Medium"/>
            <a:cs typeface="Franklin Gothic Medium"/>
          </a:endParaRPr>
        </a:p>
      </dgm:t>
    </dgm:pt>
    <dgm:pt modelId="{C3D0F3E1-C1A3-459B-B5A3-6D355348D431}">
      <dgm:prSet custT="1"/>
      <dgm:spPr>
        <a:solidFill>
          <a:schemeClr val="accent1">
            <a:lumMod val="75000"/>
          </a:schemeClr>
        </a:solidFill>
      </dgm:spPr>
      <dgm:t>
        <a:bodyPr/>
        <a:lstStyle/>
        <a:p>
          <a:r>
            <a:rPr lang="en-US" sz="1600" b="1" dirty="0" smtClean="0">
              <a:latin typeface="Calibri" pitchFamily="34" charset="0"/>
              <a:cs typeface="Franklin Gothic Medium"/>
            </a:rPr>
            <a:t>Attendance only matters in the older grades </a:t>
          </a:r>
          <a:endParaRPr lang="en-US" sz="1600" b="1" dirty="0">
            <a:latin typeface="Calibri" pitchFamily="34" charset="0"/>
            <a:cs typeface="Franklin Gothic Medium"/>
          </a:endParaRPr>
        </a:p>
      </dgm:t>
    </dgm:pt>
    <dgm:pt modelId="{224F3FF0-F3F9-4C62-9915-A42123B5EB26}" type="parTrans" cxnId="{5DD929E1-5840-4A14-A75C-735D8D4610A4}">
      <dgm:prSet/>
      <dgm:spPr/>
      <dgm:t>
        <a:bodyPr/>
        <a:lstStyle/>
        <a:p>
          <a:endParaRPr lang="en-US">
            <a:latin typeface="Franklin Gothic Medium"/>
            <a:cs typeface="Franklin Gothic Medium"/>
          </a:endParaRPr>
        </a:p>
      </dgm:t>
    </dgm:pt>
    <dgm:pt modelId="{EFBAE14E-B7DA-49E9-A3EB-F9527D9EFE41}" type="sibTrans" cxnId="{5DD929E1-5840-4A14-A75C-735D8D4610A4}">
      <dgm:prSet/>
      <dgm:spPr/>
      <dgm:t>
        <a:bodyPr/>
        <a:lstStyle/>
        <a:p>
          <a:endParaRPr lang="en-US">
            <a:latin typeface="Franklin Gothic Medium"/>
            <a:cs typeface="Franklin Gothic Medium"/>
          </a:endParaRPr>
        </a:p>
      </dgm:t>
    </dgm:pt>
    <dgm:pt modelId="{194A1AFE-75B1-4980-B167-883F8307E8DC}">
      <dgm:prSet custT="1"/>
      <dgm:spPr>
        <a:solidFill>
          <a:schemeClr val="accent1">
            <a:lumMod val="75000"/>
          </a:schemeClr>
        </a:solidFill>
      </dgm:spPr>
      <dgm:t>
        <a:bodyPr/>
        <a:lstStyle/>
        <a:p>
          <a:r>
            <a:rPr lang="en-US" sz="1600" b="1" dirty="0" smtClean="0">
              <a:solidFill>
                <a:schemeClr val="bg1"/>
              </a:solidFill>
              <a:latin typeface="Calibri" pitchFamily="34" charset="0"/>
              <a:cs typeface="Franklin Gothic Medium"/>
            </a:rPr>
            <a:t>Sporadic versus consecutive absences aren’t a problem  </a:t>
          </a:r>
          <a:endParaRPr lang="en-US" sz="1600" b="1" dirty="0">
            <a:solidFill>
              <a:schemeClr val="bg1"/>
            </a:solidFill>
            <a:latin typeface="Calibri" pitchFamily="34" charset="0"/>
            <a:cs typeface="Franklin Gothic Medium"/>
          </a:endParaRPr>
        </a:p>
      </dgm:t>
    </dgm:pt>
    <dgm:pt modelId="{20E9DF6C-FE34-4F4B-A15C-C3F62C9A3603}" type="parTrans" cxnId="{3FE83DC5-5332-4EF9-8BFF-D50EBC7EBCBF}">
      <dgm:prSet/>
      <dgm:spPr/>
      <dgm:t>
        <a:bodyPr/>
        <a:lstStyle/>
        <a:p>
          <a:endParaRPr lang="en-US">
            <a:latin typeface="Franklin Gothic Medium"/>
            <a:cs typeface="Franklin Gothic Medium"/>
          </a:endParaRPr>
        </a:p>
      </dgm:t>
    </dgm:pt>
    <dgm:pt modelId="{B7281D63-B517-4C77-92BB-47085545EBAD}" type="sibTrans" cxnId="{3FE83DC5-5332-4EF9-8BFF-D50EBC7EBCBF}">
      <dgm:prSet/>
      <dgm:spPr/>
      <dgm:t>
        <a:bodyPr/>
        <a:lstStyle/>
        <a:p>
          <a:endParaRPr lang="en-US">
            <a:latin typeface="Franklin Gothic Medium"/>
            <a:cs typeface="Franklin Gothic Medium"/>
          </a:endParaRPr>
        </a:p>
      </dgm:t>
    </dgm:pt>
    <dgm:pt modelId="{72758AA5-19B2-46BC-982F-32B6099FB18B}">
      <dgm:prSet phldrT="[Text]" custT="1"/>
      <dgm:spPr/>
      <dgm:t>
        <a:bodyPr/>
        <a:lstStyle/>
        <a:p>
          <a:r>
            <a:rPr lang="en-US" sz="4000" b="0" dirty="0" smtClean="0">
              <a:latin typeface="Calibri" pitchFamily="34" charset="0"/>
              <a:cs typeface="Franklin Gothic Medium"/>
            </a:rPr>
            <a:t>Myths</a:t>
          </a:r>
          <a:endParaRPr lang="en-US" sz="4000" b="0" dirty="0">
            <a:latin typeface="Calibri" pitchFamily="34" charset="0"/>
            <a:cs typeface="Franklin Gothic Medium"/>
          </a:endParaRPr>
        </a:p>
      </dgm:t>
    </dgm:pt>
    <dgm:pt modelId="{4AA76C2D-BD98-4DA3-8857-1AB200A7480C}" type="sibTrans" cxnId="{0057D95D-AE0A-4C88-BC81-B0E5362D9325}">
      <dgm:prSet/>
      <dgm:spPr/>
      <dgm:t>
        <a:bodyPr/>
        <a:lstStyle/>
        <a:p>
          <a:endParaRPr lang="en-US">
            <a:latin typeface="Franklin Gothic Medium"/>
            <a:cs typeface="Franklin Gothic Medium"/>
          </a:endParaRPr>
        </a:p>
      </dgm:t>
    </dgm:pt>
    <dgm:pt modelId="{EE25DD72-506E-4336-A5C5-33AA8EC41FF5}" type="parTrans" cxnId="{0057D95D-AE0A-4C88-BC81-B0E5362D9325}">
      <dgm:prSet/>
      <dgm:spPr/>
      <dgm:t>
        <a:bodyPr/>
        <a:lstStyle/>
        <a:p>
          <a:endParaRPr lang="en-US">
            <a:latin typeface="Franklin Gothic Medium"/>
            <a:cs typeface="Franklin Gothic Medium"/>
          </a:endParaRPr>
        </a:p>
      </dgm:t>
    </dgm:pt>
    <dgm:pt modelId="{627815F1-4C49-4B9C-8FE6-E9164A4285CF}" type="pres">
      <dgm:prSet presAssocID="{F5A50823-771A-42F2-90C0-1F80CCF1983C}" presName="theList" presStyleCnt="0">
        <dgm:presLayoutVars>
          <dgm:dir/>
          <dgm:animLvl val="lvl"/>
          <dgm:resizeHandles val="exact"/>
        </dgm:presLayoutVars>
      </dgm:prSet>
      <dgm:spPr/>
      <dgm:t>
        <a:bodyPr/>
        <a:lstStyle/>
        <a:p>
          <a:endParaRPr lang="en-US"/>
        </a:p>
      </dgm:t>
    </dgm:pt>
    <dgm:pt modelId="{5D2125E0-8AC1-4A54-AA7D-FD8C252626CA}" type="pres">
      <dgm:prSet presAssocID="{72758AA5-19B2-46BC-982F-32B6099FB18B}" presName="compNode" presStyleCnt="0"/>
      <dgm:spPr/>
    </dgm:pt>
    <dgm:pt modelId="{EECB9289-ADCF-401B-91D7-FC9CC92E25CF}" type="pres">
      <dgm:prSet presAssocID="{72758AA5-19B2-46BC-982F-32B6099FB18B}" presName="aNode" presStyleLbl="bgShp" presStyleIdx="0" presStyleCnt="3" custLinFactNeighborX="1270"/>
      <dgm:spPr/>
      <dgm:t>
        <a:bodyPr/>
        <a:lstStyle/>
        <a:p>
          <a:endParaRPr lang="en-US"/>
        </a:p>
      </dgm:t>
    </dgm:pt>
    <dgm:pt modelId="{2A60C2D7-3D3E-4C95-96D8-52D3257BEAAE}" type="pres">
      <dgm:prSet presAssocID="{72758AA5-19B2-46BC-982F-32B6099FB18B}" presName="textNode" presStyleLbl="bgShp" presStyleIdx="0" presStyleCnt="3"/>
      <dgm:spPr/>
      <dgm:t>
        <a:bodyPr/>
        <a:lstStyle/>
        <a:p>
          <a:endParaRPr lang="en-US"/>
        </a:p>
      </dgm:t>
    </dgm:pt>
    <dgm:pt modelId="{CF15A2F8-008C-4614-AF7B-E2F0CFD03B88}" type="pres">
      <dgm:prSet presAssocID="{72758AA5-19B2-46BC-982F-32B6099FB18B}" presName="compChildNode" presStyleCnt="0"/>
      <dgm:spPr/>
    </dgm:pt>
    <dgm:pt modelId="{315EA849-10A8-45D3-99A0-91B66ED6E254}" type="pres">
      <dgm:prSet presAssocID="{72758AA5-19B2-46BC-982F-32B6099FB18B}" presName="theInnerList" presStyleCnt="0"/>
      <dgm:spPr/>
    </dgm:pt>
    <dgm:pt modelId="{7422AC68-3C96-4F4D-B4B9-BCF9C3C696E2}" type="pres">
      <dgm:prSet presAssocID="{4A377B9D-5C47-4DD6-A2A7-BA2B67EF0DC2}" presName="childNode" presStyleLbl="node1" presStyleIdx="0" presStyleCnt="10" custLinFactY="-8187" custLinFactNeighborX="724" custLinFactNeighborY="-100000">
        <dgm:presLayoutVars>
          <dgm:bulletEnabled val="1"/>
        </dgm:presLayoutVars>
      </dgm:prSet>
      <dgm:spPr/>
      <dgm:t>
        <a:bodyPr/>
        <a:lstStyle/>
        <a:p>
          <a:endParaRPr lang="en-US"/>
        </a:p>
      </dgm:t>
    </dgm:pt>
    <dgm:pt modelId="{C39DFEE0-9E9E-43D6-B953-E00B6D03AE06}" type="pres">
      <dgm:prSet presAssocID="{4A377B9D-5C47-4DD6-A2A7-BA2B67EF0DC2}" presName="aSpace2" presStyleCnt="0"/>
      <dgm:spPr/>
    </dgm:pt>
    <dgm:pt modelId="{EDDF9FF4-7DFE-4585-822B-DE31C7D587BA}" type="pres">
      <dgm:prSet presAssocID="{194A1AFE-75B1-4980-B167-883F8307E8DC}" presName="childNode" presStyleLbl="node1" presStyleIdx="1" presStyleCnt="10" custScaleX="103229" custScaleY="134899" custLinFactY="-2067" custLinFactNeighborX="1448" custLinFactNeighborY="-100000">
        <dgm:presLayoutVars>
          <dgm:bulletEnabled val="1"/>
        </dgm:presLayoutVars>
      </dgm:prSet>
      <dgm:spPr/>
      <dgm:t>
        <a:bodyPr/>
        <a:lstStyle/>
        <a:p>
          <a:endParaRPr lang="en-US"/>
        </a:p>
      </dgm:t>
    </dgm:pt>
    <dgm:pt modelId="{5DFB1DEA-A972-44C3-AA35-64E436B745BB}" type="pres">
      <dgm:prSet presAssocID="{194A1AFE-75B1-4980-B167-883F8307E8DC}" presName="aSpace2" presStyleCnt="0"/>
      <dgm:spPr/>
    </dgm:pt>
    <dgm:pt modelId="{C342F1FF-F775-4C58-8379-803FF1BEDEF9}" type="pres">
      <dgm:prSet presAssocID="{C3D0F3E1-C1A3-459B-B5A3-6D355348D431}" presName="childNode" presStyleLbl="node1" presStyleIdx="2" presStyleCnt="10">
        <dgm:presLayoutVars>
          <dgm:bulletEnabled val="1"/>
        </dgm:presLayoutVars>
      </dgm:prSet>
      <dgm:spPr/>
      <dgm:t>
        <a:bodyPr/>
        <a:lstStyle/>
        <a:p>
          <a:endParaRPr lang="en-US"/>
        </a:p>
      </dgm:t>
    </dgm:pt>
    <dgm:pt modelId="{6E332C84-A150-AD47-B6EE-6232AA0851AD}" type="pres">
      <dgm:prSet presAssocID="{72758AA5-19B2-46BC-982F-32B6099FB18B}" presName="aSpace" presStyleCnt="0"/>
      <dgm:spPr/>
    </dgm:pt>
    <dgm:pt modelId="{6E7E303D-DFD6-435B-A5E8-256D73959780}" type="pres">
      <dgm:prSet presAssocID="{710B5AD5-8546-4FF3-9765-9032E803A153}" presName="compNode" presStyleCnt="0"/>
      <dgm:spPr/>
    </dgm:pt>
    <dgm:pt modelId="{DADB5C85-C422-44A6-8429-EDAB006161E6}" type="pres">
      <dgm:prSet presAssocID="{710B5AD5-8546-4FF3-9765-9032E803A153}" presName="aNode" presStyleLbl="bgShp" presStyleIdx="1" presStyleCnt="3"/>
      <dgm:spPr/>
      <dgm:t>
        <a:bodyPr/>
        <a:lstStyle/>
        <a:p>
          <a:endParaRPr lang="en-US"/>
        </a:p>
      </dgm:t>
    </dgm:pt>
    <dgm:pt modelId="{24486896-29CE-45AD-92E9-A85F78EFF0C6}" type="pres">
      <dgm:prSet presAssocID="{710B5AD5-8546-4FF3-9765-9032E803A153}" presName="textNode" presStyleLbl="bgShp" presStyleIdx="1" presStyleCnt="3"/>
      <dgm:spPr/>
      <dgm:t>
        <a:bodyPr/>
        <a:lstStyle/>
        <a:p>
          <a:endParaRPr lang="en-US"/>
        </a:p>
      </dgm:t>
    </dgm:pt>
    <dgm:pt modelId="{45AAF0E1-2ED0-4C77-8D8A-E53A56229B9B}" type="pres">
      <dgm:prSet presAssocID="{710B5AD5-8546-4FF3-9765-9032E803A153}" presName="compChildNode" presStyleCnt="0"/>
      <dgm:spPr/>
    </dgm:pt>
    <dgm:pt modelId="{83A63DE0-1945-4D77-854F-101189648C62}" type="pres">
      <dgm:prSet presAssocID="{710B5AD5-8546-4FF3-9765-9032E803A153}" presName="theInnerList" presStyleCnt="0"/>
      <dgm:spPr/>
    </dgm:pt>
    <dgm:pt modelId="{5CB2A4D7-265F-4C09-A478-1D89FFFAEA94}" type="pres">
      <dgm:prSet presAssocID="{CBA4687E-894B-4FAA-A831-25C9371474F8}" presName="childNode" presStyleLbl="node1" presStyleIdx="3" presStyleCnt="10" custScaleY="41281">
        <dgm:presLayoutVars>
          <dgm:bulletEnabled val="1"/>
        </dgm:presLayoutVars>
      </dgm:prSet>
      <dgm:spPr/>
      <dgm:t>
        <a:bodyPr/>
        <a:lstStyle/>
        <a:p>
          <a:endParaRPr lang="en-US"/>
        </a:p>
      </dgm:t>
    </dgm:pt>
    <dgm:pt modelId="{A0A7D949-E564-487A-A437-FA3F97FE6915}" type="pres">
      <dgm:prSet presAssocID="{CBA4687E-894B-4FAA-A831-25C9371474F8}" presName="aSpace2" presStyleCnt="0"/>
      <dgm:spPr/>
    </dgm:pt>
    <dgm:pt modelId="{4AD148CB-77F9-4B6B-88A4-DEFA78FDBBF5}" type="pres">
      <dgm:prSet presAssocID="{01AF804F-C7A2-4E54-B725-64E967A6FC30}" presName="childNode" presStyleLbl="node1" presStyleIdx="4" presStyleCnt="10" custScaleY="37698" custLinFactNeighborX="-71" custLinFactNeighborY="-29079">
        <dgm:presLayoutVars>
          <dgm:bulletEnabled val="1"/>
        </dgm:presLayoutVars>
      </dgm:prSet>
      <dgm:spPr/>
      <dgm:t>
        <a:bodyPr/>
        <a:lstStyle/>
        <a:p>
          <a:endParaRPr lang="en-US"/>
        </a:p>
      </dgm:t>
    </dgm:pt>
    <dgm:pt modelId="{873DE2FF-D9E0-415B-894D-526FF565FABD}" type="pres">
      <dgm:prSet presAssocID="{01AF804F-C7A2-4E54-B725-64E967A6FC30}" presName="aSpace2" presStyleCnt="0"/>
      <dgm:spPr/>
    </dgm:pt>
    <dgm:pt modelId="{A13AA0EC-582C-48EB-90B2-5F99BC735DA1}" type="pres">
      <dgm:prSet presAssocID="{56B5DAC5-D94E-4EF2-BA91-C3F48364E639}" presName="childNode" presStyleLbl="node1" presStyleIdx="5" presStyleCnt="10" custScaleY="30433">
        <dgm:presLayoutVars>
          <dgm:bulletEnabled val="1"/>
        </dgm:presLayoutVars>
      </dgm:prSet>
      <dgm:spPr/>
      <dgm:t>
        <a:bodyPr/>
        <a:lstStyle/>
        <a:p>
          <a:endParaRPr lang="en-US"/>
        </a:p>
      </dgm:t>
    </dgm:pt>
    <dgm:pt modelId="{6DAAD0B3-92BF-4538-9619-A4BD57016F19}" type="pres">
      <dgm:prSet presAssocID="{710B5AD5-8546-4FF3-9765-9032E803A153}" presName="aSpace" presStyleCnt="0"/>
      <dgm:spPr/>
    </dgm:pt>
    <dgm:pt modelId="{2F89BFE9-D549-441C-B15F-DE2629300309}" type="pres">
      <dgm:prSet presAssocID="{0C5C2BF2-7809-47EE-8E55-5ACCEA44F887}" presName="compNode" presStyleCnt="0"/>
      <dgm:spPr/>
    </dgm:pt>
    <dgm:pt modelId="{7FCBB53E-2A09-4710-AC5A-C2A7E3F7ABB4}" type="pres">
      <dgm:prSet presAssocID="{0C5C2BF2-7809-47EE-8E55-5ACCEA44F887}" presName="aNode" presStyleLbl="bgShp" presStyleIdx="2" presStyleCnt="3"/>
      <dgm:spPr/>
      <dgm:t>
        <a:bodyPr/>
        <a:lstStyle/>
        <a:p>
          <a:endParaRPr lang="en-US"/>
        </a:p>
      </dgm:t>
    </dgm:pt>
    <dgm:pt modelId="{DD9D4B02-37BC-4A4B-85C1-B5E9393AB294}" type="pres">
      <dgm:prSet presAssocID="{0C5C2BF2-7809-47EE-8E55-5ACCEA44F887}" presName="textNode" presStyleLbl="bgShp" presStyleIdx="2" presStyleCnt="3"/>
      <dgm:spPr/>
      <dgm:t>
        <a:bodyPr/>
        <a:lstStyle/>
        <a:p>
          <a:endParaRPr lang="en-US"/>
        </a:p>
      </dgm:t>
    </dgm:pt>
    <dgm:pt modelId="{7096AA58-0FFA-4B4F-8DF0-05357A9DDA1E}" type="pres">
      <dgm:prSet presAssocID="{0C5C2BF2-7809-47EE-8E55-5ACCEA44F887}" presName="compChildNode" presStyleCnt="0"/>
      <dgm:spPr/>
    </dgm:pt>
    <dgm:pt modelId="{164E0840-5B6C-41C1-87C9-BE17C485159A}" type="pres">
      <dgm:prSet presAssocID="{0C5C2BF2-7809-47EE-8E55-5ACCEA44F887}" presName="theInnerList" presStyleCnt="0"/>
      <dgm:spPr/>
    </dgm:pt>
    <dgm:pt modelId="{2180103C-DFD0-4B32-BC03-6AE198C74156}" type="pres">
      <dgm:prSet presAssocID="{31B8FBF8-D0B5-40A5-A7C6-130387929D64}" presName="childNode" presStyleLbl="node1" presStyleIdx="6" presStyleCnt="10" custScaleY="133778" custLinFactY="-59702" custLinFactNeighborX="1318" custLinFactNeighborY="-100000">
        <dgm:presLayoutVars>
          <dgm:bulletEnabled val="1"/>
        </dgm:presLayoutVars>
      </dgm:prSet>
      <dgm:spPr/>
      <dgm:t>
        <a:bodyPr/>
        <a:lstStyle/>
        <a:p>
          <a:endParaRPr lang="en-US"/>
        </a:p>
      </dgm:t>
    </dgm:pt>
    <dgm:pt modelId="{831B8AD1-D254-4AC5-AB20-B43D2F0C1F02}" type="pres">
      <dgm:prSet presAssocID="{31B8FBF8-D0B5-40A5-A7C6-130387929D64}" presName="aSpace2" presStyleCnt="0"/>
      <dgm:spPr/>
    </dgm:pt>
    <dgm:pt modelId="{51D2EF63-12CB-49E1-AC0F-E704B67F7DA0}" type="pres">
      <dgm:prSet presAssocID="{72E15DCF-44E7-485F-9FBC-379CECE3AF9B}" presName="childNode" presStyleLbl="node1" presStyleIdx="7" presStyleCnt="10" custScaleX="100461" custScaleY="138127" custLinFactY="-30144" custLinFactNeighborX="142" custLinFactNeighborY="-100000">
        <dgm:presLayoutVars>
          <dgm:bulletEnabled val="1"/>
        </dgm:presLayoutVars>
      </dgm:prSet>
      <dgm:spPr/>
      <dgm:t>
        <a:bodyPr/>
        <a:lstStyle/>
        <a:p>
          <a:endParaRPr lang="en-US"/>
        </a:p>
      </dgm:t>
    </dgm:pt>
    <dgm:pt modelId="{5CFFF548-ECA2-45AE-89B8-05EEC19D1601}" type="pres">
      <dgm:prSet presAssocID="{72E15DCF-44E7-485F-9FBC-379CECE3AF9B}" presName="aSpace2" presStyleCnt="0"/>
      <dgm:spPr/>
    </dgm:pt>
    <dgm:pt modelId="{5ECCF52F-5FAA-403A-8DFD-E0EBA47BE0C2}" type="pres">
      <dgm:prSet presAssocID="{5753586C-4999-46F4-BD6C-5740AB56511D}" presName="childNode" presStyleLbl="node1" presStyleIdx="8" presStyleCnt="10" custAng="0" custScaleX="100483" custScaleY="271939" custLinFactNeighborX="877" custLinFactNeighborY="-91025">
        <dgm:presLayoutVars>
          <dgm:bulletEnabled val="1"/>
        </dgm:presLayoutVars>
      </dgm:prSet>
      <dgm:spPr/>
      <dgm:t>
        <a:bodyPr/>
        <a:lstStyle/>
        <a:p>
          <a:endParaRPr lang="en-US"/>
        </a:p>
      </dgm:t>
    </dgm:pt>
    <dgm:pt modelId="{D85A073D-4DA5-47BA-9CFA-42AC950CA07D}" type="pres">
      <dgm:prSet presAssocID="{5753586C-4999-46F4-BD6C-5740AB56511D}" presName="aSpace2" presStyleCnt="0"/>
      <dgm:spPr/>
    </dgm:pt>
    <dgm:pt modelId="{D99B286B-3011-4378-BC9E-24C5ACB94AEB}" type="pres">
      <dgm:prSet presAssocID="{B8B21AE4-3AFC-4243-9531-02FEB431D631}" presName="childNode" presStyleLbl="node1" presStyleIdx="9" presStyleCnt="10" custScaleY="216274">
        <dgm:presLayoutVars>
          <dgm:bulletEnabled val="1"/>
        </dgm:presLayoutVars>
      </dgm:prSet>
      <dgm:spPr/>
      <dgm:t>
        <a:bodyPr/>
        <a:lstStyle/>
        <a:p>
          <a:endParaRPr lang="en-US"/>
        </a:p>
      </dgm:t>
    </dgm:pt>
  </dgm:ptLst>
  <dgm:cxnLst>
    <dgm:cxn modelId="{3BC35C60-0371-4B6C-A0F5-5D30A246D283}" srcId="{0C5C2BF2-7809-47EE-8E55-5ACCEA44F887}" destId="{B8B21AE4-3AFC-4243-9531-02FEB431D631}" srcOrd="3" destOrd="0" parTransId="{DA94E9F6-D305-4DF1-B929-A058FBA5FA12}" sibTransId="{7EA7DE58-E702-42C0-8487-C840DA08B85A}"/>
    <dgm:cxn modelId="{1DF510C2-6E02-4E51-ADAB-6452A0E299F4}" type="presOf" srcId="{0C5C2BF2-7809-47EE-8E55-5ACCEA44F887}" destId="{7FCBB53E-2A09-4710-AC5A-C2A7E3F7ABB4}" srcOrd="0" destOrd="0" presId="urn:microsoft.com/office/officeart/2005/8/layout/lProcess2"/>
    <dgm:cxn modelId="{9B17856B-0A16-475F-A05D-44161021A8F0}" type="presOf" srcId="{5753586C-4999-46F4-BD6C-5740AB56511D}" destId="{5ECCF52F-5FAA-403A-8DFD-E0EBA47BE0C2}" srcOrd="0" destOrd="0" presId="urn:microsoft.com/office/officeart/2005/8/layout/lProcess2"/>
    <dgm:cxn modelId="{96590C36-F650-4877-8AD1-B87E2FF01E4E}" srcId="{0C5C2BF2-7809-47EE-8E55-5ACCEA44F887}" destId="{5753586C-4999-46F4-BD6C-5740AB56511D}" srcOrd="2" destOrd="0" parTransId="{EDF134CC-61DA-4610-B7C1-3F442D556729}" sibTransId="{3F858E3F-DE61-49B6-B4CF-4A237646F4E8}"/>
    <dgm:cxn modelId="{775437C3-F1CF-40F0-85E7-E859697BC8F4}" type="presOf" srcId="{B8B21AE4-3AFC-4243-9531-02FEB431D631}" destId="{D99B286B-3011-4378-BC9E-24C5ACB94AEB}" srcOrd="0" destOrd="0" presId="urn:microsoft.com/office/officeart/2005/8/layout/lProcess2"/>
    <dgm:cxn modelId="{A34534F5-CD75-47BD-BD2E-5A04917744D3}" type="presOf" srcId="{710B5AD5-8546-4FF3-9765-9032E803A153}" destId="{DADB5C85-C422-44A6-8429-EDAB006161E6}" srcOrd="0" destOrd="0" presId="urn:microsoft.com/office/officeart/2005/8/layout/lProcess2"/>
    <dgm:cxn modelId="{946D9712-E42A-4B07-9A42-BCE48084D9FC}" type="presOf" srcId="{56B5DAC5-D94E-4EF2-BA91-C3F48364E639}" destId="{A13AA0EC-582C-48EB-90B2-5F99BC735DA1}" srcOrd="0" destOrd="0" presId="urn:microsoft.com/office/officeart/2005/8/layout/lProcess2"/>
    <dgm:cxn modelId="{F75C7070-E001-43BB-839C-F14671CF7298}" srcId="{710B5AD5-8546-4FF3-9765-9032E803A153}" destId="{56B5DAC5-D94E-4EF2-BA91-C3F48364E639}" srcOrd="2" destOrd="0" parTransId="{708F9573-B7F5-4D19-A7A9-A433058EB58E}" sibTransId="{2E73773C-AAA5-42DC-BBD8-CDD5DB3C6197}"/>
    <dgm:cxn modelId="{FC090D7F-95DA-4495-BB5E-86C9AA1A8F13}" type="presOf" srcId="{01AF804F-C7A2-4E54-B725-64E967A6FC30}" destId="{4AD148CB-77F9-4B6B-88A4-DEFA78FDBBF5}" srcOrd="0" destOrd="0" presId="urn:microsoft.com/office/officeart/2005/8/layout/lProcess2"/>
    <dgm:cxn modelId="{082D086A-C122-4573-A860-C76ADA4886BA}" type="presOf" srcId="{72758AA5-19B2-46BC-982F-32B6099FB18B}" destId="{EECB9289-ADCF-401B-91D7-FC9CC92E25CF}" srcOrd="0" destOrd="0" presId="urn:microsoft.com/office/officeart/2005/8/layout/lProcess2"/>
    <dgm:cxn modelId="{0057D95D-AE0A-4C88-BC81-B0E5362D9325}" srcId="{F5A50823-771A-42F2-90C0-1F80CCF1983C}" destId="{72758AA5-19B2-46BC-982F-32B6099FB18B}" srcOrd="0" destOrd="0" parTransId="{EE25DD72-506E-4336-A5C5-33AA8EC41FF5}" sibTransId="{4AA76C2D-BD98-4DA3-8857-1AB200A7480C}"/>
    <dgm:cxn modelId="{DC1AD762-3745-4F04-9D68-D67F71F801FE}" type="presOf" srcId="{710B5AD5-8546-4FF3-9765-9032E803A153}" destId="{24486896-29CE-45AD-92E9-A85F78EFF0C6}" srcOrd="1" destOrd="0" presId="urn:microsoft.com/office/officeart/2005/8/layout/lProcess2"/>
    <dgm:cxn modelId="{6C331066-EB7C-4AB1-83E3-45A573D3E45B}" srcId="{F5A50823-771A-42F2-90C0-1F80CCF1983C}" destId="{710B5AD5-8546-4FF3-9765-9032E803A153}" srcOrd="1" destOrd="0" parTransId="{9F414A15-1096-4D06-B8B8-BBDD137883B8}" sibTransId="{828D170A-F57D-485C-8667-DD5F5A3FB0E8}"/>
    <dgm:cxn modelId="{3FE83DC5-5332-4EF9-8BFF-D50EBC7EBCBF}" srcId="{72758AA5-19B2-46BC-982F-32B6099FB18B}" destId="{194A1AFE-75B1-4980-B167-883F8307E8DC}" srcOrd="1" destOrd="0" parTransId="{20E9DF6C-FE34-4F4B-A15C-C3F62C9A3603}" sibTransId="{B7281D63-B517-4C77-92BB-47085545EBAD}"/>
    <dgm:cxn modelId="{2C2FD6A1-961F-45C2-97AC-863578CAEC85}" type="presOf" srcId="{C3D0F3E1-C1A3-459B-B5A3-6D355348D431}" destId="{C342F1FF-F775-4C58-8379-803FF1BEDEF9}" srcOrd="0" destOrd="0" presId="urn:microsoft.com/office/officeart/2005/8/layout/lProcess2"/>
    <dgm:cxn modelId="{512D0A2F-A456-4EB9-B1C5-FA02FF4CD4B2}" srcId="{F5A50823-771A-42F2-90C0-1F80CCF1983C}" destId="{0C5C2BF2-7809-47EE-8E55-5ACCEA44F887}" srcOrd="2" destOrd="0" parTransId="{FD23A6A0-01D4-4B7D-A8A9-9BC81ED2FBED}" sibTransId="{23CC60C1-DD8F-4E7D-9163-93858D18A00C}"/>
    <dgm:cxn modelId="{93D4A6CF-B173-4D91-9253-D5AAA4A2CA91}" type="presOf" srcId="{194A1AFE-75B1-4980-B167-883F8307E8DC}" destId="{EDDF9FF4-7DFE-4585-822B-DE31C7D587BA}" srcOrd="0" destOrd="0" presId="urn:microsoft.com/office/officeart/2005/8/layout/lProcess2"/>
    <dgm:cxn modelId="{04991A2C-C33A-4607-B45D-45FFE09FC38C}" srcId="{0C5C2BF2-7809-47EE-8E55-5ACCEA44F887}" destId="{72E15DCF-44E7-485F-9FBC-379CECE3AF9B}" srcOrd="1" destOrd="0" parTransId="{D9D773D9-7B06-4BC2-83E4-B2B7A61A638E}" sibTransId="{40EDD5AB-056F-4956-A92B-8FC2CFD2ECC4}"/>
    <dgm:cxn modelId="{38B57E12-1CE3-499B-95A7-C841A54C0388}" type="presOf" srcId="{31B8FBF8-D0B5-40A5-A7C6-130387929D64}" destId="{2180103C-DFD0-4B32-BC03-6AE198C74156}" srcOrd="0" destOrd="0" presId="urn:microsoft.com/office/officeart/2005/8/layout/lProcess2"/>
    <dgm:cxn modelId="{01DBDFF3-F992-4C53-BB23-C18A6F5A807C}" type="presOf" srcId="{F5A50823-771A-42F2-90C0-1F80CCF1983C}" destId="{627815F1-4C49-4B9C-8FE6-E9164A4285CF}" srcOrd="0" destOrd="0" presId="urn:microsoft.com/office/officeart/2005/8/layout/lProcess2"/>
    <dgm:cxn modelId="{319441E5-F864-4568-B79F-E361E9F0D58D}" type="presOf" srcId="{0C5C2BF2-7809-47EE-8E55-5ACCEA44F887}" destId="{DD9D4B02-37BC-4A4B-85C1-B5E9393AB294}" srcOrd="1" destOrd="0" presId="urn:microsoft.com/office/officeart/2005/8/layout/lProcess2"/>
    <dgm:cxn modelId="{5261A1B4-3EB0-4758-AE57-6CB212F20D96}" type="presOf" srcId="{CBA4687E-894B-4FAA-A831-25C9371474F8}" destId="{5CB2A4D7-265F-4C09-A478-1D89FFFAEA94}" srcOrd="0" destOrd="0" presId="urn:microsoft.com/office/officeart/2005/8/layout/lProcess2"/>
    <dgm:cxn modelId="{C640F359-C62D-49A1-BDBD-A24256581218}" srcId="{0C5C2BF2-7809-47EE-8E55-5ACCEA44F887}" destId="{31B8FBF8-D0B5-40A5-A7C6-130387929D64}" srcOrd="0" destOrd="0" parTransId="{0C435B9E-AC01-458A-A8A9-3C64162C2C5E}" sibTransId="{62063ED8-0FC1-4719-B36F-45F4EE6C2281}"/>
    <dgm:cxn modelId="{EFEA2AF4-C808-49EB-ADDC-501B83D720FB}" type="presOf" srcId="{72E15DCF-44E7-485F-9FBC-379CECE3AF9B}" destId="{51D2EF63-12CB-49E1-AC0F-E704B67F7DA0}" srcOrd="0" destOrd="0" presId="urn:microsoft.com/office/officeart/2005/8/layout/lProcess2"/>
    <dgm:cxn modelId="{4D5CBF30-2EA2-4C2D-B0BE-75FEDC68E258}" type="presOf" srcId="{4A377B9D-5C47-4DD6-A2A7-BA2B67EF0DC2}" destId="{7422AC68-3C96-4F4D-B4B9-BCF9C3C696E2}" srcOrd="0" destOrd="0" presId="urn:microsoft.com/office/officeart/2005/8/layout/lProcess2"/>
    <dgm:cxn modelId="{6E62EE40-1111-47F9-AAE0-A25FAD7F86D1}" srcId="{72758AA5-19B2-46BC-982F-32B6099FB18B}" destId="{4A377B9D-5C47-4DD6-A2A7-BA2B67EF0DC2}" srcOrd="0" destOrd="0" parTransId="{5524BDB7-3C66-47CF-BD6B-AEF18CECE16C}" sibTransId="{FA1B098B-6A04-4E93-A880-8CDB5A947469}"/>
    <dgm:cxn modelId="{8329394C-2299-4E31-BAD7-816A08D71B72}" type="presOf" srcId="{72758AA5-19B2-46BC-982F-32B6099FB18B}" destId="{2A60C2D7-3D3E-4C95-96D8-52D3257BEAAE}" srcOrd="1" destOrd="0" presId="urn:microsoft.com/office/officeart/2005/8/layout/lProcess2"/>
    <dgm:cxn modelId="{5DD929E1-5840-4A14-A75C-735D8D4610A4}" srcId="{72758AA5-19B2-46BC-982F-32B6099FB18B}" destId="{C3D0F3E1-C1A3-459B-B5A3-6D355348D431}" srcOrd="2" destOrd="0" parTransId="{224F3FF0-F3F9-4C62-9915-A42123B5EB26}" sibTransId="{EFBAE14E-B7DA-49E9-A3EB-F9527D9EFE41}"/>
    <dgm:cxn modelId="{965FFA67-3314-458B-A2B9-03870AC25E7E}" srcId="{710B5AD5-8546-4FF3-9765-9032E803A153}" destId="{01AF804F-C7A2-4E54-B725-64E967A6FC30}" srcOrd="1" destOrd="0" parTransId="{46C71E19-EAE9-4C6E-883C-181AA237FB70}" sibTransId="{EDC1C3E5-E84C-43B1-9887-4F36D0D9EB32}"/>
    <dgm:cxn modelId="{388B2D4C-2344-4FD6-8501-993112C83F0D}" srcId="{710B5AD5-8546-4FF3-9765-9032E803A153}" destId="{CBA4687E-894B-4FAA-A831-25C9371474F8}" srcOrd="0" destOrd="0" parTransId="{17464D77-9E8A-46A8-AFA9-929A1134EDF4}" sibTransId="{925C09BC-85EE-493B-9729-77632AABFCE6}"/>
    <dgm:cxn modelId="{7064EBBE-5D61-4FCB-8316-19E132E10180}" type="presParOf" srcId="{627815F1-4C49-4B9C-8FE6-E9164A4285CF}" destId="{5D2125E0-8AC1-4A54-AA7D-FD8C252626CA}" srcOrd="0" destOrd="0" presId="urn:microsoft.com/office/officeart/2005/8/layout/lProcess2"/>
    <dgm:cxn modelId="{EE3507A7-D626-46F3-901B-EEB18DEE5498}" type="presParOf" srcId="{5D2125E0-8AC1-4A54-AA7D-FD8C252626CA}" destId="{EECB9289-ADCF-401B-91D7-FC9CC92E25CF}" srcOrd="0" destOrd="0" presId="urn:microsoft.com/office/officeart/2005/8/layout/lProcess2"/>
    <dgm:cxn modelId="{8925163B-9FE9-48E2-A7C8-A6AD233EEA50}" type="presParOf" srcId="{5D2125E0-8AC1-4A54-AA7D-FD8C252626CA}" destId="{2A60C2D7-3D3E-4C95-96D8-52D3257BEAAE}" srcOrd="1" destOrd="0" presId="urn:microsoft.com/office/officeart/2005/8/layout/lProcess2"/>
    <dgm:cxn modelId="{36356AC1-C8BE-4759-A5D3-88BBD1D749A9}" type="presParOf" srcId="{5D2125E0-8AC1-4A54-AA7D-FD8C252626CA}" destId="{CF15A2F8-008C-4614-AF7B-E2F0CFD03B88}" srcOrd="2" destOrd="0" presId="urn:microsoft.com/office/officeart/2005/8/layout/lProcess2"/>
    <dgm:cxn modelId="{86D2818D-4B72-4CDA-B2CE-60D5725608DC}" type="presParOf" srcId="{CF15A2F8-008C-4614-AF7B-E2F0CFD03B88}" destId="{315EA849-10A8-45D3-99A0-91B66ED6E254}" srcOrd="0" destOrd="0" presId="urn:microsoft.com/office/officeart/2005/8/layout/lProcess2"/>
    <dgm:cxn modelId="{30DAED4F-00C8-4083-ADCF-ADDFCB43B5BC}" type="presParOf" srcId="{315EA849-10A8-45D3-99A0-91B66ED6E254}" destId="{7422AC68-3C96-4F4D-B4B9-BCF9C3C696E2}" srcOrd="0" destOrd="0" presId="urn:microsoft.com/office/officeart/2005/8/layout/lProcess2"/>
    <dgm:cxn modelId="{9257CFCC-A3B2-45C0-A261-58A71D4967EC}" type="presParOf" srcId="{315EA849-10A8-45D3-99A0-91B66ED6E254}" destId="{C39DFEE0-9E9E-43D6-B953-E00B6D03AE06}" srcOrd="1" destOrd="0" presId="urn:microsoft.com/office/officeart/2005/8/layout/lProcess2"/>
    <dgm:cxn modelId="{4D3E7C74-369E-4596-AC8D-20A13F8206A5}" type="presParOf" srcId="{315EA849-10A8-45D3-99A0-91B66ED6E254}" destId="{EDDF9FF4-7DFE-4585-822B-DE31C7D587BA}" srcOrd="2" destOrd="0" presId="urn:microsoft.com/office/officeart/2005/8/layout/lProcess2"/>
    <dgm:cxn modelId="{1C83CE69-F2D1-4D98-8BD9-E7CA7CB7A19C}" type="presParOf" srcId="{315EA849-10A8-45D3-99A0-91B66ED6E254}" destId="{5DFB1DEA-A972-44C3-AA35-64E436B745BB}" srcOrd="3" destOrd="0" presId="urn:microsoft.com/office/officeart/2005/8/layout/lProcess2"/>
    <dgm:cxn modelId="{673E7F5F-E5F5-4476-95F2-8E2F30A1DCAB}" type="presParOf" srcId="{315EA849-10A8-45D3-99A0-91B66ED6E254}" destId="{C342F1FF-F775-4C58-8379-803FF1BEDEF9}" srcOrd="4" destOrd="0" presId="urn:microsoft.com/office/officeart/2005/8/layout/lProcess2"/>
    <dgm:cxn modelId="{B602D5C8-895B-4BA8-A737-4DB1C8C4402C}" type="presParOf" srcId="{627815F1-4C49-4B9C-8FE6-E9164A4285CF}" destId="{6E332C84-A150-AD47-B6EE-6232AA0851AD}" srcOrd="1" destOrd="0" presId="urn:microsoft.com/office/officeart/2005/8/layout/lProcess2"/>
    <dgm:cxn modelId="{01434EEC-18CB-443C-848D-066EFB0A5114}" type="presParOf" srcId="{627815F1-4C49-4B9C-8FE6-E9164A4285CF}" destId="{6E7E303D-DFD6-435B-A5E8-256D73959780}" srcOrd="2" destOrd="0" presId="urn:microsoft.com/office/officeart/2005/8/layout/lProcess2"/>
    <dgm:cxn modelId="{78D94FA8-97E9-4AA9-BE8D-F61D291F1445}" type="presParOf" srcId="{6E7E303D-DFD6-435B-A5E8-256D73959780}" destId="{DADB5C85-C422-44A6-8429-EDAB006161E6}" srcOrd="0" destOrd="0" presId="urn:microsoft.com/office/officeart/2005/8/layout/lProcess2"/>
    <dgm:cxn modelId="{1BBF001F-052C-4880-A1CA-7CB46DCEB748}" type="presParOf" srcId="{6E7E303D-DFD6-435B-A5E8-256D73959780}" destId="{24486896-29CE-45AD-92E9-A85F78EFF0C6}" srcOrd="1" destOrd="0" presId="urn:microsoft.com/office/officeart/2005/8/layout/lProcess2"/>
    <dgm:cxn modelId="{C0DE7403-0726-45E6-8912-3D15F3D4D0CD}" type="presParOf" srcId="{6E7E303D-DFD6-435B-A5E8-256D73959780}" destId="{45AAF0E1-2ED0-4C77-8D8A-E53A56229B9B}" srcOrd="2" destOrd="0" presId="urn:microsoft.com/office/officeart/2005/8/layout/lProcess2"/>
    <dgm:cxn modelId="{0D5D79DE-91B5-413B-83FF-BAEE5561A434}" type="presParOf" srcId="{45AAF0E1-2ED0-4C77-8D8A-E53A56229B9B}" destId="{83A63DE0-1945-4D77-854F-101189648C62}" srcOrd="0" destOrd="0" presId="urn:microsoft.com/office/officeart/2005/8/layout/lProcess2"/>
    <dgm:cxn modelId="{80EE2F1B-97A4-4515-B6F9-C62A0C4F4083}" type="presParOf" srcId="{83A63DE0-1945-4D77-854F-101189648C62}" destId="{5CB2A4D7-265F-4C09-A478-1D89FFFAEA94}" srcOrd="0" destOrd="0" presId="urn:microsoft.com/office/officeart/2005/8/layout/lProcess2"/>
    <dgm:cxn modelId="{D84F5705-6B2E-4E9F-90FB-7B4195828FBD}" type="presParOf" srcId="{83A63DE0-1945-4D77-854F-101189648C62}" destId="{A0A7D949-E564-487A-A437-FA3F97FE6915}" srcOrd="1" destOrd="0" presId="urn:microsoft.com/office/officeart/2005/8/layout/lProcess2"/>
    <dgm:cxn modelId="{DAE10DCF-3A75-478F-A610-C2536DE7AD3E}" type="presParOf" srcId="{83A63DE0-1945-4D77-854F-101189648C62}" destId="{4AD148CB-77F9-4B6B-88A4-DEFA78FDBBF5}" srcOrd="2" destOrd="0" presId="urn:microsoft.com/office/officeart/2005/8/layout/lProcess2"/>
    <dgm:cxn modelId="{CBC48C3E-7E04-4602-AC3D-F4DEABD44AF9}" type="presParOf" srcId="{83A63DE0-1945-4D77-854F-101189648C62}" destId="{873DE2FF-D9E0-415B-894D-526FF565FABD}" srcOrd="3" destOrd="0" presId="urn:microsoft.com/office/officeart/2005/8/layout/lProcess2"/>
    <dgm:cxn modelId="{CB833C30-F60F-43F8-A804-B8D570672E40}" type="presParOf" srcId="{83A63DE0-1945-4D77-854F-101189648C62}" destId="{A13AA0EC-582C-48EB-90B2-5F99BC735DA1}" srcOrd="4" destOrd="0" presId="urn:microsoft.com/office/officeart/2005/8/layout/lProcess2"/>
    <dgm:cxn modelId="{972F6F00-7AFC-48FF-AEAF-F53874249E32}" type="presParOf" srcId="{627815F1-4C49-4B9C-8FE6-E9164A4285CF}" destId="{6DAAD0B3-92BF-4538-9619-A4BD57016F19}" srcOrd="3" destOrd="0" presId="urn:microsoft.com/office/officeart/2005/8/layout/lProcess2"/>
    <dgm:cxn modelId="{50D43257-925E-4484-92BB-2D56BB5B3F29}" type="presParOf" srcId="{627815F1-4C49-4B9C-8FE6-E9164A4285CF}" destId="{2F89BFE9-D549-441C-B15F-DE2629300309}" srcOrd="4" destOrd="0" presId="urn:microsoft.com/office/officeart/2005/8/layout/lProcess2"/>
    <dgm:cxn modelId="{F58D2A6F-9F0A-4CAF-8D50-C7C31AF76334}" type="presParOf" srcId="{2F89BFE9-D549-441C-B15F-DE2629300309}" destId="{7FCBB53E-2A09-4710-AC5A-C2A7E3F7ABB4}" srcOrd="0" destOrd="0" presId="urn:microsoft.com/office/officeart/2005/8/layout/lProcess2"/>
    <dgm:cxn modelId="{F064F576-92E0-4E28-AA11-A6AD3E8FDAAB}" type="presParOf" srcId="{2F89BFE9-D549-441C-B15F-DE2629300309}" destId="{DD9D4B02-37BC-4A4B-85C1-B5E9393AB294}" srcOrd="1" destOrd="0" presId="urn:microsoft.com/office/officeart/2005/8/layout/lProcess2"/>
    <dgm:cxn modelId="{789758AD-4ABE-4804-859E-F40A8E30EEDD}" type="presParOf" srcId="{2F89BFE9-D549-441C-B15F-DE2629300309}" destId="{7096AA58-0FFA-4B4F-8DF0-05357A9DDA1E}" srcOrd="2" destOrd="0" presId="urn:microsoft.com/office/officeart/2005/8/layout/lProcess2"/>
    <dgm:cxn modelId="{822EB5A9-D2ED-4C25-9D83-918C4F78565B}" type="presParOf" srcId="{7096AA58-0FFA-4B4F-8DF0-05357A9DDA1E}" destId="{164E0840-5B6C-41C1-87C9-BE17C485159A}" srcOrd="0" destOrd="0" presId="urn:microsoft.com/office/officeart/2005/8/layout/lProcess2"/>
    <dgm:cxn modelId="{2A7D671B-6782-4125-AD75-2455129C8A2C}" type="presParOf" srcId="{164E0840-5B6C-41C1-87C9-BE17C485159A}" destId="{2180103C-DFD0-4B32-BC03-6AE198C74156}" srcOrd="0" destOrd="0" presId="urn:microsoft.com/office/officeart/2005/8/layout/lProcess2"/>
    <dgm:cxn modelId="{AF1234D9-7406-4387-980D-8DECF1238448}" type="presParOf" srcId="{164E0840-5B6C-41C1-87C9-BE17C485159A}" destId="{831B8AD1-D254-4AC5-AB20-B43D2F0C1F02}" srcOrd="1" destOrd="0" presId="urn:microsoft.com/office/officeart/2005/8/layout/lProcess2"/>
    <dgm:cxn modelId="{525DE2BD-BC73-4EC8-9FE6-580028CDC9D0}" type="presParOf" srcId="{164E0840-5B6C-41C1-87C9-BE17C485159A}" destId="{51D2EF63-12CB-49E1-AC0F-E704B67F7DA0}" srcOrd="2" destOrd="0" presId="urn:microsoft.com/office/officeart/2005/8/layout/lProcess2"/>
    <dgm:cxn modelId="{37721893-0D86-4C91-8007-948783B26EF4}" type="presParOf" srcId="{164E0840-5B6C-41C1-87C9-BE17C485159A}" destId="{5CFFF548-ECA2-45AE-89B8-05EEC19D1601}" srcOrd="3" destOrd="0" presId="urn:microsoft.com/office/officeart/2005/8/layout/lProcess2"/>
    <dgm:cxn modelId="{3A4997D5-9839-454A-AAA0-738F6140718D}" type="presParOf" srcId="{164E0840-5B6C-41C1-87C9-BE17C485159A}" destId="{5ECCF52F-5FAA-403A-8DFD-E0EBA47BE0C2}" srcOrd="4" destOrd="0" presId="urn:microsoft.com/office/officeart/2005/8/layout/lProcess2"/>
    <dgm:cxn modelId="{4AFE6DB2-FAC4-446F-9438-0A04882F53B2}" type="presParOf" srcId="{164E0840-5B6C-41C1-87C9-BE17C485159A}" destId="{D85A073D-4DA5-47BA-9CFA-42AC950CA07D}" srcOrd="5" destOrd="0" presId="urn:microsoft.com/office/officeart/2005/8/layout/lProcess2"/>
    <dgm:cxn modelId="{9EEA3B79-1ADF-4F17-AE20-C0570194B8F4}" type="presParOf" srcId="{164E0840-5B6C-41C1-87C9-BE17C485159A}" destId="{D99B286B-3011-4378-BC9E-24C5ACB94AEB}"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968947-8D5C-4668-8E3D-11D9DF3159DD}" type="doc">
      <dgm:prSet loTypeId="urn:microsoft.com/office/officeart/2005/8/layout/hList6" loCatId="list" qsTypeId="urn:microsoft.com/office/officeart/2005/8/quickstyle/simple1" qsCatId="simple" csTypeId="urn:microsoft.com/office/officeart/2005/8/colors/accent4_3" csCatId="accent4" phldr="1"/>
      <dgm:spPr/>
      <dgm:t>
        <a:bodyPr/>
        <a:lstStyle/>
        <a:p>
          <a:endParaRPr lang="en-US"/>
        </a:p>
      </dgm:t>
    </dgm:pt>
    <dgm:pt modelId="{3E0AB6B5-0B0D-40C4-AB16-82AA81391E54}">
      <dgm:prSet phldrT="[Text]"/>
      <dgm:spPr/>
      <dgm:t>
        <a:bodyPr/>
        <a:lstStyle/>
        <a:p>
          <a:r>
            <a:rPr lang="en-US" b="1" dirty="0" smtClean="0">
              <a:latin typeface="Franklin Gothic Medium" pitchFamily="34" charset="0"/>
              <a:cs typeface="Abadi MT Condensed Extra Bold"/>
            </a:rPr>
            <a:t>Own the Issue </a:t>
          </a:r>
          <a:endParaRPr lang="en-US" b="1" dirty="0">
            <a:latin typeface="Franklin Gothic Medium" pitchFamily="34" charset="0"/>
            <a:cs typeface="Abadi MT Condensed Extra Bold"/>
          </a:endParaRPr>
        </a:p>
      </dgm:t>
    </dgm:pt>
    <dgm:pt modelId="{309AE8D2-F2F8-40F0-B543-2E162082A01F}" type="parTrans" cxnId="{726CA344-E598-4938-8196-46BF4B639C64}">
      <dgm:prSet/>
      <dgm:spPr/>
      <dgm:t>
        <a:bodyPr/>
        <a:lstStyle/>
        <a:p>
          <a:endParaRPr lang="en-US">
            <a:latin typeface="Franklin Gothic Medium" pitchFamily="34" charset="0"/>
          </a:endParaRPr>
        </a:p>
      </dgm:t>
    </dgm:pt>
    <dgm:pt modelId="{E6D0A407-59D4-4948-83D5-B67FB664E77F}" type="sibTrans" cxnId="{726CA344-E598-4938-8196-46BF4B639C64}">
      <dgm:prSet/>
      <dgm:spPr/>
      <dgm:t>
        <a:bodyPr/>
        <a:lstStyle/>
        <a:p>
          <a:endParaRPr lang="en-US">
            <a:latin typeface="Franklin Gothic Medium" pitchFamily="34" charset="0"/>
          </a:endParaRPr>
        </a:p>
      </dgm:t>
    </dgm:pt>
    <dgm:pt modelId="{33F5A88A-7419-4782-8989-737818D2C560}">
      <dgm:prSet phldrT="[Text]"/>
      <dgm:spPr/>
      <dgm:t>
        <a:bodyPr/>
        <a:lstStyle/>
        <a:p>
          <a:r>
            <a:rPr lang="en-US" b="1" dirty="0" smtClean="0">
              <a:latin typeface="Franklin Gothic Medium" pitchFamily="34" charset="0"/>
              <a:cs typeface="Abadi MT Condensed Extra Bold"/>
            </a:rPr>
            <a:t>Mobilize the Community</a:t>
          </a:r>
          <a:endParaRPr lang="en-US" b="1" dirty="0">
            <a:latin typeface="Franklin Gothic Medium" pitchFamily="34" charset="0"/>
            <a:cs typeface="Abadi MT Condensed Extra Bold"/>
          </a:endParaRPr>
        </a:p>
      </dgm:t>
    </dgm:pt>
    <dgm:pt modelId="{4D985B27-9876-426D-A5C8-1B5E915B0D15}" type="parTrans" cxnId="{F605BB35-9F78-41BF-B2A2-70C8A24F4AD9}">
      <dgm:prSet/>
      <dgm:spPr/>
      <dgm:t>
        <a:bodyPr/>
        <a:lstStyle/>
        <a:p>
          <a:endParaRPr lang="en-US">
            <a:latin typeface="Franklin Gothic Medium" pitchFamily="34" charset="0"/>
          </a:endParaRPr>
        </a:p>
      </dgm:t>
    </dgm:pt>
    <dgm:pt modelId="{DD9F5246-9DA9-47DA-A3C2-8B820535ED49}" type="sibTrans" cxnId="{F605BB35-9F78-41BF-B2A2-70C8A24F4AD9}">
      <dgm:prSet/>
      <dgm:spPr/>
      <dgm:t>
        <a:bodyPr/>
        <a:lstStyle/>
        <a:p>
          <a:endParaRPr lang="en-US">
            <a:latin typeface="Franklin Gothic Medium" pitchFamily="34" charset="0"/>
          </a:endParaRPr>
        </a:p>
      </dgm:t>
    </dgm:pt>
    <dgm:pt modelId="{F6DE1601-B93A-41CF-A27F-0560E0681327}">
      <dgm:prSet phldrT="[Text]"/>
      <dgm:spPr/>
      <dgm:t>
        <a:bodyPr/>
        <a:lstStyle/>
        <a:p>
          <a:r>
            <a:rPr lang="en-US" b="1" dirty="0" smtClean="0">
              <a:latin typeface="Franklin Gothic Medium" pitchFamily="34" charset="0"/>
              <a:cs typeface="Abadi MT Condensed Extra Bold"/>
            </a:rPr>
            <a:t>Drive With Data </a:t>
          </a:r>
          <a:endParaRPr lang="en-US" b="1" dirty="0">
            <a:latin typeface="Franklin Gothic Medium" pitchFamily="34" charset="0"/>
            <a:cs typeface="Abadi MT Condensed Extra Bold"/>
          </a:endParaRPr>
        </a:p>
      </dgm:t>
    </dgm:pt>
    <dgm:pt modelId="{948501BB-5A1C-4999-9EAC-01FE180881EC}" type="parTrans" cxnId="{AE162418-2F04-42AF-B444-2790E6D517DA}">
      <dgm:prSet/>
      <dgm:spPr/>
      <dgm:t>
        <a:bodyPr/>
        <a:lstStyle/>
        <a:p>
          <a:endParaRPr lang="en-US">
            <a:latin typeface="Franklin Gothic Medium" pitchFamily="34" charset="0"/>
          </a:endParaRPr>
        </a:p>
      </dgm:t>
    </dgm:pt>
    <dgm:pt modelId="{9AADE975-1C91-49C3-8A0A-69608F45C59E}" type="sibTrans" cxnId="{AE162418-2F04-42AF-B444-2790E6D517DA}">
      <dgm:prSet/>
      <dgm:spPr/>
      <dgm:t>
        <a:bodyPr/>
        <a:lstStyle/>
        <a:p>
          <a:endParaRPr lang="en-US">
            <a:latin typeface="Franklin Gothic Medium" pitchFamily="34" charset="0"/>
          </a:endParaRPr>
        </a:p>
      </dgm:t>
    </dgm:pt>
    <dgm:pt modelId="{F3306C27-201C-49CA-A6F9-3C51431A280D}" type="pres">
      <dgm:prSet presAssocID="{8C968947-8D5C-4668-8E3D-11D9DF3159DD}" presName="Name0" presStyleCnt="0">
        <dgm:presLayoutVars>
          <dgm:dir/>
          <dgm:resizeHandles val="exact"/>
        </dgm:presLayoutVars>
      </dgm:prSet>
      <dgm:spPr/>
      <dgm:t>
        <a:bodyPr/>
        <a:lstStyle/>
        <a:p>
          <a:endParaRPr lang="en-US"/>
        </a:p>
      </dgm:t>
    </dgm:pt>
    <dgm:pt modelId="{D1AEEB65-3CDB-4FE8-AE36-DE9B4A3A285E}" type="pres">
      <dgm:prSet presAssocID="{3E0AB6B5-0B0D-40C4-AB16-82AA81391E54}" presName="node" presStyleLbl="node1" presStyleIdx="0" presStyleCnt="3">
        <dgm:presLayoutVars>
          <dgm:bulletEnabled val="1"/>
        </dgm:presLayoutVars>
      </dgm:prSet>
      <dgm:spPr/>
      <dgm:t>
        <a:bodyPr/>
        <a:lstStyle/>
        <a:p>
          <a:endParaRPr lang="en-US"/>
        </a:p>
      </dgm:t>
    </dgm:pt>
    <dgm:pt modelId="{6B4C302B-7C2D-47F6-A8E7-CF3FA21EF988}" type="pres">
      <dgm:prSet presAssocID="{E6D0A407-59D4-4948-83D5-B67FB664E77F}" presName="sibTrans" presStyleCnt="0"/>
      <dgm:spPr/>
    </dgm:pt>
    <dgm:pt modelId="{0439BA77-FD59-460F-960D-7E6F1D9127F9}" type="pres">
      <dgm:prSet presAssocID="{33F5A88A-7419-4782-8989-737818D2C560}" presName="node" presStyleLbl="node1" presStyleIdx="1" presStyleCnt="3">
        <dgm:presLayoutVars>
          <dgm:bulletEnabled val="1"/>
        </dgm:presLayoutVars>
      </dgm:prSet>
      <dgm:spPr/>
      <dgm:t>
        <a:bodyPr/>
        <a:lstStyle/>
        <a:p>
          <a:endParaRPr lang="en-US"/>
        </a:p>
      </dgm:t>
    </dgm:pt>
    <dgm:pt modelId="{2D5D56B2-C7A8-498A-B8DE-FEB364E5C620}" type="pres">
      <dgm:prSet presAssocID="{DD9F5246-9DA9-47DA-A3C2-8B820535ED49}" presName="sibTrans" presStyleCnt="0"/>
      <dgm:spPr/>
    </dgm:pt>
    <dgm:pt modelId="{D0A51E82-1C85-47FF-A840-8478CEFA193A}" type="pres">
      <dgm:prSet presAssocID="{F6DE1601-B93A-41CF-A27F-0560E0681327}" presName="node" presStyleLbl="node1" presStyleIdx="2" presStyleCnt="3">
        <dgm:presLayoutVars>
          <dgm:bulletEnabled val="1"/>
        </dgm:presLayoutVars>
      </dgm:prSet>
      <dgm:spPr/>
      <dgm:t>
        <a:bodyPr/>
        <a:lstStyle/>
        <a:p>
          <a:endParaRPr lang="en-US"/>
        </a:p>
      </dgm:t>
    </dgm:pt>
  </dgm:ptLst>
  <dgm:cxnLst>
    <dgm:cxn modelId="{5C5B776B-DD1A-497F-A28F-249C24ADA19D}" type="presOf" srcId="{3E0AB6B5-0B0D-40C4-AB16-82AA81391E54}" destId="{D1AEEB65-3CDB-4FE8-AE36-DE9B4A3A285E}" srcOrd="0" destOrd="0" presId="urn:microsoft.com/office/officeart/2005/8/layout/hList6"/>
    <dgm:cxn modelId="{223C353F-C240-46A8-BD90-F978E3EBC42C}" type="presOf" srcId="{8C968947-8D5C-4668-8E3D-11D9DF3159DD}" destId="{F3306C27-201C-49CA-A6F9-3C51431A280D}" srcOrd="0" destOrd="0" presId="urn:microsoft.com/office/officeart/2005/8/layout/hList6"/>
    <dgm:cxn modelId="{67E172CB-3731-4648-86D6-E91340971FF9}" type="presOf" srcId="{33F5A88A-7419-4782-8989-737818D2C560}" destId="{0439BA77-FD59-460F-960D-7E6F1D9127F9}" srcOrd="0" destOrd="0" presId="urn:microsoft.com/office/officeart/2005/8/layout/hList6"/>
    <dgm:cxn modelId="{F605BB35-9F78-41BF-B2A2-70C8A24F4AD9}" srcId="{8C968947-8D5C-4668-8E3D-11D9DF3159DD}" destId="{33F5A88A-7419-4782-8989-737818D2C560}" srcOrd="1" destOrd="0" parTransId="{4D985B27-9876-426D-A5C8-1B5E915B0D15}" sibTransId="{DD9F5246-9DA9-47DA-A3C2-8B820535ED49}"/>
    <dgm:cxn modelId="{AE162418-2F04-42AF-B444-2790E6D517DA}" srcId="{8C968947-8D5C-4668-8E3D-11D9DF3159DD}" destId="{F6DE1601-B93A-41CF-A27F-0560E0681327}" srcOrd="2" destOrd="0" parTransId="{948501BB-5A1C-4999-9EAC-01FE180881EC}" sibTransId="{9AADE975-1C91-49C3-8A0A-69608F45C59E}"/>
    <dgm:cxn modelId="{66458A15-F197-4BD2-B9D5-A1217D11BF1E}" type="presOf" srcId="{F6DE1601-B93A-41CF-A27F-0560E0681327}" destId="{D0A51E82-1C85-47FF-A840-8478CEFA193A}" srcOrd="0" destOrd="0" presId="urn:microsoft.com/office/officeart/2005/8/layout/hList6"/>
    <dgm:cxn modelId="{726CA344-E598-4938-8196-46BF4B639C64}" srcId="{8C968947-8D5C-4668-8E3D-11D9DF3159DD}" destId="{3E0AB6B5-0B0D-40C4-AB16-82AA81391E54}" srcOrd="0" destOrd="0" parTransId="{309AE8D2-F2F8-40F0-B543-2E162082A01F}" sibTransId="{E6D0A407-59D4-4948-83D5-B67FB664E77F}"/>
    <dgm:cxn modelId="{74E223A8-A027-46B9-A5BC-DB9A9C93512D}" type="presParOf" srcId="{F3306C27-201C-49CA-A6F9-3C51431A280D}" destId="{D1AEEB65-3CDB-4FE8-AE36-DE9B4A3A285E}" srcOrd="0" destOrd="0" presId="urn:microsoft.com/office/officeart/2005/8/layout/hList6"/>
    <dgm:cxn modelId="{4E5EE2DB-BFD9-4CF8-9227-CA7B966DB975}" type="presParOf" srcId="{F3306C27-201C-49CA-A6F9-3C51431A280D}" destId="{6B4C302B-7C2D-47F6-A8E7-CF3FA21EF988}" srcOrd="1" destOrd="0" presId="urn:microsoft.com/office/officeart/2005/8/layout/hList6"/>
    <dgm:cxn modelId="{CE8C472D-DBBE-46B8-A0B5-B39CC3958004}" type="presParOf" srcId="{F3306C27-201C-49CA-A6F9-3C51431A280D}" destId="{0439BA77-FD59-460F-960D-7E6F1D9127F9}" srcOrd="2" destOrd="0" presId="urn:microsoft.com/office/officeart/2005/8/layout/hList6"/>
    <dgm:cxn modelId="{4175F92F-3706-48BE-BEDC-6B045D2E5745}" type="presParOf" srcId="{F3306C27-201C-49CA-A6F9-3C51431A280D}" destId="{2D5D56B2-C7A8-498A-B8DE-FEB364E5C620}" srcOrd="3" destOrd="0" presId="urn:microsoft.com/office/officeart/2005/8/layout/hList6"/>
    <dgm:cxn modelId="{B4D27403-59C9-4AC4-A9C9-D8B78C557793}" type="presParOf" srcId="{F3306C27-201C-49CA-A6F9-3C51431A280D}" destId="{D0A51E82-1C85-47FF-A840-8478CEFA193A}"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9F1E5-5D8F-4E8C-8FB0-5E9044A26054}">
      <dsp:nvSpPr>
        <dsp:cNvPr id="0" name=""/>
        <dsp:cNvSpPr/>
      </dsp:nvSpPr>
      <dsp:spPr>
        <a:xfrm rot="5400000">
          <a:off x="-271339" y="275840"/>
          <a:ext cx="1808927" cy="1266249"/>
        </a:xfrm>
        <a:prstGeom prst="chevron">
          <a:avLst/>
        </a:prstGeom>
        <a:solidFill>
          <a:schemeClr val="accent1"/>
        </a:solidFill>
        <a:ln w="9525" cap="flat" cmpd="sng" algn="ctr">
          <a:solidFill>
            <a:schemeClr val="accent1">
              <a:lumMod val="50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Franklin Gothic Medium" pitchFamily="34" charset="0"/>
              <a:cs typeface="Abadi MT Condensed Extra Bold"/>
            </a:rPr>
            <a:t>Average Daily Attendance</a:t>
          </a:r>
          <a:endParaRPr lang="en-US" sz="1800" b="1" kern="1200" dirty="0">
            <a:latin typeface="Franklin Gothic Medium" pitchFamily="34" charset="0"/>
            <a:cs typeface="Abadi MT Condensed Extra Bold"/>
          </a:endParaRPr>
        </a:p>
      </dsp:txBody>
      <dsp:txXfrm rot="-5400000">
        <a:off x="1" y="637626"/>
        <a:ext cx="1266249" cy="542678"/>
      </dsp:txXfrm>
    </dsp:sp>
    <dsp:sp modelId="{4B2936A6-5D9D-4132-B3EA-A236BEAA7BE7}">
      <dsp:nvSpPr>
        <dsp:cNvPr id="0" name=""/>
        <dsp:cNvSpPr/>
      </dsp:nvSpPr>
      <dsp:spPr>
        <a:xfrm rot="5400000">
          <a:off x="4109168" y="-2838417"/>
          <a:ext cx="1176421" cy="6862258"/>
        </a:xfrm>
        <a:prstGeom prst="round2SameRect">
          <a:avLst/>
        </a:prstGeom>
        <a:solidFill>
          <a:schemeClr val="lt1"/>
        </a:solidFill>
        <a:ln w="25400" cap="flat" cmpd="sng" algn="ctr">
          <a:solidFill>
            <a:schemeClr val="accent1"/>
          </a:solidFill>
          <a:prstDash val="solid"/>
        </a:ln>
        <a:effectLst/>
        <a:scene3d>
          <a:camera prst="orthographicFront"/>
          <a:lightRig rig="flat" dir="t"/>
        </a:scene3d>
        <a:sp3d extrusionH="12700"/>
      </dsp:spPr>
      <dsp:style>
        <a:lnRef idx="2">
          <a:schemeClr val="accent1"/>
        </a:lnRef>
        <a:fillRef idx="1">
          <a:schemeClr val="lt1"/>
        </a:fillRef>
        <a:effectRef idx="0">
          <a:schemeClr val="accent1"/>
        </a:effectRef>
        <a:fontRef idx="minor">
          <a:schemeClr val="dk1"/>
        </a:fontRef>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latin typeface="Franklin Gothic Medium" pitchFamily="34" charset="0"/>
              <a:cs typeface="Abadi MT Condensed Light"/>
            </a:rPr>
            <a:t> The % of enrolled students who attend school each day.</a:t>
          </a:r>
          <a:br>
            <a:rPr lang="en-US" sz="2000" b="0" kern="1200" dirty="0" smtClean="0">
              <a:latin typeface="Franklin Gothic Medium" pitchFamily="34" charset="0"/>
              <a:cs typeface="Abadi MT Condensed Light"/>
            </a:rPr>
          </a:br>
          <a:r>
            <a:rPr lang="en-US" sz="2000" b="0" kern="1200" dirty="0" smtClean="0">
              <a:latin typeface="Franklin Gothic Medium" pitchFamily="34" charset="0"/>
              <a:cs typeface="Abadi MT Condensed Light"/>
            </a:rPr>
            <a:t> It is used in some states for allocating funding.</a:t>
          </a:r>
          <a:endParaRPr lang="en-US" sz="2000" b="0" kern="1200" dirty="0">
            <a:latin typeface="Franklin Gothic Medium" pitchFamily="34" charset="0"/>
            <a:cs typeface="Abadi MT Condensed Light"/>
          </a:endParaRPr>
        </a:p>
      </dsp:txBody>
      <dsp:txXfrm rot="-5400000">
        <a:off x="1266250" y="61929"/>
        <a:ext cx="6804830" cy="1061565"/>
      </dsp:txXfrm>
    </dsp:sp>
    <dsp:sp modelId="{BF880333-A5A6-4B29-B89F-2A02A89D6D15}">
      <dsp:nvSpPr>
        <dsp:cNvPr id="0" name=""/>
        <dsp:cNvSpPr/>
      </dsp:nvSpPr>
      <dsp:spPr>
        <a:xfrm rot="5400000">
          <a:off x="-271339" y="1892968"/>
          <a:ext cx="1808927" cy="1266249"/>
        </a:xfrm>
        <a:prstGeom prst="chevron">
          <a:avLst/>
        </a:prstGeom>
        <a:solidFill>
          <a:schemeClr val="accent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Franklin Gothic Medium" pitchFamily="34" charset="0"/>
              <a:cs typeface="Abadi MT Condensed Extra Bold"/>
            </a:rPr>
            <a:t>Truancy</a:t>
          </a:r>
          <a:endParaRPr lang="en-US" sz="1800" b="1" kern="1200" dirty="0">
            <a:latin typeface="Franklin Gothic Medium" pitchFamily="34" charset="0"/>
            <a:cs typeface="Abadi MT Condensed Extra Bold"/>
          </a:endParaRPr>
        </a:p>
      </dsp:txBody>
      <dsp:txXfrm rot="-5400000">
        <a:off x="1" y="2254754"/>
        <a:ext cx="1266249" cy="542678"/>
      </dsp:txXfrm>
    </dsp:sp>
    <dsp:sp modelId="{0F73D837-0777-4303-B7CE-C4187BFFD910}">
      <dsp:nvSpPr>
        <dsp:cNvPr id="0" name=""/>
        <dsp:cNvSpPr/>
      </dsp:nvSpPr>
      <dsp:spPr>
        <a:xfrm rot="5400000">
          <a:off x="4109477" y="-1221598"/>
          <a:ext cx="1175802" cy="6862258"/>
        </a:xfrm>
        <a:prstGeom prst="round2SameRect">
          <a:avLst/>
        </a:prstGeom>
        <a:solidFill>
          <a:schemeClr val="lt1"/>
        </a:solidFill>
        <a:ln w="25400" cap="flat" cmpd="sng" algn="ctr">
          <a:solidFill>
            <a:schemeClr val="accent1"/>
          </a:solidFill>
          <a:prstDash val="solid"/>
        </a:ln>
        <a:effectLst/>
        <a:scene3d>
          <a:camera prst="orthographicFront"/>
          <a:lightRig rig="flat" dir="t"/>
        </a:scene3d>
        <a:sp3d extrusionH="12700"/>
      </dsp:spPr>
      <dsp:style>
        <a:lnRef idx="2">
          <a:schemeClr val="accent1"/>
        </a:lnRef>
        <a:fillRef idx="1">
          <a:schemeClr val="lt1"/>
        </a:fillRef>
        <a:effectRef idx="0">
          <a:schemeClr val="accent1"/>
        </a:effectRef>
        <a:fontRef idx="minor">
          <a:schemeClr val="dk1"/>
        </a:fontRef>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latin typeface="Franklin Gothic Medium" pitchFamily="34" charset="0"/>
              <a:cs typeface="Abadi MT Condensed Light"/>
            </a:rPr>
            <a:t>Typically refers only to unexcused absences and is defined by each state under No Child Left Behind.  It signals the potential need for legal intervention under state compulsory education laws.</a:t>
          </a:r>
          <a:endParaRPr lang="en-US" sz="2000" b="0" kern="1200" dirty="0">
            <a:latin typeface="Franklin Gothic Medium" pitchFamily="34" charset="0"/>
            <a:cs typeface="Abadi MT Condensed Light"/>
          </a:endParaRPr>
        </a:p>
      </dsp:txBody>
      <dsp:txXfrm rot="-5400000">
        <a:off x="1266249" y="1679028"/>
        <a:ext cx="6804860" cy="1061006"/>
      </dsp:txXfrm>
    </dsp:sp>
    <dsp:sp modelId="{20A69A49-386E-45A9-976D-4D4A4191D4A3}">
      <dsp:nvSpPr>
        <dsp:cNvPr id="0" name=""/>
        <dsp:cNvSpPr/>
      </dsp:nvSpPr>
      <dsp:spPr>
        <a:xfrm rot="5400000">
          <a:off x="-271339" y="3510096"/>
          <a:ext cx="1808927" cy="1266249"/>
        </a:xfrm>
        <a:prstGeom prst="chevron">
          <a:avLst/>
        </a:prstGeom>
        <a:solidFill>
          <a:schemeClr val="accent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b="0" kern="1200" dirty="0" smtClean="0">
            <a:latin typeface="Franklin Gothic Medium" pitchFamily="34" charset="0"/>
            <a:cs typeface="Abadi MT Condensed Extra Bold"/>
          </a:endParaRPr>
        </a:p>
        <a:p>
          <a:pPr lvl="0" algn="ctr" defTabSz="800100">
            <a:lnSpc>
              <a:spcPct val="90000"/>
            </a:lnSpc>
            <a:spcBef>
              <a:spcPct val="0"/>
            </a:spcBef>
            <a:spcAft>
              <a:spcPct val="35000"/>
            </a:spcAft>
          </a:pPr>
          <a:r>
            <a:rPr lang="en-US" sz="1800" b="1" kern="1200" dirty="0" smtClean="0">
              <a:latin typeface="Franklin Gothic Medium" pitchFamily="34" charset="0"/>
              <a:cs typeface="Abadi MT Condensed Extra Bold"/>
            </a:rPr>
            <a:t>Chronic Absence</a:t>
          </a:r>
        </a:p>
        <a:p>
          <a:pPr lvl="0" algn="ctr" defTabSz="800100">
            <a:lnSpc>
              <a:spcPct val="90000"/>
            </a:lnSpc>
            <a:spcBef>
              <a:spcPct val="0"/>
            </a:spcBef>
            <a:spcAft>
              <a:spcPct val="35000"/>
            </a:spcAft>
          </a:pPr>
          <a:endParaRPr lang="en-US" sz="1400" b="0" kern="1200" dirty="0">
            <a:latin typeface="Franklin Gothic Medium" pitchFamily="34" charset="0"/>
            <a:cs typeface="Abadi MT Condensed Extra Bold"/>
          </a:endParaRPr>
        </a:p>
      </dsp:txBody>
      <dsp:txXfrm rot="-5400000">
        <a:off x="1" y="3871882"/>
        <a:ext cx="1266249" cy="542678"/>
      </dsp:txXfrm>
    </dsp:sp>
    <dsp:sp modelId="{170BC82A-DF4E-414B-802D-0843EAD68DF1}">
      <dsp:nvSpPr>
        <dsp:cNvPr id="0" name=""/>
        <dsp:cNvSpPr/>
      </dsp:nvSpPr>
      <dsp:spPr>
        <a:xfrm rot="5400000">
          <a:off x="4109477" y="395529"/>
          <a:ext cx="1175802" cy="6862258"/>
        </a:xfrm>
        <a:prstGeom prst="round2SameRect">
          <a:avLst/>
        </a:prstGeom>
        <a:solidFill>
          <a:schemeClr val="lt1"/>
        </a:solidFill>
        <a:ln w="25400" cap="flat" cmpd="sng" algn="ctr">
          <a:solidFill>
            <a:schemeClr val="accent1"/>
          </a:solidFill>
          <a:prstDash val="solid"/>
        </a:ln>
        <a:effectLst/>
        <a:scene3d>
          <a:camera prst="orthographicFront"/>
          <a:lightRig rig="flat" dir="t"/>
        </a:scene3d>
        <a:sp3d extrusionH="12700"/>
      </dsp:spPr>
      <dsp:style>
        <a:lnRef idx="2">
          <a:schemeClr val="accent1"/>
        </a:lnRef>
        <a:fillRef idx="1">
          <a:schemeClr val="lt1"/>
        </a:fillRef>
        <a:effectRef idx="0">
          <a:schemeClr val="accent1"/>
        </a:effectRef>
        <a:fontRef idx="minor">
          <a:schemeClr val="dk1"/>
        </a:fontRef>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latin typeface="Franklin Gothic Medium" pitchFamily="34" charset="0"/>
              <a:cs typeface="Abadi MT Condensed Light"/>
            </a:rPr>
            <a:t>Missing 10% or more of school for any reason -- excused, unexcused, etc.   It is an indication that a student is academically at risk due to missing too much school starting in Kindergarten.  </a:t>
          </a:r>
          <a:endParaRPr lang="en-US" sz="2000" b="0" kern="1200" dirty="0">
            <a:latin typeface="Franklin Gothic Medium" pitchFamily="34" charset="0"/>
            <a:cs typeface="Abadi MT Condensed Light"/>
          </a:endParaRPr>
        </a:p>
      </dsp:txBody>
      <dsp:txXfrm rot="-5400000">
        <a:off x="1266249" y="3296155"/>
        <a:ext cx="6804860" cy="10610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B9289-ADCF-401B-91D7-FC9CC92E25CF}">
      <dsp:nvSpPr>
        <dsp:cNvPr id="0" name=""/>
        <dsp:cNvSpPr/>
      </dsp:nvSpPr>
      <dsp:spPr>
        <a:xfrm>
          <a:off x="32791" y="0"/>
          <a:ext cx="2506132" cy="46668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0" kern="1200" dirty="0" smtClean="0">
              <a:latin typeface="Calibri" pitchFamily="34" charset="0"/>
              <a:cs typeface="Franklin Gothic Medium"/>
            </a:rPr>
            <a:t>Myths</a:t>
          </a:r>
          <a:endParaRPr lang="en-US" sz="4000" b="0" kern="1200" dirty="0">
            <a:latin typeface="Calibri" pitchFamily="34" charset="0"/>
            <a:cs typeface="Franklin Gothic Medium"/>
          </a:endParaRPr>
        </a:p>
      </dsp:txBody>
      <dsp:txXfrm>
        <a:off x="32791" y="0"/>
        <a:ext cx="2506132" cy="1400068"/>
      </dsp:txXfrm>
    </dsp:sp>
    <dsp:sp modelId="{7422AC68-3C96-4F4D-B4B9-BCF9C3C696E2}">
      <dsp:nvSpPr>
        <dsp:cNvPr id="0" name=""/>
        <dsp:cNvSpPr/>
      </dsp:nvSpPr>
      <dsp:spPr>
        <a:xfrm>
          <a:off x="266092" y="1204740"/>
          <a:ext cx="2004905" cy="829467"/>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Calibri" pitchFamily="34" charset="0"/>
              <a:cs typeface="Franklin Gothic Medium"/>
            </a:rPr>
            <a:t>Absences are only  a problem if they are unexcused</a:t>
          </a:r>
          <a:endParaRPr lang="en-US" sz="1600" b="1" kern="1200" dirty="0">
            <a:latin typeface="Calibri" pitchFamily="34" charset="0"/>
            <a:cs typeface="Franklin Gothic Medium"/>
          </a:endParaRPr>
        </a:p>
      </dsp:txBody>
      <dsp:txXfrm>
        <a:off x="290386" y="1229034"/>
        <a:ext cx="1956317" cy="780879"/>
      </dsp:txXfrm>
    </dsp:sp>
    <dsp:sp modelId="{EDDF9FF4-7DFE-4585-822B-DE31C7D587BA}">
      <dsp:nvSpPr>
        <dsp:cNvPr id="0" name=""/>
        <dsp:cNvSpPr/>
      </dsp:nvSpPr>
      <dsp:spPr>
        <a:xfrm>
          <a:off x="248238" y="2212582"/>
          <a:ext cx="2069644" cy="1118943"/>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Calibri" pitchFamily="34" charset="0"/>
              <a:cs typeface="Franklin Gothic Medium"/>
            </a:rPr>
            <a:t>Sporadic versus consecutive absences aren’t a problem  </a:t>
          </a:r>
          <a:endParaRPr lang="en-US" sz="1600" b="1" kern="1200" dirty="0">
            <a:solidFill>
              <a:schemeClr val="bg1"/>
            </a:solidFill>
            <a:latin typeface="Calibri" pitchFamily="34" charset="0"/>
            <a:cs typeface="Franklin Gothic Medium"/>
          </a:endParaRPr>
        </a:p>
      </dsp:txBody>
      <dsp:txXfrm>
        <a:off x="281011" y="2245355"/>
        <a:ext cx="2004098" cy="1053397"/>
      </dsp:txXfrm>
    </dsp:sp>
    <dsp:sp modelId="{C342F1FF-F775-4C58-8379-803FF1BEDEF9}">
      <dsp:nvSpPr>
        <dsp:cNvPr id="0" name=""/>
        <dsp:cNvSpPr/>
      </dsp:nvSpPr>
      <dsp:spPr>
        <a:xfrm>
          <a:off x="251577" y="3603892"/>
          <a:ext cx="2004905" cy="829467"/>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Calibri" pitchFamily="34" charset="0"/>
              <a:cs typeface="Franklin Gothic Medium"/>
            </a:rPr>
            <a:t>Attendance only matters in the older grades </a:t>
          </a:r>
          <a:endParaRPr lang="en-US" sz="1600" b="1" kern="1200" dirty="0">
            <a:latin typeface="Calibri" pitchFamily="34" charset="0"/>
            <a:cs typeface="Franklin Gothic Medium"/>
          </a:endParaRPr>
        </a:p>
      </dsp:txBody>
      <dsp:txXfrm>
        <a:off x="275871" y="3628186"/>
        <a:ext cx="1956317" cy="780879"/>
      </dsp:txXfrm>
    </dsp:sp>
    <dsp:sp modelId="{DADB5C85-C422-44A6-8429-EDAB006161E6}">
      <dsp:nvSpPr>
        <dsp:cNvPr id="0" name=""/>
        <dsp:cNvSpPr/>
      </dsp:nvSpPr>
      <dsp:spPr>
        <a:xfrm>
          <a:off x="2695056" y="0"/>
          <a:ext cx="2506132" cy="46668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0" kern="1200" dirty="0" smtClean="0">
              <a:latin typeface="Calibri" pitchFamily="34" charset="0"/>
              <a:cs typeface="Franklin Gothic Medium"/>
            </a:rPr>
            <a:t>Barriers</a:t>
          </a:r>
          <a:endParaRPr lang="en-US" sz="4000" b="0" kern="1200" dirty="0">
            <a:latin typeface="Calibri" pitchFamily="34" charset="0"/>
            <a:cs typeface="Franklin Gothic Medium"/>
          </a:endParaRPr>
        </a:p>
      </dsp:txBody>
      <dsp:txXfrm>
        <a:off x="2695056" y="0"/>
        <a:ext cx="2506132" cy="1400068"/>
      </dsp:txXfrm>
    </dsp:sp>
    <dsp:sp modelId="{5CB2A4D7-265F-4C09-A478-1D89FFFAEA94}">
      <dsp:nvSpPr>
        <dsp:cNvPr id="0" name=""/>
        <dsp:cNvSpPr/>
      </dsp:nvSpPr>
      <dsp:spPr>
        <a:xfrm>
          <a:off x="2945669" y="1401071"/>
          <a:ext cx="2004905" cy="892718"/>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Calibri" pitchFamily="34" charset="0"/>
              <a:cs typeface="Franklin Gothic Medium"/>
            </a:rPr>
            <a:t>Lack of access to health care</a:t>
          </a:r>
          <a:endParaRPr lang="en-US" sz="1600" b="1" kern="1200" dirty="0">
            <a:solidFill>
              <a:schemeClr val="bg1"/>
            </a:solidFill>
            <a:latin typeface="Calibri" pitchFamily="34" charset="0"/>
            <a:cs typeface="Franklin Gothic Medium"/>
          </a:endParaRPr>
        </a:p>
      </dsp:txBody>
      <dsp:txXfrm>
        <a:off x="2971816" y="1427218"/>
        <a:ext cx="1952611" cy="840424"/>
      </dsp:txXfrm>
    </dsp:sp>
    <dsp:sp modelId="{4AD148CB-77F9-4B6B-88A4-DEFA78FDBBF5}">
      <dsp:nvSpPr>
        <dsp:cNvPr id="0" name=""/>
        <dsp:cNvSpPr/>
      </dsp:nvSpPr>
      <dsp:spPr>
        <a:xfrm>
          <a:off x="2944246" y="2529743"/>
          <a:ext cx="2004905" cy="815234"/>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ts val="0"/>
            </a:spcAft>
          </a:pPr>
          <a:r>
            <a:rPr lang="en-US" sz="1600" b="1" kern="1200" dirty="0" smtClean="0">
              <a:latin typeface="Calibri" pitchFamily="34" charset="0"/>
              <a:cs typeface="Franklin Gothic Medium"/>
            </a:rPr>
            <a:t>Poor </a:t>
          </a:r>
        </a:p>
        <a:p>
          <a:pPr lvl="0" algn="ctr" defTabSz="711200">
            <a:lnSpc>
              <a:spcPct val="90000"/>
            </a:lnSpc>
            <a:spcBef>
              <a:spcPct val="0"/>
            </a:spcBef>
            <a:spcAft>
              <a:spcPts val="0"/>
            </a:spcAft>
          </a:pPr>
          <a:r>
            <a:rPr lang="en-US" sz="1600" b="1" kern="1200" dirty="0" smtClean="0">
              <a:latin typeface="Calibri" pitchFamily="34" charset="0"/>
              <a:cs typeface="Franklin Gothic Medium"/>
            </a:rPr>
            <a:t>transportation</a:t>
          </a:r>
          <a:endParaRPr lang="en-US" sz="1600" b="1" kern="1200" dirty="0">
            <a:latin typeface="Calibri" pitchFamily="34" charset="0"/>
            <a:cs typeface="Franklin Gothic Medium"/>
          </a:endParaRPr>
        </a:p>
      </dsp:txBody>
      <dsp:txXfrm>
        <a:off x="2968123" y="2553620"/>
        <a:ext cx="1957151" cy="767480"/>
      </dsp:txXfrm>
    </dsp:sp>
    <dsp:sp modelId="{A13AA0EC-582C-48EB-90B2-5F99BC735DA1}">
      <dsp:nvSpPr>
        <dsp:cNvPr id="0" name=""/>
        <dsp:cNvSpPr/>
      </dsp:nvSpPr>
      <dsp:spPr>
        <a:xfrm>
          <a:off x="2945669" y="3774422"/>
          <a:ext cx="2004905" cy="658126"/>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Calibri" pitchFamily="34" charset="0"/>
              <a:cs typeface="Franklin Gothic Medium"/>
            </a:rPr>
            <a:t>No safe path to school</a:t>
          </a:r>
          <a:endParaRPr lang="en-US" sz="1600" b="1" kern="1200" dirty="0">
            <a:latin typeface="Calibri" pitchFamily="34" charset="0"/>
            <a:cs typeface="Franklin Gothic Medium"/>
          </a:endParaRPr>
        </a:p>
      </dsp:txBody>
      <dsp:txXfrm>
        <a:off x="2964945" y="3793698"/>
        <a:ext cx="1966353" cy="619574"/>
      </dsp:txXfrm>
    </dsp:sp>
    <dsp:sp modelId="{7FCBB53E-2A09-4710-AC5A-C2A7E3F7ABB4}">
      <dsp:nvSpPr>
        <dsp:cNvPr id="0" name=""/>
        <dsp:cNvSpPr/>
      </dsp:nvSpPr>
      <dsp:spPr>
        <a:xfrm>
          <a:off x="5389148" y="0"/>
          <a:ext cx="2506132" cy="46668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0" kern="1200" dirty="0" smtClean="0">
              <a:latin typeface="Calibri" pitchFamily="34" charset="0"/>
              <a:cs typeface="Franklin Gothic Medium"/>
            </a:rPr>
            <a:t>Aversion</a:t>
          </a:r>
          <a:endParaRPr lang="en-US" sz="4000" b="0" kern="1200" dirty="0">
            <a:latin typeface="Calibri" pitchFamily="34" charset="0"/>
            <a:cs typeface="Franklin Gothic Medium"/>
          </a:endParaRPr>
        </a:p>
      </dsp:txBody>
      <dsp:txXfrm>
        <a:off x="5389148" y="0"/>
        <a:ext cx="2506132" cy="1400068"/>
      </dsp:txXfrm>
    </dsp:sp>
    <dsp:sp modelId="{2180103C-DFD0-4B32-BC03-6AE198C74156}">
      <dsp:nvSpPr>
        <dsp:cNvPr id="0" name=""/>
        <dsp:cNvSpPr/>
      </dsp:nvSpPr>
      <dsp:spPr>
        <a:xfrm>
          <a:off x="5666186" y="1117627"/>
          <a:ext cx="2004905" cy="503303"/>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Calibri" pitchFamily="34" charset="0"/>
              <a:cs typeface="Franklin Gothic Medium"/>
            </a:rPr>
            <a:t>Child struggling academically</a:t>
          </a:r>
          <a:endParaRPr lang="en-US" sz="1600" b="1" kern="1200" dirty="0">
            <a:latin typeface="Calibri" pitchFamily="34" charset="0"/>
            <a:cs typeface="Franklin Gothic Medium"/>
          </a:endParaRPr>
        </a:p>
      </dsp:txBody>
      <dsp:txXfrm>
        <a:off x="5680927" y="1132368"/>
        <a:ext cx="1975423" cy="473821"/>
      </dsp:txXfrm>
    </dsp:sp>
    <dsp:sp modelId="{51D2EF63-12CB-49E1-AC0F-E704B67F7DA0}">
      <dsp:nvSpPr>
        <dsp:cNvPr id="0" name=""/>
        <dsp:cNvSpPr/>
      </dsp:nvSpPr>
      <dsp:spPr>
        <a:xfrm>
          <a:off x="5637987" y="1790015"/>
          <a:ext cx="2014148" cy="519665"/>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Calibri" pitchFamily="34" charset="0"/>
              <a:cs typeface="Franklin Gothic Medium"/>
            </a:rPr>
            <a:t>Lack of engaging instruction</a:t>
          </a:r>
          <a:endParaRPr lang="en-US" sz="1600" b="1" kern="1200" dirty="0">
            <a:latin typeface="Calibri" pitchFamily="34" charset="0"/>
            <a:cs typeface="Franklin Gothic Medium"/>
          </a:endParaRPr>
        </a:p>
      </dsp:txBody>
      <dsp:txXfrm>
        <a:off x="5653207" y="1805235"/>
        <a:ext cx="1983708" cy="489225"/>
      </dsp:txXfrm>
    </dsp:sp>
    <dsp:sp modelId="{5ECCF52F-5FAA-403A-8DFD-E0EBA47BE0C2}">
      <dsp:nvSpPr>
        <dsp:cNvPr id="0" name=""/>
        <dsp:cNvSpPr/>
      </dsp:nvSpPr>
      <dsp:spPr>
        <a:xfrm>
          <a:off x="5652503" y="2486164"/>
          <a:ext cx="2014589" cy="1023096"/>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Calibri" pitchFamily="34" charset="0"/>
              <a:cs typeface="Franklin Gothic Medium"/>
            </a:rPr>
            <a:t>Poor</a:t>
          </a:r>
          <a:r>
            <a:rPr lang="en-US" sz="1600" b="1" kern="1200" baseline="0" dirty="0" smtClean="0">
              <a:latin typeface="Calibri" pitchFamily="34" charset="0"/>
              <a:cs typeface="Franklin Gothic Medium"/>
            </a:rPr>
            <a:t> school climate and ineffective school discipline </a:t>
          </a:r>
          <a:endParaRPr lang="en-US" sz="1600" b="1" kern="1200" dirty="0">
            <a:latin typeface="Calibri" pitchFamily="34" charset="0"/>
            <a:cs typeface="Franklin Gothic Medium"/>
          </a:endParaRPr>
        </a:p>
      </dsp:txBody>
      <dsp:txXfrm>
        <a:off x="5682468" y="2516129"/>
        <a:ext cx="1954659" cy="963166"/>
      </dsp:txXfrm>
    </dsp:sp>
    <dsp:sp modelId="{D99B286B-3011-4378-BC9E-24C5ACB94AEB}">
      <dsp:nvSpPr>
        <dsp:cNvPr id="0" name=""/>
        <dsp:cNvSpPr/>
      </dsp:nvSpPr>
      <dsp:spPr>
        <a:xfrm>
          <a:off x="5639761" y="3619827"/>
          <a:ext cx="2004905" cy="813672"/>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Calibri" pitchFamily="34" charset="0"/>
              <a:cs typeface="Franklin Gothic Medium"/>
            </a:rPr>
            <a:t>Parents had negative school experience</a:t>
          </a:r>
          <a:endParaRPr lang="en-US" sz="1600" b="1" kern="1200" dirty="0">
            <a:latin typeface="Calibri" pitchFamily="34" charset="0"/>
            <a:cs typeface="Franklin Gothic Medium"/>
          </a:endParaRPr>
        </a:p>
      </dsp:txBody>
      <dsp:txXfrm>
        <a:off x="5663593" y="3643659"/>
        <a:ext cx="1957241" cy="7660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EEB65-3CDB-4FE8-AE36-DE9B4A3A285E}">
      <dsp:nvSpPr>
        <dsp:cNvPr id="0" name=""/>
        <dsp:cNvSpPr/>
      </dsp:nvSpPr>
      <dsp:spPr>
        <a:xfrm rot="16200000">
          <a:off x="-598028" y="599032"/>
          <a:ext cx="3809998" cy="2611933"/>
        </a:xfrm>
        <a:prstGeom prst="flowChartManualOperation">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0" tIns="0" rIns="217320" bIns="0" numCol="1" spcCol="1270" anchor="ctr" anchorCtr="0">
          <a:noAutofit/>
        </a:bodyPr>
        <a:lstStyle/>
        <a:p>
          <a:pPr lvl="0" algn="ctr" defTabSz="1511300">
            <a:lnSpc>
              <a:spcPct val="90000"/>
            </a:lnSpc>
            <a:spcBef>
              <a:spcPct val="0"/>
            </a:spcBef>
            <a:spcAft>
              <a:spcPct val="35000"/>
            </a:spcAft>
          </a:pPr>
          <a:r>
            <a:rPr lang="en-US" sz="3400" b="1" kern="1200" dirty="0" smtClean="0">
              <a:latin typeface="Franklin Gothic Medium" pitchFamily="34" charset="0"/>
              <a:cs typeface="Abadi MT Condensed Extra Bold"/>
            </a:rPr>
            <a:t>Own the Issue </a:t>
          </a:r>
          <a:endParaRPr lang="en-US" sz="3400" b="1" kern="1200" dirty="0">
            <a:latin typeface="Franklin Gothic Medium" pitchFamily="34" charset="0"/>
            <a:cs typeface="Abadi MT Condensed Extra Bold"/>
          </a:endParaRPr>
        </a:p>
      </dsp:txBody>
      <dsp:txXfrm rot="5400000">
        <a:off x="1005" y="761999"/>
        <a:ext cx="2611933" cy="2285998"/>
      </dsp:txXfrm>
    </dsp:sp>
    <dsp:sp modelId="{0439BA77-FD59-460F-960D-7E6F1D9127F9}">
      <dsp:nvSpPr>
        <dsp:cNvPr id="0" name=""/>
        <dsp:cNvSpPr/>
      </dsp:nvSpPr>
      <dsp:spPr>
        <a:xfrm rot="16200000">
          <a:off x="2209800" y="599032"/>
          <a:ext cx="3809998" cy="2611933"/>
        </a:xfrm>
        <a:prstGeom prst="flowChartManualOperation">
          <a:avLst/>
        </a:prstGeom>
        <a:solidFill>
          <a:schemeClr val="accent4">
            <a:shade val="80000"/>
            <a:hueOff val="-109217"/>
            <a:satOff val="3023"/>
            <a:lumOff val="1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0" tIns="0" rIns="217320" bIns="0" numCol="1" spcCol="1270" anchor="ctr" anchorCtr="0">
          <a:noAutofit/>
        </a:bodyPr>
        <a:lstStyle/>
        <a:p>
          <a:pPr lvl="0" algn="ctr" defTabSz="1511300">
            <a:lnSpc>
              <a:spcPct val="90000"/>
            </a:lnSpc>
            <a:spcBef>
              <a:spcPct val="0"/>
            </a:spcBef>
            <a:spcAft>
              <a:spcPct val="35000"/>
            </a:spcAft>
          </a:pPr>
          <a:r>
            <a:rPr lang="en-US" sz="3400" b="1" kern="1200" dirty="0" smtClean="0">
              <a:latin typeface="Franklin Gothic Medium" pitchFamily="34" charset="0"/>
              <a:cs typeface="Abadi MT Condensed Extra Bold"/>
            </a:rPr>
            <a:t>Mobilize the Community</a:t>
          </a:r>
          <a:endParaRPr lang="en-US" sz="3400" b="1" kern="1200" dirty="0">
            <a:latin typeface="Franklin Gothic Medium" pitchFamily="34" charset="0"/>
            <a:cs typeface="Abadi MT Condensed Extra Bold"/>
          </a:endParaRPr>
        </a:p>
      </dsp:txBody>
      <dsp:txXfrm rot="5400000">
        <a:off x="2808833" y="761999"/>
        <a:ext cx="2611933" cy="2285998"/>
      </dsp:txXfrm>
    </dsp:sp>
    <dsp:sp modelId="{D0A51E82-1C85-47FF-A840-8478CEFA193A}">
      <dsp:nvSpPr>
        <dsp:cNvPr id="0" name=""/>
        <dsp:cNvSpPr/>
      </dsp:nvSpPr>
      <dsp:spPr>
        <a:xfrm rot="16200000">
          <a:off x="5017629" y="599032"/>
          <a:ext cx="3809998" cy="2611933"/>
        </a:xfrm>
        <a:prstGeom prst="flowChartManualOperation">
          <a:avLst/>
        </a:prstGeom>
        <a:solidFill>
          <a:schemeClr val="accent4">
            <a:shade val="80000"/>
            <a:hueOff val="-218434"/>
            <a:satOff val="6047"/>
            <a:lumOff val="22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0" tIns="0" rIns="217320" bIns="0" numCol="1" spcCol="1270" anchor="ctr" anchorCtr="0">
          <a:noAutofit/>
        </a:bodyPr>
        <a:lstStyle/>
        <a:p>
          <a:pPr lvl="0" algn="ctr" defTabSz="1511300">
            <a:lnSpc>
              <a:spcPct val="90000"/>
            </a:lnSpc>
            <a:spcBef>
              <a:spcPct val="0"/>
            </a:spcBef>
            <a:spcAft>
              <a:spcPct val="35000"/>
            </a:spcAft>
          </a:pPr>
          <a:r>
            <a:rPr lang="en-US" sz="3400" b="1" kern="1200" dirty="0" smtClean="0">
              <a:latin typeface="Franklin Gothic Medium" pitchFamily="34" charset="0"/>
              <a:cs typeface="Abadi MT Condensed Extra Bold"/>
            </a:rPr>
            <a:t>Drive With Data </a:t>
          </a:r>
          <a:endParaRPr lang="en-US" sz="3400" b="1" kern="1200" dirty="0">
            <a:latin typeface="Franklin Gothic Medium" pitchFamily="34" charset="0"/>
            <a:cs typeface="Abadi MT Condensed Extra Bold"/>
          </a:endParaRPr>
        </a:p>
      </dsp:txBody>
      <dsp:txXfrm rot="5400000">
        <a:off x="5616662" y="761999"/>
        <a:ext cx="2611933" cy="22859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drawing1.xml><?xml version="1.0" encoding="utf-8"?>
<c:userShapes xmlns:c="http://schemas.openxmlformats.org/drawingml/2006/chart">
  <cdr:relSizeAnchor xmlns:cdr="http://schemas.openxmlformats.org/drawingml/2006/chartDrawing">
    <cdr:from>
      <cdr:x>0.60449</cdr:x>
      <cdr:y>0.75635</cdr:y>
    </cdr:from>
    <cdr:to>
      <cdr:x>0.77029</cdr:x>
      <cdr:y>1</cdr:y>
    </cdr:to>
    <cdr:sp macro="" textlink="">
      <cdr:nvSpPr>
        <cdr:cNvPr id="2" name="TextBox 1"/>
        <cdr:cNvSpPr txBox="1"/>
      </cdr:nvSpPr>
      <cdr:spPr>
        <a:xfrm xmlns:a="http://schemas.openxmlformats.org/drawingml/2006/main">
          <a:off x="3333751" y="361949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0.04301</cdr:x>
      <cdr:y>0</cdr:y>
    </cdr:from>
    <cdr:to>
      <cdr:x>1</cdr:x>
      <cdr:y>0.21628</cdr:y>
    </cdr:to>
    <cdr:sp macro="" textlink="">
      <cdr:nvSpPr>
        <cdr:cNvPr id="2" name="TextBox 1"/>
        <cdr:cNvSpPr txBox="1"/>
      </cdr:nvSpPr>
      <cdr:spPr>
        <a:xfrm xmlns:a="http://schemas.openxmlformats.org/drawingml/2006/main">
          <a:off x="342121" y="0"/>
          <a:ext cx="7612327" cy="8314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i="1" dirty="0" smtClean="0">
              <a:latin typeface="Franklin Gothic Medium" pitchFamily="34" charset="0"/>
              <a:cs typeface="Abadi MT Condensed Light"/>
            </a:rPr>
            <a:t>Percent Students Scoring Proficient or Advanced on 3</a:t>
          </a:r>
          <a:r>
            <a:rPr lang="en-US" sz="2000" i="1" baseline="30000" dirty="0" smtClean="0">
              <a:latin typeface="Franklin Gothic Medium" pitchFamily="34" charset="0"/>
              <a:cs typeface="Abadi MT Condensed Light"/>
            </a:rPr>
            <a:t>rd</a:t>
          </a:r>
          <a:r>
            <a:rPr lang="en-US" sz="2000" i="1" dirty="0" smtClean="0">
              <a:latin typeface="Franklin Gothic Medium" pitchFamily="34" charset="0"/>
              <a:cs typeface="Abadi MT Condensed Light"/>
            </a:rPr>
            <a:t> Grade ELA </a:t>
          </a:r>
        </a:p>
        <a:p xmlns:a="http://schemas.openxmlformats.org/drawingml/2006/main">
          <a:pPr algn="ctr"/>
          <a:r>
            <a:rPr lang="en-US" sz="2000" i="1" dirty="0" smtClean="0">
              <a:latin typeface="Franklin Gothic Medium" pitchFamily="34" charset="0"/>
              <a:cs typeface="Abadi MT Condensed Light"/>
            </a:rPr>
            <a:t>Based on Attendance in Kindergarten and in 1</a:t>
          </a:r>
          <a:r>
            <a:rPr lang="en-US" sz="2000" i="1" baseline="30000" dirty="0" smtClean="0">
              <a:latin typeface="Franklin Gothic Medium" pitchFamily="34" charset="0"/>
              <a:cs typeface="Abadi MT Condensed Light"/>
            </a:rPr>
            <a:t>st</a:t>
          </a:r>
          <a:r>
            <a:rPr lang="en-US" sz="2000" i="1" dirty="0" smtClean="0">
              <a:latin typeface="Franklin Gothic Medium" pitchFamily="34" charset="0"/>
              <a:cs typeface="Abadi MT Condensed Light"/>
            </a:rPr>
            <a:t> Grade</a:t>
          </a:r>
          <a:endParaRPr lang="en-US" sz="2000" i="1" dirty="0">
            <a:latin typeface="Franklin Gothic Medium" pitchFamily="34" charset="0"/>
            <a:cs typeface="Abadi MT Condensed Ligh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26347F0-C429-4EC1-890B-FC15D13C8021}" type="datetimeFigureOut">
              <a:rPr lang="en-US"/>
              <a:pPr>
                <a:defRPr/>
              </a:pPr>
              <a:t>3/25/2014</a:t>
            </a:fld>
            <a:endParaRPr lang="en-US"/>
          </a:p>
        </p:txBody>
      </p:sp>
      <p:sp>
        <p:nvSpPr>
          <p:cNvPr id="4" name="Footer Placeholder 3"/>
          <p:cNvSpPr>
            <a:spLocks noGrp="1"/>
          </p:cNvSpPr>
          <p:nvPr>
            <p:ph type="ftr" sz="quarter" idx="2"/>
          </p:nvPr>
        </p:nvSpPr>
        <p:spPr>
          <a:xfrm>
            <a:off x="0" y="8612188"/>
            <a:ext cx="2971800" cy="4540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12188"/>
            <a:ext cx="2971800" cy="4540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6414C07-2728-4F17-89F2-2F394A66CAA3}" type="slidenum">
              <a:rPr lang="en-US"/>
              <a:pPr>
                <a:defRPr/>
              </a:pPr>
              <a:t>‹#›</a:t>
            </a:fld>
            <a:endParaRPr lang="en-US"/>
          </a:p>
        </p:txBody>
      </p:sp>
    </p:spTree>
    <p:extLst>
      <p:ext uri="{BB962C8B-B14F-4D97-AF65-F5344CB8AC3E}">
        <p14:creationId xmlns:p14="http://schemas.microsoft.com/office/powerpoint/2010/main" val="416250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93FC762-BB7B-4B42-934D-934C643E8C49}" type="datetimeFigureOut">
              <a:rPr lang="en-US"/>
              <a:pPr>
                <a:defRPr/>
              </a:pPr>
              <a:t>3/25/2014</a:t>
            </a:fld>
            <a:endParaRPr lang="en-US"/>
          </a:p>
        </p:txBody>
      </p:sp>
      <p:sp>
        <p:nvSpPr>
          <p:cNvPr id="4" name="Slide Image Placeholder 3"/>
          <p:cNvSpPr>
            <a:spLocks noGrp="1" noRot="1" noChangeAspect="1"/>
          </p:cNvSpPr>
          <p:nvPr>
            <p:ph type="sldImg" idx="2"/>
          </p:nvPr>
        </p:nvSpPr>
        <p:spPr>
          <a:xfrm>
            <a:off x="1162050" y="679450"/>
            <a:ext cx="4533900" cy="34004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06888"/>
            <a:ext cx="5486400" cy="4081462"/>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12188"/>
            <a:ext cx="2971800" cy="4540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12188"/>
            <a:ext cx="2971800" cy="4540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FC4B202-C0E6-4FE0-AFBD-A7E86B497B4C}" type="slidenum">
              <a:rPr lang="en-US"/>
              <a:pPr>
                <a:defRPr/>
              </a:pPr>
              <a:t>‹#›</a:t>
            </a:fld>
            <a:endParaRPr lang="en-US"/>
          </a:p>
        </p:txBody>
      </p:sp>
    </p:spTree>
    <p:extLst>
      <p:ext uri="{BB962C8B-B14F-4D97-AF65-F5344CB8AC3E}">
        <p14:creationId xmlns:p14="http://schemas.microsoft.com/office/powerpoint/2010/main" val="192497351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D5EC69-787E-490C-8463-DFC7205BA1BE}"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research conducted on a cohort of  640 students in San Mateo and Santa Clara offers evidence that chronic early absence can profoundly affect early school success.   The bar on the far right shows only 17% of students chronically absent in both kindergarten and 1</a:t>
            </a:r>
            <a:r>
              <a:rPr lang="en-US" baseline="30000" smtClean="0"/>
              <a:t>st</a:t>
            </a:r>
            <a:r>
              <a:rPr lang="en-US" smtClean="0"/>
              <a:t> read proficiently at the end of 3</a:t>
            </a:r>
            <a:r>
              <a:rPr lang="en-US" baseline="30000" smtClean="0"/>
              <a:t>rd</a:t>
            </a:r>
            <a:r>
              <a:rPr lang="en-US" smtClean="0"/>
              <a:t> grade as compared to 64% of students who missed 5% or less of school in both K and 1. </a:t>
            </a:r>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A4D0EE-372E-4192-AE80-6B196BAE6EE5}"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 any case, what we know is that that when children are young – it is children in poverty, who don’t have the resources to make up for time lost on task,  who are affected most profoundly.  In addition, children in poverty are more likely to face the kind of barriers– poor transportation, unstable housing or homelessness, lack of access to health care, etc. that cause children to be chronically absent for more than 1 year.   This data suggests that we are losing some children as early as kindergarten. And, if they missed so much school that they aren’t reading by the end of 3</a:t>
            </a:r>
            <a:r>
              <a:rPr lang="en-US" baseline="30000" smtClean="0"/>
              <a:t>rd</a:t>
            </a:r>
            <a:r>
              <a:rPr lang="en-US" smtClean="0"/>
              <a:t> grade, then even though attendance improves– they still fall behind or can’t catch up because they can’t read to learn.  These children are likely to be the hardest to reach and help. </a:t>
            </a: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E98E39-3543-42D2-A988-6D3D49579423}"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shows why we need to start tracking chronic absence as early as possible. WE </a:t>
            </a:r>
            <a:r>
              <a:rPr lang="en-US" dirty="0" err="1" smtClean="0"/>
              <a:t>fo</a:t>
            </a:r>
            <a:r>
              <a:rPr lang="en-US" dirty="0" smtClean="0"/>
              <a:t> und that being chronically absent in 1</a:t>
            </a:r>
            <a:r>
              <a:rPr lang="en-US" baseline="30000" dirty="0" smtClean="0"/>
              <a:t>st</a:t>
            </a:r>
            <a:r>
              <a:rPr lang="en-US" dirty="0" smtClean="0"/>
              <a:t> grade was associated with 5.8 – nearly six times higher chronic absence in 6</a:t>
            </a:r>
            <a:r>
              <a:rPr lang="en-US" baseline="30000" dirty="0" smtClean="0"/>
              <a:t>th</a:t>
            </a:r>
            <a:r>
              <a:rPr lang="en-US" dirty="0" smtClean="0"/>
              <a:t> grade. Lower test scores and higher suspensions.  If a child was chronically absent any three years– then they had 18 times higher levels of chronic absence!!   There are other kids who fall off track in middle or high school– something happens even though they did OK in elementary school that results in their not showing up regularly.  But the kids who are most expensive to bring back – we possibly lost in K and 1</a:t>
            </a:r>
            <a:r>
              <a:rPr lang="en-US" baseline="30000" dirty="0" smtClean="0"/>
              <a:t>st</a:t>
            </a:r>
            <a:r>
              <a:rPr lang="en-US" dirty="0" smtClean="0"/>
              <a:t> – and because we were looking at truancy- -we didn’t notice that they or their families needed our help.  We missed the opportunity to interrupt chronic absence before– they are so far behind and already feeling that school is not a place where they can succeed. </a:t>
            </a:r>
          </a:p>
          <a:p>
            <a:endParaRPr lang="en-US" dirty="0" smtClean="0"/>
          </a:p>
          <a:p>
            <a:r>
              <a:rPr lang="en-US" dirty="0" smtClean="0"/>
              <a:t>Do you know what the single highest predictor of chronic absence is?  It isn’t race, it isn’t income – it is prior year chronic absence.  I am not saying that going to school will ensure that you will do well. It is only half the battle.  But I am saying not </a:t>
            </a:r>
            <a:r>
              <a:rPr lang="en-US" dirty="0" err="1" smtClean="0"/>
              <a:t>showig</a:t>
            </a:r>
            <a:r>
              <a:rPr lang="en-US" dirty="0" smtClean="0"/>
              <a:t> up is a sure fire indicator of risk.</a:t>
            </a:r>
            <a:endParaRPr lang="en-US" dirty="0"/>
          </a:p>
        </p:txBody>
      </p:sp>
      <p:sp>
        <p:nvSpPr>
          <p:cNvPr id="4" name="Slide Number Placeholder 3"/>
          <p:cNvSpPr>
            <a:spLocks noGrp="1"/>
          </p:cNvSpPr>
          <p:nvPr>
            <p:ph type="sldNum" sz="quarter" idx="10"/>
          </p:nvPr>
        </p:nvSpPr>
        <p:spPr/>
        <p:txBody>
          <a:bodyPr/>
          <a:lstStyle/>
          <a:p>
            <a:pPr>
              <a:defRPr/>
            </a:pPr>
            <a:fld id="{FFC4B202-C0E6-4FE0-AFBD-A7E86B497B4C}"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xfrm>
            <a:off x="536028" y="4603531"/>
            <a:ext cx="5927834" cy="35578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This is data from Utah– by middle school – chronic absence is sure fire indicator of drop out across students of all backgrounds.  They found just one year of chronic absence – anytime between 8</a:t>
            </a:r>
            <a:r>
              <a:rPr lang="en-US" baseline="30000" dirty="0" smtClean="0"/>
              <a:t>th</a:t>
            </a:r>
            <a:r>
              <a:rPr lang="en-US" dirty="0" smtClean="0"/>
              <a:t> and 1</a:t>
            </a:r>
            <a:r>
              <a:rPr lang="en-US" baseline="30000" dirty="0" smtClean="0"/>
              <a:t>st</a:t>
            </a:r>
            <a:r>
              <a:rPr lang="en-US" dirty="0" smtClean="0"/>
              <a:t> grade  -was associated with 3 times higher levels of drop out . Two years– and over half dropped out.</a:t>
            </a:r>
          </a:p>
        </p:txBody>
      </p:sp>
      <p:sp>
        <p:nvSpPr>
          <p:cNvPr id="4" name="Slide Number Placeholder 3"/>
          <p:cNvSpPr>
            <a:spLocks noGrp="1"/>
          </p:cNvSpPr>
          <p:nvPr>
            <p:ph type="sldNum" sz="quarter" idx="5"/>
          </p:nvPr>
        </p:nvSpPr>
        <p:spPr/>
        <p:txBody>
          <a:bodyPr/>
          <a:lstStyle/>
          <a:p>
            <a:pPr>
              <a:defRPr/>
            </a:pPr>
            <a:fld id="{599A02B5-CE7E-478C-83D4-19644DDF2AB6}"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much better? Dark blue=</a:t>
            </a:r>
            <a:r>
              <a:rPr lang="en-US" baseline="0" dirty="0" smtClean="0"/>
              <a:t> % of students that graduate within 4 years, green enroll in college within 12 months, red persist from year 1 to year 2 of college</a:t>
            </a:r>
          </a:p>
          <a:p>
            <a:r>
              <a:rPr lang="en-US" dirty="0" smtClean="0"/>
              <a:t>-Major things that jump out: hitting that 80% mark is huge (keep in mind, that’s 2 months/year)- doubles your chances of graduating</a:t>
            </a:r>
          </a:p>
          <a:p>
            <a:r>
              <a:rPr lang="en-US" dirty="0" smtClean="0"/>
              <a:t>-hitting</a:t>
            </a:r>
            <a:r>
              <a:rPr lang="en-US" baseline="0" dirty="0" smtClean="0"/>
              <a:t> that 90% is huge, too: go from 70 to almost 90%</a:t>
            </a:r>
            <a:endParaRPr lang="en-US" dirty="0"/>
          </a:p>
        </p:txBody>
      </p:sp>
      <p:sp>
        <p:nvSpPr>
          <p:cNvPr id="4" name="Slide Number Placeholder 3"/>
          <p:cNvSpPr>
            <a:spLocks noGrp="1"/>
          </p:cNvSpPr>
          <p:nvPr>
            <p:ph type="sldNum" sz="quarter" idx="10"/>
          </p:nvPr>
        </p:nvSpPr>
        <p:spPr/>
        <p:txBody>
          <a:bodyPr/>
          <a:lstStyle/>
          <a:p>
            <a:pPr>
              <a:defRPr/>
            </a:pPr>
            <a:fld id="{93997BDB-FD1F-4452-8251-CA8038E608DD}" type="slidenum">
              <a:rPr lang="en-US" smtClean="0"/>
              <a:pPr>
                <a:defRPr/>
              </a:pPr>
              <a:t>15</a:t>
            </a:fld>
            <a:endParaRPr lang="en-US" dirty="0"/>
          </a:p>
        </p:txBody>
      </p:sp>
    </p:spTree>
    <p:extLst>
      <p:ext uri="{BB962C8B-B14F-4D97-AF65-F5344CB8AC3E}">
        <p14:creationId xmlns:p14="http://schemas.microsoft.com/office/powerpoint/2010/main" val="1163488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xfrm>
            <a:off x="441433" y="4306888"/>
            <a:ext cx="6414979" cy="4081462"/>
          </a:xfrm>
          <a:noFill/>
        </p:spPr>
        <p:txBody>
          <a:bodyPr wrap="square" numCol="1" anchor="t" anchorCtr="0" compatLnSpc="1">
            <a:prstTxWarp prst="textNoShape">
              <a:avLst/>
            </a:prstTxWarp>
          </a:bodyPr>
          <a:lstStyle/>
          <a:p>
            <a:pPr eaLnBrk="1" hangingPunct="1">
              <a:spcBef>
                <a:spcPct val="0"/>
              </a:spcBef>
            </a:pPr>
            <a:r>
              <a:rPr lang="en-US" dirty="0" smtClean="0"/>
              <a:t>The good news is that chronic absence is a solvable problem.  But knowing what will do the trick– requires understanding what leads to a student not coming to school.   There are three major kind of reasons that students don’t go to school.   It starts not with  not making assumptions but taking the time to find out why a student or students are missing school .   And, we have found it helpful to think about the possibilities in these big buckets.   (Then go through some of the issues)</a:t>
            </a:r>
          </a:p>
          <a:p>
            <a:pPr eaLnBrk="1" hangingPunct="1">
              <a:spcBef>
                <a:spcPct val="0"/>
              </a:spcBef>
            </a:pPr>
            <a:endParaRPr lang="en-US" dirty="0" smtClean="0"/>
          </a:p>
          <a:p>
            <a:pPr eaLnBrk="1" hangingPunct="1">
              <a:spcBef>
                <a:spcPct val="0"/>
              </a:spcBef>
            </a:pPr>
            <a:r>
              <a:rPr lang="en-US" dirty="0" smtClean="0"/>
              <a:t>Remind people that aversion isn’t always a big issue.. Among young children, aversion may be a matter of separation anxiety–  the nervousness that a young child feels if he or she is going to be cared – for the first time- -by someone who isn’t a family member.  What by the way– do you think kids say when they are nervous or anxious about going to school?   Mommy, I have a stomach ache… So then sometimes you make think this is a barrier related to health– when the issue is really aversion.</a:t>
            </a:r>
          </a:p>
          <a:p>
            <a:pPr eaLnBrk="1" hangingPunct="1">
              <a:spcBef>
                <a:spcPct val="0"/>
              </a:spcBef>
            </a:pPr>
            <a:endParaRPr lang="en-US" dirty="0" smtClean="0"/>
          </a:p>
          <a:p>
            <a:pPr eaLnBrk="1" hangingPunct="1">
              <a:spcBef>
                <a:spcPct val="0"/>
              </a:spcBef>
            </a:pPr>
            <a:r>
              <a:rPr lang="en-US" dirty="0" smtClean="0"/>
              <a:t>By the same token- it is important to keep in mind aversion can reflect much more serious systemic challenges such as poor school discipline policies that are pushing students out of school.  Do you realize some places still, for example, suspend students for being truant?  </a:t>
            </a:r>
          </a:p>
          <a:p>
            <a:pPr eaLnBrk="1" hangingPunct="1">
              <a:spcBef>
                <a:spcPct val="0"/>
              </a:spcBef>
            </a:pPr>
            <a:endParaRPr lang="en-US" dirty="0" smtClean="0"/>
          </a:p>
          <a:p>
            <a:pPr eaLnBrk="1" hangingPunct="1">
              <a:spcBef>
                <a:spcPct val="0"/>
              </a:spcBef>
            </a:pPr>
            <a:r>
              <a:rPr lang="en-US" dirty="0" smtClean="0"/>
              <a:t>Data combined with the insights of student and families  can help you understand what are the causes of absences.  If chronic absence is concentrated in a  neighborhood - -see if there are safety or transportation issue.  Or find out if chronic absence is correlated with high levels of asthma and families not feeling secure about the ability of school to deal with an asthmatic attack.  If chronic absence is concentrated in a classroom– it could be a matter of poor and boring instruction.  Or, perhaps a teacher struggling with a bullying issue and in need of support.   </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3806DB-3323-4B92-9425-0146E27264B4}" type="slidenum">
              <a:rPr lang="en-US" smtClean="0">
                <a:solidFill>
                  <a:srgbClr val="000000"/>
                </a:solidFill>
              </a:rPr>
              <a:pPr fontAlgn="base">
                <a:spcBef>
                  <a:spcPct val="0"/>
                </a:spcBef>
                <a:spcAft>
                  <a:spcPct val="0"/>
                </a:spcAft>
                <a:defRPr/>
              </a:pPr>
              <a:t>16</a:t>
            </a:fld>
            <a:endParaRPr 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think of going to school as reflecting whether families feel a sense of Hope in a better future, Faith that going to this school or being with this teacher will get you to a better future and capacity – the resources, knowledge to ensure your child gets to school every day.</a:t>
            </a:r>
          </a:p>
          <a:p>
            <a:endParaRPr lang="en-US" dirty="0" smtClean="0"/>
          </a:p>
          <a:p>
            <a:r>
              <a:rPr lang="en-US" dirty="0" smtClean="0"/>
              <a:t>If absenteeism is a big problem, it is important to understand where this might be breaking down.  Is the problem a lack of Hope?   For example, if  a child lives in a violent community and they had a family member killed– hope could be a real challenge. In that case, then you need to find those inspiring examples– those community members that made it out of the violence who can help give the child and family hope that they too could have a better future.   On the other hand, we also need to be careful that our interaction with families don’t cause families to lose hope or faith.  Say for example, you have a family that lives in the poor end of town– but they believe so much in their child’s future that they are sending them to the better school across town… but public transportation keeps failing them.  They are often late or don’t get there.  If  someone confront the family about the situation with a statement like  how come  you don’t care enough about school to get your child here on time?  It will erode their faith that the school cares about their child and will help them attain a better future. </a:t>
            </a:r>
            <a:endParaRPr lang="en-US" dirty="0"/>
          </a:p>
        </p:txBody>
      </p:sp>
      <p:sp>
        <p:nvSpPr>
          <p:cNvPr id="4" name="Slide Number Placeholder 3"/>
          <p:cNvSpPr>
            <a:spLocks noGrp="1"/>
          </p:cNvSpPr>
          <p:nvPr>
            <p:ph type="sldNum" sz="quarter" idx="10"/>
          </p:nvPr>
        </p:nvSpPr>
        <p:spPr/>
        <p:txBody>
          <a:bodyPr/>
          <a:lstStyle/>
          <a:p>
            <a:pPr>
              <a:defRPr/>
            </a:pPr>
            <a:fld id="{FFC4B202-C0E6-4FE0-AFBD-A7E86B497B4C}"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At same time, we know schools and communities can understand why kids aren’t in school and  turn attendance around when they implement these five strategies with fidelity.    How schools carry them out can be tailored to their own realities and strengths.</a:t>
            </a:r>
          </a:p>
          <a:p>
            <a:pPr eaLnBrk="1" hangingPunct="1">
              <a:spcBef>
                <a:spcPct val="0"/>
              </a:spcBef>
            </a:pPr>
            <a:endParaRPr lang="en-US" dirty="0" smtClean="0"/>
          </a:p>
          <a:p>
            <a:pPr eaLnBrk="1" hangingPunct="1">
              <a:spcBef>
                <a:spcPct val="0"/>
              </a:spcBef>
            </a:pPr>
            <a:r>
              <a:rPr lang="en-US" dirty="0" smtClean="0"/>
              <a:t>Then – I go through and offer examples of what each one of these might look like.  I also clarify that recognizing good and improved attendance isn’t just providing perfect attendance awards for a semester or year– which doesn’t help to motivate improvement among the students with the most problematic attendance.</a:t>
            </a:r>
          </a:p>
          <a:p>
            <a:pPr eaLnBrk="1" hangingPunct="1">
              <a:spcBef>
                <a:spcPct val="0"/>
              </a:spcBef>
            </a:pPr>
            <a:endParaRPr lang="en-US" dirty="0" smtClean="0"/>
          </a:p>
          <a:p>
            <a:pPr eaLnBrk="1" hangingPunct="1">
              <a:spcBef>
                <a:spcPct val="0"/>
              </a:spcBef>
            </a:pPr>
            <a:endParaRPr lang="en-US" dirty="0"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FE68712-A23F-47B1-8239-0CE5D9A49061}" type="slidenum">
              <a:rPr lang="en-US" smtClean="0">
                <a:solidFill>
                  <a:prstClr val="black"/>
                </a:solidFill>
              </a:rPr>
              <a:pPr>
                <a:defRPr/>
              </a:pPr>
              <a:t>18</a:t>
            </a:fld>
            <a:endParaRPr lang="en-US" smtClea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Improving attendance requires a 3 tiered approach. The challenge is that too many schools and communities are failing to invest in the first two tiers  of universal and preventative.  The strategies we just outlined– help to ensure an investment in the bottom two tiers – recognizing good and improved attendance as well as parent and student engagement are part of universal approaches.  Personalized early outreach ensures intervention happens early.  Investing in these bottom tiers is both more effective and less costly.  And, if schools don’t, then the top of the pyramid becomes easily becomes overwhelmed. </a:t>
            </a: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307988-8D36-43E0-A93D-EF07F19B6E26}"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Looking at data district wide is essential because it shows where we need to intervene because levels are extremely high.  Consider the 9 elementary, 4 middle schools and 9 high schools with over 20% of their students who are chronically absent!! Something needs to happen differently in the schools.  </a:t>
            </a:r>
          </a:p>
          <a:p>
            <a:pPr eaLnBrk="1" hangingPunct="1">
              <a:spcBef>
                <a:spcPct val="0"/>
              </a:spcBef>
            </a:pPr>
            <a:endParaRPr lang="en-US" dirty="0"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547713-BF16-48CB-94CA-CB60ABF82E93}"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Unpacking attendance terms is critical because the word attendance encompasses multiple measures – each of which mean something different.  If we aren’t clear about which attendance measure we are using, we can easily get confused and think we are talking about the same thing when we are not. Here are three of the most common measures.  The first is ADA– which refers to the % of students who show up to school every day.  It is often used for funding because it helps us know for example –how many desks do I need in my school in order to accommodate the typical number of students who show up every day. The second term is truancy – which typically refers only to unexcused absences.  But, keep in mind truancy is defined differently across states  In Maryland for example it is missing 20% of the school year due to unexcused absences.  In California, it is a child who misses any 3 days without a valid excuse or is late to class by 30 minutes 3 times.  In California, this low truancy figure triggers a note home so that parents know their child has been missing school.  In many state, truancy is missing 10 days without an excuse.  Regardless of the definition, truancy is typically used to begin identifying when a student may be breaking state compulsory education laws and to trigger the beginning of legal intervention.   Chronic absence is a new term that Attendance Work has been promoting.  It is based upon research. And,  shows when has a child missed so much school that they are academically at risk. </a:t>
            </a:r>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C33514-7DE5-48C4-BF8D-945D64298576}"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At same time, we know schools and communities can understand why kids aren’t in school and  turn attendance around when they implement these five strategies with fidelity.    How schools carry them out can be tailored to their own realities and strengths.</a:t>
            </a:r>
          </a:p>
          <a:p>
            <a:pPr eaLnBrk="1" hangingPunct="1">
              <a:spcBef>
                <a:spcPct val="0"/>
              </a:spcBef>
            </a:pPr>
            <a:endParaRPr lang="en-US" dirty="0" smtClean="0"/>
          </a:p>
          <a:p>
            <a:pPr eaLnBrk="1" hangingPunct="1">
              <a:spcBef>
                <a:spcPct val="0"/>
              </a:spcBef>
            </a:pPr>
            <a:r>
              <a:rPr lang="en-US" dirty="0" smtClean="0"/>
              <a:t>Then – I go through and offer examples of what each one of these might look like.  I also clarify that recognizing good and improved attendance isn’t just providing perfect attendance awards for a semester or year– which doesn’t help to motivate improvement among the students with the most problematic attendance.</a:t>
            </a:r>
          </a:p>
          <a:p>
            <a:pPr eaLnBrk="1" hangingPunct="1">
              <a:spcBef>
                <a:spcPct val="0"/>
              </a:spcBef>
            </a:pPr>
            <a:endParaRPr lang="en-US" dirty="0" smtClean="0"/>
          </a:p>
          <a:p>
            <a:pPr eaLnBrk="1" hangingPunct="1">
              <a:spcBef>
                <a:spcPct val="0"/>
              </a:spcBef>
            </a:pPr>
            <a:endParaRPr lang="en-US" dirty="0"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FE68712-A23F-47B1-8239-0CE5D9A49061}" type="slidenum">
              <a:rPr lang="en-US" smtClean="0">
                <a:solidFill>
                  <a:prstClr val="black"/>
                </a:solidFill>
              </a:rPr>
              <a:pPr>
                <a:defRPr/>
              </a:pPr>
              <a:t>21</a:t>
            </a:fld>
            <a:endParaRPr lang="en-US" smtClean="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your district could use help with this work or would like to be kept informed of the latest tools and strategies, please encourage your superintendent to sign on  to our Call to Action.  If they do, they and their designated contacts, will automatically receive emails with resources and we create materials aimed at helping district administrators.</a:t>
            </a:r>
          </a:p>
          <a:p>
            <a:endParaRPr lang="en-US" dirty="0" smtClean="0"/>
          </a:p>
          <a:p>
            <a:r>
              <a:rPr lang="en-US" dirty="0" smtClean="0"/>
              <a:t>We also would like Superintendents to sign on – because it helps us make the case to state and federal officials that addressing chronic absence is an issue that has support and traction on the ground.  It helps us advocate that they should help to provide needed  capacity building and technical assistance resources.</a:t>
            </a:r>
            <a:endParaRPr lang="en-US" dirty="0"/>
          </a:p>
        </p:txBody>
      </p:sp>
      <p:sp>
        <p:nvSpPr>
          <p:cNvPr id="4" name="Slide Number Placeholder 3"/>
          <p:cNvSpPr>
            <a:spLocks noGrp="1"/>
          </p:cNvSpPr>
          <p:nvPr>
            <p:ph type="sldNum" sz="quarter" idx="10"/>
          </p:nvPr>
        </p:nvSpPr>
        <p:spPr/>
        <p:txBody>
          <a:bodyPr/>
          <a:lstStyle/>
          <a:p>
            <a:pPr>
              <a:defRPr/>
            </a:pPr>
            <a:fld id="{FFC4B202-C0E6-4FE0-AFBD-A7E86B497B4C}"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C4B202-C0E6-4FE0-AFBD-A7E86B497B4C}"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C4B202-C0E6-4FE0-AFBD-A7E86B497B4C}" type="slidenum">
              <a:rPr lang="en-US" smtClean="0"/>
              <a:pPr>
                <a:defRPr/>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C4B202-C0E6-4FE0-AFBD-A7E86B497B4C}" type="slidenum">
              <a:rPr lang="en-US" smtClean="0"/>
              <a:pPr>
                <a:defRPr/>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C4B202-C0E6-4FE0-AFBD-A7E86B497B4C}" type="slidenum">
              <a:rPr lang="en-US" smtClean="0"/>
              <a:pPr>
                <a:defRPr/>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C4B202-C0E6-4FE0-AFBD-A7E86B497B4C}" type="slidenum">
              <a:rPr lang="en-US" smtClean="0"/>
              <a:pPr>
                <a:defRPr/>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C4B202-C0E6-4FE0-AFBD-A7E86B497B4C}" type="slidenum">
              <a:rPr lang="en-US" smtClean="0"/>
              <a:pPr>
                <a:defRPr/>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C4B202-C0E6-4FE0-AFBD-A7E86B497B4C}" type="slidenum">
              <a:rPr lang="en-US" smtClean="0"/>
              <a:pPr>
                <a:defRPr/>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Thank you so much for taking the time to listen to this overview.   We encourage you to refer to our web-site for additional resource or feel free to contact any member of the Attendance Works team.  We appreciate your interest and commitment to improving student attendance so very child has the opportunity to learn, succeed and thrive. </a:t>
            </a:r>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38720-DD61-46BD-945D-B10B2BD811CE}" type="slidenum">
              <a:rPr lang="en-US"/>
              <a:pPr fontAlgn="base">
                <a:spcBef>
                  <a:spcPct val="0"/>
                </a:spcBef>
                <a:spcAft>
                  <a:spcPct val="0"/>
                </a:spcAft>
                <a:defRPr/>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Likewise, it is important to recognize the limitation of monitoring average daily attendance.  Let’s say for example, you have a school with 200 students.  If 190 show up to school – that is 95% attendance. But the 10 students who missed school that day are not the same 10 kids throughout the year.    95% attendance could be masking the fact that there are 60 students  -- each of whom is missing about a month of school. .   It all depends whether absences are due to most students missing a few days or excessive absences among a small but still significant minority of students.    This slide shows variations in chronic absence across elementary schools in Oakland – all of whom had 95 – 95.5%  Average Daily Attendance .</a:t>
            </a:r>
          </a:p>
          <a:p>
            <a:pPr eaLnBrk="1" hangingPunct="1">
              <a:spcBef>
                <a:spcPct val="0"/>
              </a:spcBef>
            </a:pPr>
            <a:endParaRPr lang="en-US" smtClean="0"/>
          </a:p>
          <a:p>
            <a:pPr eaLnBrk="1" hangingPunct="1">
              <a:spcBef>
                <a:spcPct val="0"/>
              </a:spcBef>
            </a:pPr>
            <a:endParaRPr lang="en-US"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AD7950-BC51-417A-81D2-79A951224A99}"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Here is a comparison of chronic absence and truancy – kids who missed 10 days without an excuse by near the end of a school year in San </a:t>
            </a:r>
            <a:r>
              <a:rPr lang="en-US" dirty="0" err="1" smtClean="0"/>
              <a:t>Franiisco</a:t>
            </a:r>
            <a:r>
              <a:rPr lang="en-US" dirty="0" smtClean="0"/>
              <a:t>.  Take a look at kindergarten.  chronic absence identified twice as many students than if they only looked at the truancy data.</a:t>
            </a:r>
          </a:p>
        </p:txBody>
      </p:sp>
      <p:sp>
        <p:nvSpPr>
          <p:cNvPr id="4" name="Slide Number Placeholder 3"/>
          <p:cNvSpPr>
            <a:spLocks noGrp="1"/>
          </p:cNvSpPr>
          <p:nvPr>
            <p:ph type="sldNum" sz="quarter" idx="5"/>
          </p:nvPr>
        </p:nvSpPr>
        <p:spPr/>
        <p:txBody>
          <a:bodyPr/>
          <a:lstStyle/>
          <a:p>
            <a:pPr>
              <a:defRPr/>
            </a:pPr>
            <a:fld id="{98478C05-4AF1-4E62-ABCD-961856FA1642}"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Another reason chronic absence is overlooked is children don’t always miss too much school because of consecutive days of absence. Rather they miss – for example– one day every two weeks – which might be harder to track especially given the large size of classes these days. But these sporadic absences can still add up to too much time of lost instruction. </a:t>
            </a:r>
          </a:p>
          <a:p>
            <a:pPr eaLnBrk="1" hangingPunct="1">
              <a:spcBef>
                <a:spcPct val="0"/>
              </a:spcBef>
            </a:pPr>
            <a:endParaRPr lang="en-US" dirty="0" smtClean="0"/>
          </a:p>
          <a:p>
            <a:pPr eaLnBrk="1" hangingPunct="1">
              <a:spcBef>
                <a:spcPct val="0"/>
              </a:spcBef>
            </a:pPr>
            <a:r>
              <a:rPr lang="en-US" dirty="0" smtClean="0"/>
              <a:t>In New York, they were surprised to see chronic absence had been masked by the 407 process which had been created to address concerns about  child abuse when a child– </a:t>
            </a:r>
            <a:r>
              <a:rPr lang="en-US" dirty="0" err="1" smtClean="0"/>
              <a:t>Nixmary</a:t>
            </a:r>
            <a:r>
              <a:rPr lang="en-US" dirty="0" smtClean="0"/>
              <a:t> Brown had been found dead in the basement. At the time, everyone asked didn’t anyone at school notice.  The 407 alert is important– but it is not the same as identifying students at academic risk because they’ve missed too much school.</a:t>
            </a:r>
          </a:p>
          <a:p>
            <a:pPr eaLnBrk="1" hangingPunct="1">
              <a:spcBef>
                <a:spcPct val="0"/>
              </a:spcBef>
            </a:pPr>
            <a:endParaRPr lang="en-US" dirty="0"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DDA724-571F-4EAD-82BF-B043741A3561}"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1C6D44-4620-4B01-9307-F917B1DC7C75}"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242"/>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3011" name="Shape 243"/>
          <p:cNvSpPr>
            <a:spLocks noGrp="1"/>
          </p:cNvSpPr>
          <p:nvPr>
            <p:ph type="body" idx="1"/>
          </p:nvPr>
        </p:nvSpPr>
        <p:spPr bwMode="auto">
          <a:xfrm>
            <a:off x="685800" y="4306888"/>
            <a:ext cx="5486400" cy="17542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spAutoFit/>
          </a:bodyPr>
          <a:lstStyle/>
          <a:p>
            <a:pPr eaLnBrk="1" hangingPunct="1">
              <a:spcBef>
                <a:spcPct val="0"/>
              </a:spcBef>
            </a:pPr>
            <a:r>
              <a:rPr lang="en-US" dirty="0" smtClean="0"/>
              <a:t>Its profound impact on early learning is why chronic absence is considered one of the 3 key pillars of the comprehensive approach to reading at 3</a:t>
            </a:r>
            <a:r>
              <a:rPr lang="en-US" baseline="30000" dirty="0" smtClean="0"/>
              <a:t>rd</a:t>
            </a:r>
            <a:r>
              <a:rPr lang="en-US" dirty="0" smtClean="0"/>
              <a:t> grade espoused by the Campaign for Grade Level Reading  -- along with reducing the gap in school readiness and reducing summer learning loss.  This strategy offers ways for communities to partner with schools to move the needle on 3</a:t>
            </a:r>
            <a:r>
              <a:rPr lang="en-US" baseline="30000" dirty="0" smtClean="0"/>
              <a:t>rd</a:t>
            </a:r>
            <a:r>
              <a:rPr lang="en-US" dirty="0" smtClean="0"/>
              <a:t> grade reading – even while longer term efforts to improve the quality instruction of classroom instruction take place. </a:t>
            </a:r>
          </a:p>
          <a:p>
            <a:pPr eaLnBrk="1" hangingPunct="1">
              <a:spcBef>
                <a:spcPct val="0"/>
              </a:spcBef>
            </a:pPr>
            <a:endParaRPr lang="en-US" dirty="0" smtClean="0"/>
          </a:p>
          <a:p>
            <a:pPr eaLnBrk="1" hangingPunct="1">
              <a:spcBef>
                <a:spcPct val="0"/>
              </a:spcBef>
            </a:pPr>
            <a:r>
              <a:rPr lang="en-US" dirty="0" smtClean="0"/>
              <a:t>Note– this is often where I will do the reading gap exercise in Bringing Attendance Home.</a:t>
            </a:r>
          </a:p>
        </p:txBody>
      </p:sp>
      <p:sp>
        <p:nvSpPr>
          <p:cNvPr id="40964" name="Shape 244"/>
          <p:cNvSpPr>
            <a:spLocks noGrp="1"/>
          </p:cNvSpPr>
          <p:nvPr>
            <p:ph type="sldNum" sz="quarter" idx="5"/>
          </p:nvPr>
        </p:nvSpPr>
        <p:spPr bwMode="auto">
          <a:xfrm>
            <a:off x="3884613" y="8789988"/>
            <a:ext cx="2971800" cy="276225"/>
          </a:xfrm>
          <a:ln>
            <a:miter lim="800000"/>
            <a:headEnd/>
            <a:tailEnd/>
          </a:ln>
        </p:spPr>
        <p:txBody>
          <a:bodyPr wrap="square" lIns="91425" tIns="45700" rIns="91425" bIns="45700" numCol="1" anchorCtr="0" compatLnSpc="1">
            <a:prstTxWarp prst="textNoShape">
              <a:avLst/>
            </a:prstTxWarp>
            <a:spAutoFit/>
          </a:bodyPr>
          <a:lstStyle/>
          <a:p>
            <a:pPr fontAlgn="base">
              <a:spcBef>
                <a:spcPct val="0"/>
              </a:spcBef>
              <a:spcAft>
                <a:spcPct val="0"/>
              </a:spcAft>
              <a:buSzPct val="25000"/>
              <a:defRPr/>
            </a:pPr>
            <a:r>
              <a:rPr lang="en-US"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So, children who enter preschool with lower prior knowledge are more likely to be absent more, and the more they are absent, the lower their scores are.  You can see this by the steeper slope of the blue curve at the bottom. The kids who need it the most too often get  the least…. </a:t>
            </a:r>
          </a:p>
        </p:txBody>
      </p:sp>
      <p:sp>
        <p:nvSpPr>
          <p:cNvPr id="4" name="Slide Number Placeholder 3"/>
          <p:cNvSpPr>
            <a:spLocks noGrp="1"/>
          </p:cNvSpPr>
          <p:nvPr>
            <p:ph type="sldNum" sz="quarter" idx="5"/>
          </p:nvPr>
        </p:nvSpPr>
        <p:spPr/>
        <p:txBody>
          <a:bodyPr/>
          <a:lstStyle/>
          <a:p>
            <a:pPr>
              <a:defRPr/>
            </a:pPr>
            <a:fld id="{2C51C0A4-3FF1-4A56-BA3C-B89B4A79CFF3}" type="slidenum">
              <a:rPr lang="en-US">
                <a:solidFill>
                  <a:prstClr val="black"/>
                </a:solidFill>
              </a:rPr>
              <a:pPr>
                <a:def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 This is a group that schools than focus on intervening with. We know that these are more disadvantaged students, but here is a specific indicator – whether they are chronically absent (particularly once they move from </a:t>
            </a:r>
            <a:r>
              <a:rPr lang="en-US" dirty="0" err="1" smtClean="0"/>
              <a:t>prek</a:t>
            </a:r>
            <a:r>
              <a:rPr lang="en-US" dirty="0" smtClean="0"/>
              <a:t> into K) that schools that use to focus their outreach efforts.</a:t>
            </a:r>
          </a:p>
          <a:p>
            <a:endParaRPr lang="en-US" dirty="0" smtClean="0"/>
          </a:p>
          <a:p>
            <a:r>
              <a:rPr lang="en-US" dirty="0" smtClean="0"/>
              <a:t>See the stair step pattern. Every year of absence correlates with lower achievement. By the end of 2</a:t>
            </a:r>
            <a:r>
              <a:rPr lang="en-US" baseline="30000" dirty="0" smtClean="0"/>
              <a:t>nd</a:t>
            </a:r>
            <a:r>
              <a:rPr lang="en-US" dirty="0" smtClean="0"/>
              <a:t> grade.. The kids with persistent chronic absence are in need of serious reading intervention.</a:t>
            </a:r>
          </a:p>
        </p:txBody>
      </p:sp>
      <p:sp>
        <p:nvSpPr>
          <p:cNvPr id="4" name="Slide Number Placeholder 3"/>
          <p:cNvSpPr>
            <a:spLocks noGrp="1"/>
          </p:cNvSpPr>
          <p:nvPr>
            <p:ph type="sldNum" sz="quarter" idx="5"/>
          </p:nvPr>
        </p:nvSpPr>
        <p:spPr/>
        <p:txBody>
          <a:bodyPr/>
          <a:lstStyle/>
          <a:p>
            <a:pPr>
              <a:defRPr/>
            </a:pPr>
            <a:fld id="{D1F7B5E9-DF93-4C5B-A154-09C7A3A6469A}" type="slidenum">
              <a:rPr lang="en-US">
                <a:solidFill>
                  <a:prstClr val="black"/>
                </a:solidFill>
              </a:rPr>
              <a:pPr>
                <a:def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403E0E-695C-424E-AD0C-7AD238AA6E26}" type="slidenum">
              <a:rPr lang="en-US"/>
              <a:pPr>
                <a:defRPr/>
              </a:pPr>
              <a:t>‹#›</a:t>
            </a:fld>
            <a:endParaRPr lang="en-US"/>
          </a:p>
        </p:txBody>
      </p:sp>
    </p:spTree>
    <p:extLst>
      <p:ext uri="{BB962C8B-B14F-4D97-AF65-F5344CB8AC3E}">
        <p14:creationId xmlns:p14="http://schemas.microsoft.com/office/powerpoint/2010/main" val="35222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39FAC5-4B71-4EA9-A3AF-D0124778E2F0}" type="slidenum">
              <a:rPr lang="en-US"/>
              <a:pPr>
                <a:defRPr/>
              </a:pPr>
              <a:t>‹#›</a:t>
            </a:fld>
            <a:endParaRPr lang="en-US"/>
          </a:p>
        </p:txBody>
      </p:sp>
    </p:spTree>
    <p:extLst>
      <p:ext uri="{BB962C8B-B14F-4D97-AF65-F5344CB8AC3E}">
        <p14:creationId xmlns:p14="http://schemas.microsoft.com/office/powerpoint/2010/main" val="348868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1FA94A-3D14-4185-BA5E-848CAB94D33B}" type="slidenum">
              <a:rPr lang="en-US"/>
              <a:pPr>
                <a:defRPr/>
              </a:pPr>
              <a:t>‹#›</a:t>
            </a:fld>
            <a:endParaRPr lang="en-US"/>
          </a:p>
        </p:txBody>
      </p:sp>
    </p:spTree>
    <p:extLst>
      <p:ext uri="{BB962C8B-B14F-4D97-AF65-F5344CB8AC3E}">
        <p14:creationId xmlns:p14="http://schemas.microsoft.com/office/powerpoint/2010/main" val="3779340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0" y="-53975"/>
            <a:ext cx="9217025" cy="60118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838" y="6088063"/>
            <a:ext cx="93805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attendance-works-logo.eps"/>
          <p:cNvPicPr>
            <a:picLocks noChangeAspect="1"/>
          </p:cNvPicPr>
          <p:nvPr userDrawn="1"/>
        </p:nvPicPr>
        <p:blipFill>
          <a:blip r:embed="rId3">
            <a:extLst>
              <a:ext uri="{28A0092B-C50C-407E-A947-70E740481C1C}">
                <a14:useLocalDpi xmlns:a14="http://schemas.microsoft.com/office/drawing/2010/main" val="0"/>
              </a:ext>
            </a:extLst>
          </a:blip>
          <a:srcRect b="10945"/>
          <a:stretch>
            <a:fillRect/>
          </a:stretch>
        </p:blipFill>
        <p:spPr bwMode="auto">
          <a:xfrm>
            <a:off x="238125" y="173038"/>
            <a:ext cx="262731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Stock_000010171025_Small.jpg"/>
          <p:cNvPicPr>
            <a:picLocks noChangeAspect="1"/>
          </p:cNvPicPr>
          <p:nvPr userDrawn="1"/>
        </p:nvPicPr>
        <p:blipFill rotWithShape="1">
          <a:blip r:embed="rId4" cstate="screen">
            <a:extLst/>
          </a:blip>
          <a:srcRect/>
          <a:stretch/>
        </p:blipFill>
        <p:spPr>
          <a:xfrm>
            <a:off x="423083" y="3512251"/>
            <a:ext cx="2442948" cy="19877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10"/>
          <p:cNvPicPr>
            <a:picLocks noChangeAspect="1"/>
          </p:cNvPicPr>
          <p:nvPr userDrawn="1"/>
        </p:nvPicPr>
        <p:blipFill>
          <a:blip r:embed="rId2">
            <a:extLst>
              <a:ext uri="{28A0092B-C50C-407E-A947-70E740481C1C}">
                <a14:useLocalDpi xmlns:a14="http://schemas.microsoft.com/office/drawing/2010/main" val="0"/>
              </a:ext>
            </a:extLst>
          </a:blip>
          <a:srcRect r="72760" b="80276"/>
          <a:stretch>
            <a:fillRect/>
          </a:stretch>
        </p:blipFill>
        <p:spPr bwMode="auto">
          <a:xfrm>
            <a:off x="0" y="1258888"/>
            <a:ext cx="2865438"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userDrawn="1"/>
        </p:nvSpPr>
        <p:spPr>
          <a:xfrm>
            <a:off x="6373131" y="6338888"/>
            <a:ext cx="3730625" cy="369887"/>
          </a:xfrm>
          <a:prstGeom prst="rect">
            <a:avLst/>
          </a:prstGeom>
          <a:noFill/>
        </p:spPr>
        <p:txBody>
          <a:bodyPr>
            <a:spAutoFit/>
          </a:bodyPr>
          <a:lstStyle/>
          <a:p>
            <a:pPr fontAlgn="auto">
              <a:spcBef>
                <a:spcPts val="0"/>
              </a:spcBef>
              <a:spcAft>
                <a:spcPts val="0"/>
              </a:spcAft>
              <a:defRPr/>
            </a:pPr>
            <a:r>
              <a:rPr lang="en-US" b="1" dirty="0" err="1">
                <a:solidFill>
                  <a:srgbClr val="514141"/>
                </a:solidFill>
                <a:latin typeface="Franklin Gothic Medium"/>
                <a:cs typeface="Franklin Gothic Medium"/>
              </a:rPr>
              <a:t>www.attendanceworks.org</a:t>
            </a:r>
            <a:endParaRPr lang="en-US" b="1" dirty="0">
              <a:solidFill>
                <a:srgbClr val="514141"/>
              </a:solidFill>
              <a:latin typeface="Franklin Gothic Medium"/>
              <a:cs typeface="Franklin Gothic Medium"/>
            </a:endParaRPr>
          </a:p>
        </p:txBody>
      </p:sp>
      <p:pic>
        <p:nvPicPr>
          <p:cNvPr id="11" name="Picture 1" descr="C:\Users\Hedy\Pictures\iStock_000014573705_Small.jpg"/>
          <p:cNvPicPr>
            <a:picLocks noChangeAspect="1" noChangeArrowheads="1"/>
          </p:cNvPicPr>
          <p:nvPr userDrawn="1"/>
        </p:nvPicPr>
        <p:blipFill>
          <a:blip r:embed="rId5" cstate="screen"/>
          <a:srcRect/>
          <a:stretch>
            <a:fillRect/>
          </a:stretch>
        </p:blipFill>
        <p:spPr bwMode="auto">
          <a:xfrm>
            <a:off x="423083" y="1528549"/>
            <a:ext cx="2442948" cy="1731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 Placeholder 18"/>
          <p:cNvSpPr>
            <a:spLocks noGrp="1"/>
          </p:cNvSpPr>
          <p:nvPr>
            <p:ph type="body" sz="quarter" idx="10"/>
          </p:nvPr>
        </p:nvSpPr>
        <p:spPr>
          <a:xfrm>
            <a:off x="3444875" y="2222338"/>
            <a:ext cx="5589588" cy="2127411"/>
          </a:xfrm>
        </p:spPr>
        <p:txBody>
          <a:bodyPr/>
          <a:lstStyle>
            <a:lvl1pPr marL="0" indent="0">
              <a:buNone/>
              <a:defRPr sz="4000" b="1">
                <a:solidFill>
                  <a:srgbClr val="514141"/>
                </a:solidFill>
                <a:latin typeface="Franklin Gothic Medium"/>
                <a:cs typeface="Franklin Gothic Medium"/>
              </a:defRPr>
            </a:lvl1pPr>
            <a:lvl2pPr>
              <a:defRPr b="1">
                <a:solidFill>
                  <a:srgbClr val="514141"/>
                </a:solidFill>
                <a:latin typeface="Franklin Gothic Medium"/>
                <a:cs typeface="Franklin Gothic Medium"/>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21" name="Text Placeholder 20"/>
          <p:cNvSpPr>
            <a:spLocks noGrp="1"/>
          </p:cNvSpPr>
          <p:nvPr>
            <p:ph type="body" sz="quarter" idx="11"/>
          </p:nvPr>
        </p:nvSpPr>
        <p:spPr>
          <a:xfrm>
            <a:off x="3444875" y="4349750"/>
            <a:ext cx="5589588" cy="471488"/>
          </a:xfrm>
        </p:spPr>
        <p:txBody>
          <a:bodyPr>
            <a:normAutofit/>
          </a:bodyPr>
          <a:lstStyle>
            <a:lvl1pPr marL="0" indent="0">
              <a:buNone/>
              <a:defRPr sz="2400" b="0" i="1">
                <a:solidFill>
                  <a:schemeClr val="accent1"/>
                </a:solidFill>
                <a:latin typeface="Franklin Gothic Medium"/>
                <a:cs typeface="Franklin Gothic Medium"/>
              </a:defRPr>
            </a:lvl1pPr>
          </a:lstStyle>
          <a:p>
            <a:pPr lvl="0"/>
            <a:r>
              <a:rPr lang="en-US" dirty="0" smtClean="0"/>
              <a:t>Click to edit Master text styles</a:t>
            </a:r>
          </a:p>
        </p:txBody>
      </p:sp>
      <p:sp>
        <p:nvSpPr>
          <p:cNvPr id="23" name="Text Placeholder 22"/>
          <p:cNvSpPr>
            <a:spLocks noGrp="1"/>
          </p:cNvSpPr>
          <p:nvPr>
            <p:ph type="body" sz="quarter" idx="12"/>
          </p:nvPr>
        </p:nvSpPr>
        <p:spPr>
          <a:xfrm>
            <a:off x="238125" y="6302375"/>
            <a:ext cx="2063750" cy="430213"/>
          </a:xfrm>
        </p:spPr>
        <p:txBody>
          <a:bodyPr>
            <a:noAutofit/>
          </a:bodyPr>
          <a:lstStyle>
            <a:lvl1pPr marL="0" indent="0">
              <a:buNone/>
              <a:defRPr sz="1600">
                <a:latin typeface="Franklin Gothic Book"/>
                <a:cs typeface="Franklin Gothic Book"/>
              </a:defRPr>
            </a:lvl1pPr>
            <a:lvl2pPr>
              <a:defRPr sz="1800">
                <a:latin typeface="Abadi MT Condensed Light"/>
                <a:cs typeface="Abadi MT Condensed Light"/>
              </a:defRPr>
            </a:lvl2pPr>
            <a:lvl3pPr>
              <a:defRPr sz="1800">
                <a:latin typeface="Abadi MT Condensed Light"/>
                <a:cs typeface="Abadi MT Condensed Light"/>
              </a:defRPr>
            </a:lvl3pPr>
            <a:lvl4pPr>
              <a:defRPr sz="1800">
                <a:latin typeface="Abadi MT Condensed Light"/>
                <a:cs typeface="Abadi MT Condensed Light"/>
              </a:defRPr>
            </a:lvl4pPr>
            <a:lvl5pPr>
              <a:defRPr sz="1800">
                <a:latin typeface="Abadi MT Condensed Light"/>
                <a:cs typeface="Abadi MT Condensed Light"/>
              </a:defRPr>
            </a:lvl5pPr>
          </a:lstStyle>
          <a:p>
            <a:pPr lvl="0"/>
            <a:r>
              <a:rPr lang="en-US" dirty="0" smtClean="0"/>
              <a:t>Click to edit Master text styles</a:t>
            </a:r>
          </a:p>
        </p:txBody>
      </p:sp>
    </p:spTree>
    <p:extLst>
      <p:ext uri="{BB962C8B-B14F-4D97-AF65-F5344CB8AC3E}">
        <p14:creationId xmlns:p14="http://schemas.microsoft.com/office/powerpoint/2010/main" val="999021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9144000" cy="1417638"/>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850" y="1462088"/>
            <a:ext cx="9213850"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ttendance-works-logo.eps"/>
          <p:cNvPicPr>
            <a:picLocks noChangeAspect="1"/>
          </p:cNvPicPr>
          <p:nvPr userDrawn="1"/>
        </p:nvPicPr>
        <p:blipFill>
          <a:blip r:embed="rId3">
            <a:extLst>
              <a:ext uri="{28A0092B-C50C-407E-A947-70E740481C1C}">
                <a14:useLocalDpi xmlns:a14="http://schemas.microsoft.com/office/drawing/2010/main" val="0"/>
              </a:ext>
            </a:extLst>
          </a:blip>
          <a:srcRect r="64713" b="10945"/>
          <a:stretch>
            <a:fillRect/>
          </a:stretch>
        </p:blipFill>
        <p:spPr bwMode="auto">
          <a:xfrm>
            <a:off x="8278813" y="6080125"/>
            <a:ext cx="5238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2"/>
          <p:cNvSpPr>
            <a:spLocks noGrp="1"/>
          </p:cNvSpPr>
          <p:nvPr>
            <p:ph idx="1"/>
          </p:nvPr>
        </p:nvSpPr>
        <p:spPr>
          <a:xfrm>
            <a:off x="457200" y="1600200"/>
            <a:ext cx="8229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13" name="Text Placeholder 12"/>
          <p:cNvSpPr>
            <a:spLocks noGrp="1"/>
          </p:cNvSpPr>
          <p:nvPr>
            <p:ph type="body" sz="quarter" idx="13"/>
          </p:nvPr>
        </p:nvSpPr>
        <p:spPr>
          <a:xfrm>
            <a:off x="298450" y="436531"/>
            <a:ext cx="8504238" cy="981107"/>
          </a:xfrm>
        </p:spPr>
        <p:txBody>
          <a:bodyPr/>
          <a:lstStyle>
            <a:lvl1pPr marL="0" indent="0">
              <a:buNone/>
              <a:defRPr sz="4400" b="1">
                <a:solidFill>
                  <a:schemeClr val="tx2"/>
                </a:solidFill>
                <a:latin typeface="Franklin Gothic Medium"/>
                <a:cs typeface="Franklin Gothic Medium"/>
              </a:defRPr>
            </a:lvl1pPr>
            <a:lvl2pPr>
              <a:defRPr b="1">
                <a:solidFill>
                  <a:schemeClr val="tx2"/>
                </a:solidFill>
                <a:latin typeface="Franklin Gothic Medium"/>
                <a:cs typeface="Franklin Gothic Medium"/>
              </a:defRPr>
            </a:lvl2pPr>
            <a:lvl3pPr>
              <a:defRPr b="1">
                <a:solidFill>
                  <a:schemeClr val="tx2"/>
                </a:solidFill>
                <a:latin typeface="Franklin Gothic Medium"/>
                <a:cs typeface="Franklin Gothic Medium"/>
              </a:defRPr>
            </a:lvl3pPr>
            <a:lvl4pPr>
              <a:defRPr b="1">
                <a:solidFill>
                  <a:schemeClr val="tx2"/>
                </a:solidFill>
                <a:latin typeface="Franklin Gothic Medium"/>
                <a:cs typeface="Franklin Gothic Medium"/>
              </a:defRPr>
            </a:lvl4pPr>
            <a:lvl5pPr>
              <a:defRPr b="1">
                <a:solidFill>
                  <a:schemeClr val="tx2"/>
                </a:solidFill>
                <a:latin typeface="Franklin Gothic Medium"/>
                <a:cs typeface="Franklin Gothic Medium"/>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8"/>
          <p:cNvSpPr>
            <a:spLocks noGrp="1"/>
          </p:cNvSpPr>
          <p:nvPr>
            <p:ph type="sldNum" sz="quarter" idx="14"/>
          </p:nvPr>
        </p:nvSpPr>
        <p:spPr>
          <a:xfrm>
            <a:off x="6592888" y="6396038"/>
            <a:ext cx="2133600" cy="365125"/>
          </a:xfrm>
        </p:spPr>
        <p:txBody>
          <a:bodyPr/>
          <a:lstStyle>
            <a:lvl1pPr>
              <a:defRPr/>
            </a:lvl1pPr>
          </a:lstStyle>
          <a:p>
            <a:pPr>
              <a:defRPr/>
            </a:pPr>
            <a:fld id="{47BE2769-1AC7-48D9-BC3D-F8A95828A90B}" type="slidenum">
              <a:rPr lang="en-US"/>
              <a:pPr>
                <a:defRPr/>
              </a:pPr>
              <a:t>‹#›</a:t>
            </a:fld>
            <a:endParaRPr lang="en-US" dirty="0"/>
          </a:p>
        </p:txBody>
      </p:sp>
    </p:spTree>
    <p:extLst>
      <p:ext uri="{BB962C8B-B14F-4D97-AF65-F5344CB8AC3E}">
        <p14:creationId xmlns:p14="http://schemas.microsoft.com/office/powerpoint/2010/main" val="1354172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userDrawn="1"/>
        </p:nvSpPr>
        <p:spPr>
          <a:xfrm>
            <a:off x="0" y="0"/>
            <a:ext cx="9144000" cy="1417638"/>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850" y="1462088"/>
            <a:ext cx="9213850"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ttendance-works-logo.eps"/>
          <p:cNvPicPr>
            <a:picLocks noChangeAspect="1"/>
          </p:cNvPicPr>
          <p:nvPr userDrawn="1"/>
        </p:nvPicPr>
        <p:blipFill>
          <a:blip r:embed="rId3">
            <a:extLst>
              <a:ext uri="{28A0092B-C50C-407E-A947-70E740481C1C}">
                <a14:useLocalDpi xmlns:a14="http://schemas.microsoft.com/office/drawing/2010/main" val="0"/>
              </a:ext>
            </a:extLst>
          </a:blip>
          <a:srcRect r="64713" b="10945"/>
          <a:stretch>
            <a:fillRect/>
          </a:stretch>
        </p:blipFill>
        <p:spPr bwMode="auto">
          <a:xfrm>
            <a:off x="8278813" y="6080125"/>
            <a:ext cx="5238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sz="half" idx="1"/>
          </p:nvPr>
        </p:nvSpPr>
        <p:spPr>
          <a:xfrm>
            <a:off x="457200" y="1600200"/>
            <a:ext cx="4038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8" name="Content Placeholder 3"/>
          <p:cNvSpPr>
            <a:spLocks noGrp="1"/>
          </p:cNvSpPr>
          <p:nvPr>
            <p:ph sz="half" idx="2"/>
          </p:nvPr>
        </p:nvSpPr>
        <p:spPr>
          <a:xfrm>
            <a:off x="4648200" y="1600200"/>
            <a:ext cx="4038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16" name="Text Placeholder 12"/>
          <p:cNvSpPr>
            <a:spLocks noGrp="1"/>
          </p:cNvSpPr>
          <p:nvPr>
            <p:ph type="body" sz="quarter" idx="13"/>
          </p:nvPr>
        </p:nvSpPr>
        <p:spPr>
          <a:xfrm>
            <a:off x="298450" y="436531"/>
            <a:ext cx="8504238" cy="981107"/>
          </a:xfrm>
        </p:spPr>
        <p:txBody>
          <a:bodyPr/>
          <a:lstStyle>
            <a:lvl1pPr marL="0" indent="0">
              <a:buNone/>
              <a:defRPr sz="4400" b="1">
                <a:solidFill>
                  <a:schemeClr val="tx2"/>
                </a:solidFill>
                <a:latin typeface="Franklin Gothic Medium"/>
                <a:cs typeface="Franklin Gothic Medium"/>
              </a:defRPr>
            </a:lvl1pPr>
            <a:lvl2pPr>
              <a:defRPr b="1">
                <a:solidFill>
                  <a:schemeClr val="tx2"/>
                </a:solidFill>
                <a:latin typeface="Franklin Gothic Medium"/>
                <a:cs typeface="Franklin Gothic Medium"/>
              </a:defRPr>
            </a:lvl2pPr>
            <a:lvl3pPr>
              <a:defRPr b="1">
                <a:solidFill>
                  <a:schemeClr val="tx2"/>
                </a:solidFill>
                <a:latin typeface="Franklin Gothic Medium"/>
                <a:cs typeface="Franklin Gothic Medium"/>
              </a:defRPr>
            </a:lvl3pPr>
            <a:lvl4pPr>
              <a:defRPr b="1">
                <a:solidFill>
                  <a:schemeClr val="tx2"/>
                </a:solidFill>
                <a:latin typeface="Franklin Gothic Medium"/>
                <a:cs typeface="Franklin Gothic Medium"/>
              </a:defRPr>
            </a:lvl4pPr>
            <a:lvl5pPr>
              <a:defRPr b="1">
                <a:solidFill>
                  <a:schemeClr val="tx2"/>
                </a:solidFill>
                <a:latin typeface="Franklin Gothic Medium"/>
                <a:cs typeface="Franklin Gothic Medium"/>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8"/>
          <p:cNvSpPr>
            <a:spLocks noGrp="1"/>
          </p:cNvSpPr>
          <p:nvPr>
            <p:ph type="sldNum" sz="quarter" idx="14"/>
          </p:nvPr>
        </p:nvSpPr>
        <p:spPr>
          <a:xfrm>
            <a:off x="6605588" y="6381750"/>
            <a:ext cx="2133600" cy="365125"/>
          </a:xfrm>
        </p:spPr>
        <p:txBody>
          <a:bodyPr/>
          <a:lstStyle>
            <a:lvl1pPr>
              <a:defRPr/>
            </a:lvl1pPr>
          </a:lstStyle>
          <a:p>
            <a:pPr>
              <a:defRPr/>
            </a:pPr>
            <a:fld id="{EDC2612C-2750-4B1E-96EA-6B9AFAE75324}" type="slidenum">
              <a:rPr lang="en-US"/>
              <a:pPr>
                <a:defRPr/>
              </a:pPr>
              <a:t>‹#›</a:t>
            </a:fld>
            <a:endParaRPr lang="en-US"/>
          </a:p>
        </p:txBody>
      </p:sp>
    </p:spTree>
    <p:extLst>
      <p:ext uri="{BB962C8B-B14F-4D97-AF65-F5344CB8AC3E}">
        <p14:creationId xmlns:p14="http://schemas.microsoft.com/office/powerpoint/2010/main" val="217243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5" name="Rectangle 4"/>
          <p:cNvSpPr/>
          <p:nvPr userDrawn="1"/>
        </p:nvSpPr>
        <p:spPr>
          <a:xfrm>
            <a:off x="6350" y="-39688"/>
            <a:ext cx="9217025" cy="60102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838" y="6088063"/>
            <a:ext cx="93805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attendance-works-logo.eps"/>
          <p:cNvPicPr>
            <a:picLocks noChangeAspect="1"/>
          </p:cNvPicPr>
          <p:nvPr userDrawn="1"/>
        </p:nvPicPr>
        <p:blipFill>
          <a:blip r:embed="rId3">
            <a:extLst>
              <a:ext uri="{28A0092B-C50C-407E-A947-70E740481C1C}">
                <a14:useLocalDpi xmlns:a14="http://schemas.microsoft.com/office/drawing/2010/main" val="0"/>
              </a:ext>
            </a:extLst>
          </a:blip>
          <a:srcRect b="10945"/>
          <a:stretch>
            <a:fillRect/>
          </a:stretch>
        </p:blipFill>
        <p:spPr bwMode="auto">
          <a:xfrm>
            <a:off x="238125" y="173038"/>
            <a:ext cx="222567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r="72760" b="80276"/>
          <a:stretch>
            <a:fillRect/>
          </a:stretch>
        </p:blipFill>
        <p:spPr bwMode="auto">
          <a:xfrm>
            <a:off x="0" y="1258888"/>
            <a:ext cx="255587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userDrawn="1"/>
        </p:nvSpPr>
        <p:spPr>
          <a:xfrm>
            <a:off x="6329735" y="6367169"/>
            <a:ext cx="3730625" cy="369332"/>
          </a:xfrm>
          <a:prstGeom prst="rect">
            <a:avLst/>
          </a:prstGeom>
          <a:noFill/>
        </p:spPr>
        <p:txBody>
          <a:bodyPr>
            <a:spAutoFit/>
          </a:bodyPr>
          <a:lstStyle/>
          <a:p>
            <a:pPr fontAlgn="auto">
              <a:spcBef>
                <a:spcPts val="0"/>
              </a:spcBef>
              <a:spcAft>
                <a:spcPts val="0"/>
              </a:spcAft>
              <a:defRPr/>
            </a:pPr>
            <a:r>
              <a:rPr lang="en-US" sz="1800" b="0" dirty="0" err="1">
                <a:solidFill>
                  <a:srgbClr val="514141"/>
                </a:solidFill>
                <a:latin typeface="Franklin Gothic Medium" pitchFamily="34" charset="0"/>
                <a:cs typeface="Abadi MT Condensed Extra Bold"/>
              </a:rPr>
              <a:t>www.attendanceworks.org</a:t>
            </a:r>
            <a:endParaRPr lang="en-US" sz="1800" b="0" dirty="0">
              <a:solidFill>
                <a:srgbClr val="514141"/>
              </a:solidFill>
              <a:latin typeface="Franklin Gothic Medium" pitchFamily="34" charset="0"/>
              <a:cs typeface="Abadi MT Condensed Extra Bold"/>
            </a:endParaRPr>
          </a:p>
        </p:txBody>
      </p:sp>
      <p:pic>
        <p:nvPicPr>
          <p:cNvPr id="10" name="Picture 9"/>
          <p:cNvPicPr>
            <a:picLocks noChangeAspect="1"/>
          </p:cNvPicPr>
          <p:nvPr userDrawn="1"/>
        </p:nvPicPr>
        <p:blipFill rotWithShape="1">
          <a:blip r:embed="rId4" cstate="screen"/>
          <a:srcRect/>
          <a:stretch/>
        </p:blipFill>
        <p:spPr>
          <a:xfrm>
            <a:off x="233592" y="1407169"/>
            <a:ext cx="2068283" cy="13273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userDrawn="1"/>
        </p:nvPicPr>
        <p:blipFill>
          <a:blip r:embed="rId5" cstate="screen"/>
          <a:stretch>
            <a:fillRect/>
          </a:stretch>
        </p:blipFill>
        <p:spPr>
          <a:xfrm>
            <a:off x="233592" y="2899492"/>
            <a:ext cx="2068283" cy="13800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userDrawn="1"/>
        </p:nvPicPr>
        <p:blipFill>
          <a:blip r:embed="rId6" cstate="screen"/>
          <a:stretch>
            <a:fillRect/>
          </a:stretch>
        </p:blipFill>
        <p:spPr>
          <a:xfrm>
            <a:off x="238852" y="4444545"/>
            <a:ext cx="2063023" cy="1369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 Placeholder 18"/>
          <p:cNvSpPr>
            <a:spLocks noGrp="1"/>
          </p:cNvSpPr>
          <p:nvPr>
            <p:ph type="body" sz="quarter" idx="10"/>
          </p:nvPr>
        </p:nvSpPr>
        <p:spPr>
          <a:xfrm>
            <a:off x="3444875" y="2222338"/>
            <a:ext cx="5589588" cy="2127411"/>
          </a:xfrm>
        </p:spPr>
        <p:txBody>
          <a:bodyPr/>
          <a:lstStyle>
            <a:lvl1pPr marL="0" indent="0">
              <a:buNone/>
              <a:defRPr sz="4000">
                <a:solidFill>
                  <a:srgbClr val="514141"/>
                </a:solidFill>
                <a:latin typeface="Franklin Gothic Medium" pitchFamily="34" charset="0"/>
                <a:cs typeface="Franklin Gothic Medium" pitchFamily="34" charset="0"/>
              </a:defRPr>
            </a:lvl1pPr>
            <a:lvl2pPr>
              <a:defRPr>
                <a:solidFill>
                  <a:srgbClr val="514141"/>
                </a:solidFill>
                <a:latin typeface="Franklin Gothic Medium" pitchFamily="34" charset="0"/>
                <a:cs typeface="Franklin Gothic Medium" pitchFamily="34" charset="0"/>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21" name="Text Placeholder 20"/>
          <p:cNvSpPr>
            <a:spLocks noGrp="1"/>
          </p:cNvSpPr>
          <p:nvPr>
            <p:ph type="body" sz="quarter" idx="11"/>
          </p:nvPr>
        </p:nvSpPr>
        <p:spPr>
          <a:xfrm>
            <a:off x="3444875" y="4349750"/>
            <a:ext cx="5589588" cy="471488"/>
          </a:xfrm>
        </p:spPr>
        <p:txBody>
          <a:bodyPr>
            <a:normAutofit/>
          </a:bodyPr>
          <a:lstStyle>
            <a:lvl1pPr marL="0" indent="0">
              <a:buNone/>
              <a:defRPr sz="2400" b="1" i="1">
                <a:solidFill>
                  <a:schemeClr val="accent1"/>
                </a:solidFill>
                <a:latin typeface="Franklin Gothic Medium" pitchFamily="34" charset="0"/>
                <a:cs typeface="Franklin Gothic Medium" pitchFamily="34" charset="0"/>
              </a:defRPr>
            </a:lvl1pPr>
          </a:lstStyle>
          <a:p>
            <a:pPr lvl="0"/>
            <a:r>
              <a:rPr lang="en-US" dirty="0" smtClean="0"/>
              <a:t>Click to edit Master text styles</a:t>
            </a:r>
          </a:p>
        </p:txBody>
      </p:sp>
      <p:sp>
        <p:nvSpPr>
          <p:cNvPr id="23" name="Text Placeholder 22"/>
          <p:cNvSpPr>
            <a:spLocks noGrp="1"/>
          </p:cNvSpPr>
          <p:nvPr>
            <p:ph type="body" sz="quarter" idx="12"/>
          </p:nvPr>
        </p:nvSpPr>
        <p:spPr>
          <a:xfrm>
            <a:off x="238125" y="6302375"/>
            <a:ext cx="2063750" cy="430213"/>
          </a:xfrm>
        </p:spPr>
        <p:txBody>
          <a:bodyPr>
            <a:noAutofit/>
          </a:bodyPr>
          <a:lstStyle>
            <a:lvl1pPr marL="0" indent="0">
              <a:buNone/>
              <a:defRPr sz="1800">
                <a:solidFill>
                  <a:srgbClr val="514141"/>
                </a:solidFill>
                <a:latin typeface="Franklin Gothic Medium" pitchFamily="34" charset="0"/>
                <a:cs typeface="Franklin Gothic Medium" pitchFamily="34" charset="0"/>
              </a:defRPr>
            </a:lvl1pPr>
            <a:lvl2pPr>
              <a:defRPr sz="1800">
                <a:latin typeface="Abadi MT Condensed Light"/>
                <a:cs typeface="Abadi MT Condensed Light"/>
              </a:defRPr>
            </a:lvl2pPr>
            <a:lvl3pPr>
              <a:defRPr sz="1800">
                <a:latin typeface="Abadi MT Condensed Light"/>
                <a:cs typeface="Abadi MT Condensed Light"/>
              </a:defRPr>
            </a:lvl3pPr>
            <a:lvl4pPr>
              <a:defRPr sz="1800">
                <a:latin typeface="Abadi MT Condensed Light"/>
                <a:cs typeface="Abadi MT Condensed Light"/>
              </a:defRPr>
            </a:lvl4pPr>
            <a:lvl5pPr>
              <a:defRPr sz="1800">
                <a:latin typeface="Abadi MT Condensed Light"/>
                <a:cs typeface="Abadi MT Condensed Light"/>
              </a:defRPr>
            </a:lvl5pPr>
          </a:lstStyle>
          <a:p>
            <a:pPr lvl="0"/>
            <a:r>
              <a:rPr lang="en-US" dirty="0" smtClean="0"/>
              <a:t>Click to edit Master text styles</a:t>
            </a:r>
          </a:p>
        </p:txBody>
      </p:sp>
    </p:spTree>
    <p:extLst>
      <p:ext uri="{BB962C8B-B14F-4D97-AF65-F5344CB8AC3E}">
        <p14:creationId xmlns:p14="http://schemas.microsoft.com/office/powerpoint/2010/main" val="4087495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Rectangle 1"/>
          <p:cNvSpPr/>
          <p:nvPr userDrawn="1"/>
        </p:nvSpPr>
        <p:spPr>
          <a:xfrm>
            <a:off x="0" y="-144464"/>
            <a:ext cx="9144000" cy="576580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10"/>
          <p:cNvSpPr txBox="1">
            <a:spLocks/>
          </p:cNvSpPr>
          <p:nvPr userDrawn="1"/>
        </p:nvSpPr>
        <p:spPr>
          <a:xfrm>
            <a:off x="5702372" y="6375400"/>
            <a:ext cx="3730625" cy="42862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sz="1800" dirty="0" smtClean="0">
                <a:solidFill>
                  <a:srgbClr val="514141"/>
                </a:solidFill>
                <a:latin typeface="Franklin Gothic Medium" pitchFamily="34" charset="0"/>
                <a:cs typeface="Abadi MT Condensed Extra Bold"/>
              </a:rPr>
              <a:t>www.attendanceworks.org</a:t>
            </a:r>
            <a:endParaRPr lang="en-US" sz="1800" dirty="0">
              <a:solidFill>
                <a:srgbClr val="514141"/>
              </a:solidFill>
              <a:latin typeface="Franklin Gothic Medium" pitchFamily="34" charset="0"/>
              <a:cs typeface="Abadi MT Condensed Extra Bold"/>
            </a:endParaRPr>
          </a:p>
        </p:txBody>
      </p:sp>
      <p:pic>
        <p:nvPicPr>
          <p:cNvPr id="4" name="Picture 8" descr="attendance-works-logo.eps"/>
          <p:cNvPicPr>
            <a:picLocks noChangeAspect="1"/>
          </p:cNvPicPr>
          <p:nvPr userDrawn="1"/>
        </p:nvPicPr>
        <p:blipFill>
          <a:blip r:embed="rId2">
            <a:extLst>
              <a:ext uri="{28A0092B-C50C-407E-A947-70E740481C1C}">
                <a14:useLocalDpi xmlns:a14="http://schemas.microsoft.com/office/drawing/2010/main" val="0"/>
              </a:ext>
            </a:extLst>
          </a:blip>
          <a:srcRect b="10945"/>
          <a:stretch>
            <a:fillRect/>
          </a:stretch>
        </p:blipFill>
        <p:spPr bwMode="auto">
          <a:xfrm>
            <a:off x="324144" y="5794375"/>
            <a:ext cx="222567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V="1">
            <a:off x="0" y="5621338"/>
            <a:ext cx="91440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441681" y="78160"/>
            <a:ext cx="5202237" cy="707886"/>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4000" b="1" dirty="0">
                <a:solidFill>
                  <a:srgbClr val="514141"/>
                </a:solidFill>
                <a:latin typeface="Franklin Gothic Medium" pitchFamily="34" charset="0"/>
                <a:ea typeface="ADELE"/>
                <a:cs typeface="ADELE"/>
              </a:rPr>
              <a:t>Attendance Works</a:t>
            </a:r>
          </a:p>
        </p:txBody>
      </p:sp>
      <p:sp>
        <p:nvSpPr>
          <p:cNvPr id="7" name="TextBox 6"/>
          <p:cNvSpPr txBox="1">
            <a:spLocks noChangeArrowheads="1"/>
          </p:cNvSpPr>
          <p:nvPr userDrawn="1"/>
        </p:nvSpPr>
        <p:spPr bwMode="auto">
          <a:xfrm>
            <a:off x="426940" y="993266"/>
            <a:ext cx="7129462" cy="4226798"/>
          </a:xfrm>
          <a:prstGeom prst="rect">
            <a:avLst/>
          </a:prstGeom>
          <a:noFill/>
          <a:ln w="9525">
            <a:solidFill>
              <a:schemeClr val="bg2"/>
            </a:solidFill>
            <a:miter lim="800000"/>
            <a:headEnd/>
            <a:tailEnd/>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600" b="1" baseline="30000" dirty="0">
                <a:solidFill>
                  <a:schemeClr val="accent1"/>
                </a:solidFill>
                <a:latin typeface="Franklin Gothic Medium" pitchFamily="34" charset="0"/>
              </a:rPr>
              <a:t>Hedy Chang</a:t>
            </a:r>
            <a:r>
              <a:rPr lang="en-US" sz="2600" b="1" baseline="30000" dirty="0">
                <a:solidFill>
                  <a:srgbClr val="514141"/>
                </a:solidFill>
                <a:latin typeface="Franklin Gothic Medium" pitchFamily="34" charset="0"/>
              </a:rPr>
              <a:t>, Director </a:t>
            </a:r>
            <a:br>
              <a:rPr lang="en-US" sz="2600" b="1" baseline="30000" dirty="0">
                <a:solidFill>
                  <a:srgbClr val="514141"/>
                </a:solidFill>
                <a:latin typeface="Franklin Gothic Medium" pitchFamily="34" charset="0"/>
              </a:rPr>
            </a:br>
            <a:r>
              <a:rPr lang="en-US" sz="2600" b="1" baseline="30000" dirty="0" smtClean="0">
                <a:solidFill>
                  <a:srgbClr val="514141"/>
                </a:solidFill>
                <a:latin typeface="Franklin Gothic Medium" pitchFamily="34" charset="0"/>
              </a:rPr>
              <a:t>hedy@attendanceworks.org</a:t>
            </a:r>
          </a:p>
          <a:p>
            <a:pPr eaLnBrk="1" hangingPunct="1">
              <a:defRPr/>
            </a:pPr>
            <a:r>
              <a:rPr lang="en-US" sz="2600" b="1" baseline="30000" dirty="0">
                <a:solidFill>
                  <a:srgbClr val="514141"/>
                </a:solidFill>
                <a:latin typeface="Franklin Gothic Medium" pitchFamily="34" charset="0"/>
              </a:rPr>
              <a:t/>
            </a:r>
            <a:br>
              <a:rPr lang="en-US" sz="2600" b="1" baseline="30000" dirty="0">
                <a:solidFill>
                  <a:srgbClr val="514141"/>
                </a:solidFill>
                <a:latin typeface="Franklin Gothic Medium" pitchFamily="34" charset="0"/>
              </a:rPr>
            </a:br>
            <a:r>
              <a:rPr lang="en-US" sz="2600" b="1" baseline="30000" dirty="0">
                <a:solidFill>
                  <a:srgbClr val="45AA42"/>
                </a:solidFill>
                <a:latin typeface="Franklin Gothic Medium" pitchFamily="34" charset="0"/>
              </a:rPr>
              <a:t>Cecelia Leong</a:t>
            </a:r>
            <a:r>
              <a:rPr lang="en-US" sz="2600" b="1" baseline="30000" dirty="0">
                <a:solidFill>
                  <a:srgbClr val="514141"/>
                </a:solidFill>
                <a:latin typeface="Franklin Gothic Medium" pitchFamily="34" charset="0"/>
              </a:rPr>
              <a:t>, Associate Director</a:t>
            </a:r>
          </a:p>
          <a:p>
            <a:pPr eaLnBrk="1" hangingPunct="1">
              <a:defRPr/>
            </a:pPr>
            <a:r>
              <a:rPr lang="en-US" sz="2600" b="1" baseline="30000" dirty="0">
                <a:solidFill>
                  <a:srgbClr val="514141"/>
                </a:solidFill>
                <a:latin typeface="Franklin Gothic Medium" pitchFamily="34" charset="0"/>
              </a:rPr>
              <a:t>cecelia@attendanceworks.org</a:t>
            </a:r>
            <a:br>
              <a:rPr lang="en-US" sz="2600" b="1" baseline="30000" dirty="0">
                <a:solidFill>
                  <a:srgbClr val="514141"/>
                </a:solidFill>
                <a:latin typeface="Franklin Gothic Medium" pitchFamily="34" charset="0"/>
              </a:rPr>
            </a:br>
            <a:endParaRPr lang="en-US" sz="2600" b="1" baseline="30000" dirty="0">
              <a:solidFill>
                <a:srgbClr val="514141"/>
              </a:solidFill>
              <a:latin typeface="Franklin Gothic Medium" pitchFamily="34" charset="0"/>
            </a:endParaRPr>
          </a:p>
          <a:p>
            <a:pPr eaLnBrk="1" hangingPunct="1">
              <a:defRPr/>
            </a:pPr>
            <a:r>
              <a:rPr lang="en-US" sz="2600" b="1" baseline="30000" dirty="0">
                <a:solidFill>
                  <a:srgbClr val="45AA42"/>
                </a:solidFill>
                <a:latin typeface="Franklin Gothic Medium" pitchFamily="34" charset="0"/>
              </a:rPr>
              <a:t>Phyllis Jordan</a:t>
            </a:r>
            <a:r>
              <a:rPr lang="en-US" sz="2600" b="1" baseline="30000" dirty="0">
                <a:solidFill>
                  <a:srgbClr val="514141"/>
                </a:solidFill>
                <a:latin typeface="Franklin Gothic Medium" pitchFamily="34" charset="0"/>
              </a:rPr>
              <a:t>, Communications Lead</a:t>
            </a:r>
          </a:p>
          <a:p>
            <a:pPr eaLnBrk="1" hangingPunct="1">
              <a:defRPr/>
            </a:pPr>
            <a:r>
              <a:rPr lang="en-US" sz="2600" b="1" baseline="30000" dirty="0">
                <a:solidFill>
                  <a:srgbClr val="514141"/>
                </a:solidFill>
                <a:latin typeface="Franklin Gothic Medium" pitchFamily="34" charset="0"/>
              </a:rPr>
              <a:t>phyllis@attendanceworks.org</a:t>
            </a:r>
          </a:p>
          <a:p>
            <a:pPr eaLnBrk="1" hangingPunct="1">
              <a:defRPr/>
            </a:pPr>
            <a:r>
              <a:rPr lang="en-US" sz="2600" b="1" baseline="30000" dirty="0" smtClean="0">
                <a:solidFill>
                  <a:srgbClr val="514141"/>
                </a:solidFill>
                <a:latin typeface="Franklin Gothic Medium" pitchFamily="34" charset="0"/>
              </a:rPr>
              <a:t>301.656.0348</a:t>
            </a:r>
          </a:p>
          <a:p>
            <a:pPr eaLnBrk="1" hangingPunct="1">
              <a:defRPr/>
            </a:pPr>
            <a:endParaRPr lang="en-US" sz="2600" b="1" baseline="30000" dirty="0" smtClean="0">
              <a:solidFill>
                <a:srgbClr val="514141"/>
              </a:solidFill>
              <a:latin typeface="Franklin Gothic Medium" pitchFamily="34" charset="0"/>
            </a:endParaRPr>
          </a:p>
          <a:p>
            <a:pPr eaLnBrk="1" hangingPunct="1">
              <a:defRPr/>
            </a:pPr>
            <a:r>
              <a:rPr lang="en-US" sz="2600" b="1" baseline="30000" dirty="0" smtClean="0">
                <a:solidFill>
                  <a:srgbClr val="45AA42"/>
                </a:solidFill>
                <a:latin typeface="Franklin Gothic Medium" pitchFamily="34" charset="0"/>
              </a:rPr>
              <a:t>Sue Fothergill</a:t>
            </a:r>
            <a:r>
              <a:rPr lang="en-US" sz="2600" b="1" baseline="30000" dirty="0" smtClean="0">
                <a:solidFill>
                  <a:srgbClr val="514141"/>
                </a:solidFill>
                <a:latin typeface="Franklin Gothic Medium" pitchFamily="34" charset="0"/>
              </a:rPr>
              <a:t>, Senior Policy Fellow</a:t>
            </a:r>
            <a:r>
              <a:rPr lang="en-US" sz="2600" b="1" baseline="0" dirty="0" smtClean="0">
                <a:solidFill>
                  <a:srgbClr val="514141"/>
                </a:solidFill>
                <a:latin typeface="Franklin Gothic Medium" pitchFamily="34" charset="0"/>
              </a:rPr>
              <a:t> </a:t>
            </a:r>
            <a:endParaRPr lang="en-US" sz="2600" b="1" baseline="30000" dirty="0" smtClean="0">
              <a:solidFill>
                <a:srgbClr val="514141"/>
              </a:solidFill>
              <a:latin typeface="Franklin Gothic Medium" pitchFamily="34" charset="0"/>
            </a:endParaRPr>
          </a:p>
          <a:p>
            <a:pPr eaLnBrk="1" hangingPunct="1">
              <a:defRPr/>
            </a:pPr>
            <a:r>
              <a:rPr lang="en-US" sz="2600" b="1" baseline="30000" dirty="0" smtClean="0">
                <a:solidFill>
                  <a:srgbClr val="514141"/>
                </a:solidFill>
                <a:latin typeface="Franklin Gothic Medium" pitchFamily="34" charset="0"/>
              </a:rPr>
              <a:t>sue@attendanceworks.org</a:t>
            </a:r>
            <a:endParaRPr lang="en-US" sz="2600" b="1" baseline="30000" dirty="0">
              <a:solidFill>
                <a:srgbClr val="514141"/>
              </a:solidFill>
              <a:latin typeface="Franklin Gothic Medium" pitchFamily="34" charset="0"/>
            </a:endParaRPr>
          </a:p>
          <a:p>
            <a:pPr eaLnBrk="1" hangingPunct="1">
              <a:defRPr/>
            </a:pPr>
            <a:endParaRPr lang="en-US" sz="2600" b="1" baseline="30000" dirty="0">
              <a:solidFill>
                <a:schemeClr val="accent1"/>
              </a:solidFill>
              <a:latin typeface="Franklin Gothic Medium" pitchFamily="34" charset="0"/>
            </a:endParaRPr>
          </a:p>
          <a:p>
            <a:pPr eaLnBrk="1" hangingPunct="1">
              <a:defRPr/>
            </a:pPr>
            <a:r>
              <a:rPr lang="en-US" sz="2600" b="1" baseline="30000" dirty="0">
                <a:solidFill>
                  <a:schemeClr val="accent1"/>
                </a:solidFill>
                <a:latin typeface="Franklin Gothic Medium" pitchFamily="34" charset="0"/>
              </a:rPr>
              <a:t>Elise </a:t>
            </a:r>
            <a:r>
              <a:rPr lang="en-US" sz="2600" b="1" baseline="30000" dirty="0" smtClean="0">
                <a:solidFill>
                  <a:schemeClr val="accent1"/>
                </a:solidFill>
                <a:latin typeface="Franklin Gothic Medium" pitchFamily="34" charset="0"/>
              </a:rPr>
              <a:t>Dizon-Ross</a:t>
            </a:r>
            <a:r>
              <a:rPr lang="en-US" sz="2600" b="1" baseline="30000" dirty="0">
                <a:latin typeface="Franklin Gothic Medium" pitchFamily="34" charset="0"/>
              </a:rPr>
              <a:t>,</a:t>
            </a:r>
            <a:r>
              <a:rPr lang="en-US" sz="2600" b="1" baseline="30000" dirty="0">
                <a:solidFill>
                  <a:schemeClr val="accent1"/>
                </a:solidFill>
                <a:latin typeface="Franklin Gothic Medium" pitchFamily="34" charset="0"/>
              </a:rPr>
              <a:t> </a:t>
            </a:r>
            <a:r>
              <a:rPr lang="en-US" sz="2600" b="1" baseline="30000" dirty="0" smtClean="0">
                <a:solidFill>
                  <a:srgbClr val="514141"/>
                </a:solidFill>
                <a:latin typeface="Franklin Gothic Medium" pitchFamily="34" charset="0"/>
              </a:rPr>
              <a:t>Manager, Research </a:t>
            </a:r>
            <a:r>
              <a:rPr lang="en-US" sz="2600" b="1" baseline="30000" dirty="0">
                <a:solidFill>
                  <a:srgbClr val="514141"/>
                </a:solidFill>
                <a:latin typeface="Franklin Gothic Medium" pitchFamily="34" charset="0"/>
              </a:rPr>
              <a:t>&amp; </a:t>
            </a:r>
            <a:r>
              <a:rPr lang="en-US" sz="2600" b="1" baseline="30000" dirty="0" smtClean="0">
                <a:solidFill>
                  <a:srgbClr val="514141"/>
                </a:solidFill>
                <a:latin typeface="Franklin Gothic Medium" pitchFamily="34" charset="0"/>
              </a:rPr>
              <a:t>Development</a:t>
            </a:r>
          </a:p>
          <a:p>
            <a:pPr eaLnBrk="1" hangingPunct="1">
              <a:defRPr/>
            </a:pPr>
            <a:r>
              <a:rPr lang="en-US" sz="2600" b="1" baseline="30000" dirty="0" smtClean="0">
                <a:solidFill>
                  <a:srgbClr val="514141"/>
                </a:solidFill>
                <a:latin typeface="Franklin Gothic Medium" pitchFamily="34" charset="0"/>
              </a:rPr>
              <a:t>elise@attendanceworks.org</a:t>
            </a:r>
            <a:endParaRPr lang="en-US" sz="2600" b="1" baseline="30000" dirty="0">
              <a:solidFill>
                <a:srgbClr val="514141"/>
              </a:solidFill>
              <a:latin typeface="Franklin Gothic Medium" pitchFamily="34" charset="0"/>
            </a:endParaRPr>
          </a:p>
        </p:txBody>
      </p:sp>
    </p:spTree>
    <p:extLst>
      <p:ext uri="{BB962C8B-B14F-4D97-AF65-F5344CB8AC3E}">
        <p14:creationId xmlns:p14="http://schemas.microsoft.com/office/powerpoint/2010/main" val="3916163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CSR bullet slide">
    <p:spTree>
      <p:nvGrpSpPr>
        <p:cNvPr id="1" name=""/>
        <p:cNvGrpSpPr/>
        <p:nvPr/>
      </p:nvGrpSpPr>
      <p:grpSpPr>
        <a:xfrm>
          <a:off x="0" y="0"/>
          <a:ext cx="0" cy="0"/>
          <a:chOff x="0" y="0"/>
          <a:chExt cx="0" cy="0"/>
        </a:xfrm>
      </p:grpSpPr>
      <p:sp>
        <p:nvSpPr>
          <p:cNvPr id="4" name="TextBox 3"/>
          <p:cNvSpPr txBox="1"/>
          <p:nvPr userDrawn="1"/>
        </p:nvSpPr>
        <p:spPr>
          <a:xfrm>
            <a:off x="8774113" y="-79375"/>
            <a:ext cx="433387" cy="307975"/>
          </a:xfrm>
          <a:prstGeom prst="rect">
            <a:avLst/>
          </a:prstGeom>
          <a:noFill/>
        </p:spPr>
        <p:txBody>
          <a:bodyPr>
            <a:spAutoFit/>
          </a:bodyPr>
          <a:lstStyle/>
          <a:p>
            <a:pPr fontAlgn="base">
              <a:spcBef>
                <a:spcPct val="0"/>
              </a:spcBef>
              <a:spcAft>
                <a:spcPct val="0"/>
              </a:spcAft>
              <a:defRPr/>
            </a:pPr>
            <a:fld id="{3EC740A3-8888-4449-8A11-8E9DD5FA0098}" type="slidenum">
              <a:rPr lang="en-US" sz="1400">
                <a:solidFill>
                  <a:srgbClr val="000000"/>
                </a:solidFill>
                <a:cs typeface="Calibri" pitchFamily="34" charset="0"/>
              </a:rPr>
              <a:pPr fontAlgn="base">
                <a:spcBef>
                  <a:spcPct val="0"/>
                </a:spcBef>
                <a:spcAft>
                  <a:spcPct val="0"/>
                </a:spcAft>
                <a:defRPr/>
              </a:pPr>
              <a:t>‹#›</a:t>
            </a:fld>
            <a:endParaRPr lang="en-US" sz="1400" dirty="0">
              <a:solidFill>
                <a:srgbClr val="000000"/>
              </a:solidFill>
              <a:cs typeface="Calibri" pitchFamily="34" charset="0"/>
            </a:endParaRPr>
          </a:p>
        </p:txBody>
      </p:sp>
      <p:pic>
        <p:nvPicPr>
          <p:cNvPr id="5" name="Picture 7"/>
          <p:cNvPicPr>
            <a:picLocks noChangeAspect="1"/>
          </p:cNvPicPr>
          <p:nvPr userDrawn="1"/>
        </p:nvPicPr>
        <p:blipFill>
          <a:blip r:embed="rId2" cstate="print"/>
          <a:srcRect/>
          <a:stretch>
            <a:fillRect/>
          </a:stretch>
        </p:blipFill>
        <p:spPr bwMode="auto">
          <a:xfrm>
            <a:off x="204788" y="6373813"/>
            <a:ext cx="2514600" cy="319087"/>
          </a:xfrm>
          <a:prstGeom prst="rect">
            <a:avLst/>
          </a:prstGeom>
          <a:noFill/>
          <a:ln w="9525">
            <a:noFill/>
            <a:miter lim="800000"/>
            <a:headEnd/>
            <a:tailEnd/>
          </a:ln>
        </p:spPr>
      </p:pic>
      <p:sp>
        <p:nvSpPr>
          <p:cNvPr id="6" name="Title 5"/>
          <p:cNvSpPr>
            <a:spLocks noGrp="1"/>
          </p:cNvSpPr>
          <p:nvPr>
            <p:ph type="title"/>
          </p:nvPr>
        </p:nvSpPr>
        <p:spPr>
          <a:xfrm>
            <a:off x="390248" y="132080"/>
            <a:ext cx="8412162" cy="653859"/>
          </a:xfrm>
          <a:prstGeom prst="rect">
            <a:avLst/>
          </a:prstGeom>
          <a:noFill/>
          <a:ln>
            <a:noFill/>
          </a:ln>
        </p:spPr>
        <p:txBody>
          <a:bodyPr lIns="0" tIns="0" rIns="0" bIns="0" anchor="t">
            <a:noAutofit/>
          </a:bodyPr>
          <a:lstStyle>
            <a:lvl1pPr marL="0" indent="0" algn="l">
              <a:lnSpc>
                <a:spcPct val="100000"/>
              </a:lnSpc>
              <a:tabLst/>
              <a:defRPr sz="3400" b="1" i="0">
                <a:solidFill>
                  <a:schemeClr val="tx1">
                    <a:lumMod val="50000"/>
                  </a:schemeClr>
                </a:solidFill>
                <a:latin typeface="Calibri" pitchFamily="34" charset="0"/>
                <a:cs typeface="Calibri" pitchFamily="34" charset="0"/>
              </a:defRPr>
            </a:lvl1pPr>
          </a:lstStyle>
          <a:p>
            <a:r>
              <a:rPr lang="en-US" dirty="0" smtClean="0"/>
              <a:t>Click to edit Master title style</a:t>
            </a:r>
            <a:endParaRPr lang="en-US" dirty="0"/>
          </a:p>
        </p:txBody>
      </p:sp>
      <p:sp>
        <p:nvSpPr>
          <p:cNvPr id="8" name="Text Placeholder 7"/>
          <p:cNvSpPr>
            <a:spLocks noGrp="1"/>
          </p:cNvSpPr>
          <p:nvPr>
            <p:ph type="body" sz="quarter" idx="10"/>
          </p:nvPr>
        </p:nvSpPr>
        <p:spPr>
          <a:xfrm>
            <a:off x="390248" y="1225770"/>
            <a:ext cx="8412162" cy="4467334"/>
          </a:xfrm>
          <a:prstGeom prst="rect">
            <a:avLst/>
          </a:prstGeom>
        </p:spPr>
        <p:txBody>
          <a:bodyPr lIns="0" tIns="0" rIns="0" bIns="0"/>
          <a:lstStyle>
            <a:lvl1pPr marL="342900" indent="-342900">
              <a:spcAft>
                <a:spcPts val="0"/>
              </a:spcAft>
              <a:buFont typeface="Wingdings" charset="2"/>
              <a:buChar char="§"/>
              <a:defRPr sz="2800" baseline="0">
                <a:solidFill>
                  <a:schemeClr val="tx1">
                    <a:lumMod val="50000"/>
                  </a:schemeClr>
                </a:solidFill>
                <a:latin typeface="Calibri" pitchFamily="34" charset="0"/>
                <a:cs typeface="Calibri" pitchFamily="34" charset="0"/>
              </a:defRPr>
            </a:lvl1pPr>
            <a:lvl2pPr marL="649224" indent="-285750">
              <a:spcAft>
                <a:spcPts val="600"/>
              </a:spcAft>
              <a:buFont typeface="Lucida Grande"/>
              <a:buChar char="-"/>
              <a:defRPr sz="2600" baseline="0">
                <a:solidFill>
                  <a:schemeClr val="tx1">
                    <a:lumMod val="50000"/>
                  </a:schemeClr>
                </a:solidFill>
                <a:latin typeface="Calibri" pitchFamily="34" charset="0"/>
                <a:cs typeface="Calibri" pitchFamily="34" charset="0"/>
              </a:defRPr>
            </a:lvl2pPr>
            <a:lvl3pPr>
              <a:defRPr>
                <a:solidFill>
                  <a:schemeClr val="tx1">
                    <a:lumMod val="50000"/>
                  </a:schemeClr>
                </a:solidFill>
                <a:latin typeface="Calibri" pitchFamily="34" charset="0"/>
              </a:defRPr>
            </a:lvl3pPr>
          </a:lstStyle>
          <a:p>
            <a:pPr lvl="0"/>
            <a:r>
              <a:rPr lang="en-US" dirty="0" smtClean="0"/>
              <a:t>Click to edit Master text styles</a:t>
            </a:r>
          </a:p>
          <a:p>
            <a:pPr lvl="1"/>
            <a:r>
              <a:rPr lang="en-US" dirty="0" smtClean="0"/>
              <a:t>Second level</a:t>
            </a:r>
          </a:p>
          <a:p>
            <a:pPr lvl="2"/>
            <a:endParaRPr lang="en-US" dirty="0" smtClean="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CSR bullet slide">
    <p:spTree>
      <p:nvGrpSpPr>
        <p:cNvPr id="1" name=""/>
        <p:cNvGrpSpPr/>
        <p:nvPr/>
      </p:nvGrpSpPr>
      <p:grpSpPr>
        <a:xfrm>
          <a:off x="0" y="0"/>
          <a:ext cx="0" cy="0"/>
          <a:chOff x="0" y="0"/>
          <a:chExt cx="0" cy="0"/>
        </a:xfrm>
      </p:grpSpPr>
      <p:sp>
        <p:nvSpPr>
          <p:cNvPr id="3" name="TextBox 2"/>
          <p:cNvSpPr txBox="1"/>
          <p:nvPr userDrawn="1"/>
        </p:nvSpPr>
        <p:spPr>
          <a:xfrm>
            <a:off x="8774113" y="-79375"/>
            <a:ext cx="433387" cy="307975"/>
          </a:xfrm>
          <a:prstGeom prst="rect">
            <a:avLst/>
          </a:prstGeom>
          <a:noFill/>
        </p:spPr>
        <p:txBody>
          <a:bodyPr>
            <a:spAutoFit/>
          </a:bodyPr>
          <a:lstStyle/>
          <a:p>
            <a:pPr fontAlgn="base">
              <a:spcBef>
                <a:spcPct val="0"/>
              </a:spcBef>
              <a:spcAft>
                <a:spcPct val="0"/>
              </a:spcAft>
              <a:defRPr/>
            </a:pPr>
            <a:fld id="{C6CB319F-3B89-4762-8E04-C17021B23A9A}" type="slidenum">
              <a:rPr lang="en-US" sz="1400">
                <a:solidFill>
                  <a:srgbClr val="000000"/>
                </a:solidFill>
                <a:cs typeface="Calibri" pitchFamily="34" charset="0"/>
              </a:rPr>
              <a:pPr fontAlgn="base">
                <a:spcBef>
                  <a:spcPct val="0"/>
                </a:spcBef>
                <a:spcAft>
                  <a:spcPct val="0"/>
                </a:spcAft>
                <a:defRPr/>
              </a:pPr>
              <a:t>‹#›</a:t>
            </a:fld>
            <a:endParaRPr lang="en-US" sz="1400" dirty="0">
              <a:solidFill>
                <a:srgbClr val="000000"/>
              </a:solidFill>
              <a:cs typeface="Calibri" pitchFamily="34" charset="0"/>
            </a:endParaRPr>
          </a:p>
        </p:txBody>
      </p:sp>
      <p:pic>
        <p:nvPicPr>
          <p:cNvPr id="4" name="Picture 7"/>
          <p:cNvPicPr>
            <a:picLocks noChangeAspect="1"/>
          </p:cNvPicPr>
          <p:nvPr userDrawn="1"/>
        </p:nvPicPr>
        <p:blipFill>
          <a:blip r:embed="rId2" cstate="print"/>
          <a:srcRect/>
          <a:stretch>
            <a:fillRect/>
          </a:stretch>
        </p:blipFill>
        <p:spPr bwMode="auto">
          <a:xfrm>
            <a:off x="390525" y="6489700"/>
            <a:ext cx="2514600" cy="285750"/>
          </a:xfrm>
          <a:prstGeom prst="rect">
            <a:avLst/>
          </a:prstGeom>
          <a:noFill/>
          <a:ln w="9525">
            <a:noFill/>
            <a:miter lim="800000"/>
            <a:headEnd/>
            <a:tailEnd/>
          </a:ln>
        </p:spPr>
      </p:pic>
      <p:sp>
        <p:nvSpPr>
          <p:cNvPr id="6" name="Title 5"/>
          <p:cNvSpPr>
            <a:spLocks noGrp="1"/>
          </p:cNvSpPr>
          <p:nvPr>
            <p:ph type="title"/>
          </p:nvPr>
        </p:nvSpPr>
        <p:spPr>
          <a:xfrm>
            <a:off x="390248" y="132080"/>
            <a:ext cx="8412162" cy="653859"/>
          </a:xfrm>
          <a:prstGeom prst="rect">
            <a:avLst/>
          </a:prstGeom>
          <a:noFill/>
          <a:ln>
            <a:noFill/>
          </a:ln>
        </p:spPr>
        <p:txBody>
          <a:bodyPr lIns="0" tIns="0" rIns="0" bIns="0" anchor="t">
            <a:noAutofit/>
          </a:bodyPr>
          <a:lstStyle>
            <a:lvl1pPr marL="0" indent="0" algn="l">
              <a:lnSpc>
                <a:spcPct val="100000"/>
              </a:lnSpc>
              <a:tabLst/>
              <a:defRPr sz="3400" b="1" i="0">
                <a:solidFill>
                  <a:schemeClr val="tx1">
                    <a:lumMod val="50000"/>
                  </a:schemeClr>
                </a:solidFill>
                <a:latin typeface="Calibri" pitchFamily="34" charset="0"/>
                <a:cs typeface="Calibri" pitchFamily="34" charset="0"/>
              </a:defRPr>
            </a:lvl1pPr>
          </a:lstStyle>
          <a:p>
            <a:r>
              <a:rPr lang="en-US" dirty="0" smtClean="0"/>
              <a:t>Click to edit Master title style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8" name="Rectangle 7"/>
          <p:cNvSpPr/>
          <p:nvPr userDrawn="1"/>
        </p:nvSpPr>
        <p:spPr>
          <a:xfrm>
            <a:off x="0" y="0"/>
            <a:ext cx="9144000" cy="1417638"/>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850" y="1462088"/>
            <a:ext cx="9213850"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attendance-works-logo.eps"/>
          <p:cNvPicPr>
            <a:picLocks noChangeAspect="1"/>
          </p:cNvPicPr>
          <p:nvPr userDrawn="1"/>
        </p:nvPicPr>
        <p:blipFill>
          <a:blip r:embed="rId3">
            <a:extLst>
              <a:ext uri="{28A0092B-C50C-407E-A947-70E740481C1C}">
                <a14:useLocalDpi xmlns:a14="http://schemas.microsoft.com/office/drawing/2010/main" val="0"/>
              </a:ext>
            </a:extLst>
          </a:blip>
          <a:srcRect r="64713" b="10945"/>
          <a:stretch>
            <a:fillRect/>
          </a:stretch>
        </p:blipFill>
        <p:spPr bwMode="auto">
          <a:xfrm>
            <a:off x="8278813" y="6080125"/>
            <a:ext cx="5238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74638"/>
            <a:ext cx="8229600" cy="1143000"/>
          </a:xfrm>
        </p:spPr>
        <p:txBody>
          <a:bodyPr/>
          <a:lstStyle/>
          <a:p>
            <a:endParaRPr lang="en-US"/>
          </a:p>
        </p:txBody>
      </p:sp>
      <p:sp>
        <p:nvSpPr>
          <p:cNvPr id="9" name="Text Placeholder 4"/>
          <p:cNvSpPr>
            <a:spLocks noGrp="1"/>
          </p:cNvSpPr>
          <p:nvPr>
            <p:ph type="body" sz="quarter" idx="3"/>
          </p:nvPr>
        </p:nvSpPr>
        <p:spPr>
          <a:xfrm>
            <a:off x="4645025" y="1535113"/>
            <a:ext cx="4041775" cy="639762"/>
          </a:xfrm>
        </p:spPr>
        <p:txBody>
          <a:bodyPr/>
          <a:lstStyle/>
          <a:p>
            <a:r>
              <a:rPr lang="en-US" dirty="0" smtClean="0"/>
              <a:t>Text</a:t>
            </a:r>
            <a:endParaRPr lang="en-US" dirty="0"/>
          </a:p>
        </p:txBody>
      </p:sp>
      <p:sp>
        <p:nvSpPr>
          <p:cNvPr id="10" name="Content Placeholder 5"/>
          <p:cNvSpPr>
            <a:spLocks noGrp="1"/>
          </p:cNvSpPr>
          <p:nvPr>
            <p:ph sz="quarter" idx="4"/>
          </p:nvPr>
        </p:nvSpPr>
        <p:spPr>
          <a:xfrm>
            <a:off x="4645025" y="2174875"/>
            <a:ext cx="4041775" cy="3951288"/>
          </a:xfrm>
        </p:spPr>
        <p:txBody>
          <a:bodyPr/>
          <a:lstStyle>
            <a:lvl1pPr>
              <a:defRPr>
                <a:solidFill>
                  <a:srgbClr val="514141"/>
                </a:solidFill>
              </a:defRPr>
            </a:lvl1pPr>
          </a:lstStyle>
          <a:p>
            <a:r>
              <a:rPr lang="en-US" dirty="0" smtClean="0"/>
              <a:t>text</a:t>
            </a:r>
            <a:endParaRPr lang="en-US" dirty="0"/>
          </a:p>
        </p:txBody>
      </p:sp>
      <p:sp>
        <p:nvSpPr>
          <p:cNvPr id="17" name="Text Placeholder 16"/>
          <p:cNvSpPr>
            <a:spLocks noGrp="1"/>
          </p:cNvSpPr>
          <p:nvPr>
            <p:ph type="body" sz="quarter" idx="13"/>
          </p:nvPr>
        </p:nvSpPr>
        <p:spPr>
          <a:xfrm>
            <a:off x="457200" y="1543050"/>
            <a:ext cx="4040188" cy="631825"/>
          </a:xfrm>
        </p:spPr>
        <p:txBody>
          <a:bodyPr/>
          <a:lstStyle>
            <a:lvl1pPr>
              <a:defRPr>
                <a:solidFill>
                  <a:schemeClr val="accent1"/>
                </a:solidFill>
                <a:latin typeface="Abadi MT Condensed Extra Bold"/>
                <a:cs typeface="Abadi MT Condensed Extra Bold"/>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18"/>
          <p:cNvSpPr>
            <a:spLocks noGrp="1"/>
          </p:cNvSpPr>
          <p:nvPr>
            <p:ph type="body" sz="quarter" idx="14"/>
          </p:nvPr>
        </p:nvSpPr>
        <p:spPr>
          <a:xfrm>
            <a:off x="457200" y="2174875"/>
            <a:ext cx="4040188" cy="3905250"/>
          </a:xfrm>
        </p:spPr>
        <p:txBody>
          <a:bodyPr/>
          <a:lstStyle>
            <a:lvl1pPr>
              <a:defRPr b="1">
                <a:solidFill>
                  <a:srgbClr val="514141"/>
                </a:solidFill>
                <a:latin typeface="Abadi MT Condensed Light"/>
                <a:cs typeface="Abadi MT Condensed Light"/>
              </a:defRPr>
            </a:lvl1pPr>
            <a:lvl2pPr>
              <a:defRPr>
                <a:latin typeface="Abadi MT Condensed Light"/>
                <a:cs typeface="Abadi MT Condensed Light"/>
              </a:defRPr>
            </a:lvl2pPr>
            <a:lvl3pPr>
              <a:defRPr>
                <a:latin typeface="Abadi MT Condensed Light"/>
                <a:cs typeface="Abadi MT Condensed Light"/>
              </a:defRPr>
            </a:lvl3pPr>
            <a:lvl4pPr>
              <a:defRPr>
                <a:latin typeface="Abadi MT Condensed Light"/>
                <a:cs typeface="Abadi MT Condensed Light"/>
              </a:defRPr>
            </a:lvl4pPr>
            <a:lvl5pPr>
              <a:defRPr>
                <a:latin typeface="Abadi MT Condensed Light"/>
                <a:cs typeface="Abadi MT Condensed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2"/>
          <p:cNvSpPr>
            <a:spLocks noGrp="1"/>
          </p:cNvSpPr>
          <p:nvPr>
            <p:ph type="body" sz="quarter" idx="15"/>
          </p:nvPr>
        </p:nvSpPr>
        <p:spPr>
          <a:xfrm>
            <a:off x="298450" y="436531"/>
            <a:ext cx="8504238" cy="981107"/>
          </a:xfrm>
        </p:spPr>
        <p:txBody>
          <a:bodyPr/>
          <a:lstStyle>
            <a:lvl1pPr marL="0" indent="0">
              <a:buNone/>
              <a:defRPr sz="4400">
                <a:solidFill>
                  <a:schemeClr val="tx2"/>
                </a:solidFill>
                <a:latin typeface="Abadi MT Condensed Extra Bold"/>
                <a:cs typeface="Abadi MT Condensed Extra Bold"/>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10"/>
          <p:cNvSpPr>
            <a:spLocks noGrp="1"/>
          </p:cNvSpPr>
          <p:nvPr>
            <p:ph type="sldNum" sz="quarter" idx="16"/>
          </p:nvPr>
        </p:nvSpPr>
        <p:spPr>
          <a:xfrm>
            <a:off x="6592888" y="6356350"/>
            <a:ext cx="2133600" cy="365125"/>
          </a:xfrm>
        </p:spPr>
        <p:txBody>
          <a:bodyPr/>
          <a:lstStyle>
            <a:lvl1pPr>
              <a:defRPr/>
            </a:lvl1pPr>
          </a:lstStyle>
          <a:p>
            <a:pPr>
              <a:defRPr/>
            </a:pPr>
            <a:fld id="{6119C409-BF47-4818-B606-9BE32637B56C}" type="slidenum">
              <a:rPr lang="en-US"/>
              <a:pPr>
                <a:defRPr/>
              </a:pPr>
              <a:t>‹#›</a:t>
            </a:fld>
            <a:endParaRPr lang="en-US"/>
          </a:p>
        </p:txBody>
      </p:sp>
    </p:spTree>
    <p:extLst>
      <p:ext uri="{BB962C8B-B14F-4D97-AF65-F5344CB8AC3E}">
        <p14:creationId xmlns:p14="http://schemas.microsoft.com/office/powerpoint/2010/main" val="4293550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0092AB-D7A4-48A8-9CFE-53324D5AF82C}" type="slidenum">
              <a:rPr lang="en-US"/>
              <a:pPr>
                <a:defRPr/>
              </a:pPr>
              <a:t>‹#›</a:t>
            </a:fld>
            <a:endParaRPr lang="en-US"/>
          </a:p>
        </p:txBody>
      </p:sp>
    </p:spTree>
    <p:extLst>
      <p:ext uri="{BB962C8B-B14F-4D97-AF65-F5344CB8AC3E}">
        <p14:creationId xmlns:p14="http://schemas.microsoft.com/office/powerpoint/2010/main" val="2745733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2DE883-E7A1-4385-A63A-A3FC9F15C81C}" type="slidenum">
              <a:rPr lang="en-US"/>
              <a:pPr>
                <a:defRPr/>
              </a:pPr>
              <a:t>‹#›</a:t>
            </a:fld>
            <a:endParaRPr lang="en-US"/>
          </a:p>
        </p:txBody>
      </p:sp>
    </p:spTree>
    <p:extLst>
      <p:ext uri="{BB962C8B-B14F-4D97-AF65-F5344CB8AC3E}">
        <p14:creationId xmlns:p14="http://schemas.microsoft.com/office/powerpoint/2010/main" val="369743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E51A2B-6551-4DE6-BCF7-497A2CD5EF81}" type="slidenum">
              <a:rPr lang="en-US"/>
              <a:pPr>
                <a:defRPr/>
              </a:pPr>
              <a:t>‹#›</a:t>
            </a:fld>
            <a:endParaRPr lang="en-US"/>
          </a:p>
        </p:txBody>
      </p:sp>
    </p:spTree>
    <p:extLst>
      <p:ext uri="{BB962C8B-B14F-4D97-AF65-F5344CB8AC3E}">
        <p14:creationId xmlns:p14="http://schemas.microsoft.com/office/powerpoint/2010/main" val="436578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4B9EBAF-30BD-44A9-803E-1DCAF70BABAD}" type="slidenum">
              <a:rPr lang="en-US"/>
              <a:pPr>
                <a:defRPr/>
              </a:pPr>
              <a:t>‹#›</a:t>
            </a:fld>
            <a:endParaRPr lang="en-US"/>
          </a:p>
        </p:txBody>
      </p:sp>
    </p:spTree>
    <p:extLst>
      <p:ext uri="{BB962C8B-B14F-4D97-AF65-F5344CB8AC3E}">
        <p14:creationId xmlns:p14="http://schemas.microsoft.com/office/powerpoint/2010/main" val="1077143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5C0B75-EB37-4315-928B-EE788A577479}" type="slidenum">
              <a:rPr lang="en-US"/>
              <a:pPr>
                <a:defRPr/>
              </a:pPr>
              <a:t>‹#›</a:t>
            </a:fld>
            <a:endParaRPr lang="en-US"/>
          </a:p>
        </p:txBody>
      </p:sp>
    </p:spTree>
    <p:extLst>
      <p:ext uri="{BB962C8B-B14F-4D97-AF65-F5344CB8AC3E}">
        <p14:creationId xmlns:p14="http://schemas.microsoft.com/office/powerpoint/2010/main" val="3781513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E2B6693-6F4B-48C8-B893-5ABE186E15ED}" type="slidenum">
              <a:rPr lang="en-US"/>
              <a:pPr>
                <a:defRPr/>
              </a:pPr>
              <a:t>‹#›</a:t>
            </a:fld>
            <a:endParaRPr lang="en-US"/>
          </a:p>
        </p:txBody>
      </p:sp>
    </p:spTree>
    <p:extLst>
      <p:ext uri="{BB962C8B-B14F-4D97-AF65-F5344CB8AC3E}">
        <p14:creationId xmlns:p14="http://schemas.microsoft.com/office/powerpoint/2010/main" val="3220753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D4E149-91E0-427A-8015-F6CA43773E36}" type="slidenum">
              <a:rPr lang="en-US"/>
              <a:pPr>
                <a:defRPr/>
              </a:pPr>
              <a:t>‹#›</a:t>
            </a:fld>
            <a:endParaRPr lang="en-US"/>
          </a:p>
        </p:txBody>
      </p:sp>
    </p:spTree>
    <p:extLst>
      <p:ext uri="{BB962C8B-B14F-4D97-AF65-F5344CB8AC3E}">
        <p14:creationId xmlns:p14="http://schemas.microsoft.com/office/powerpoint/2010/main" val="378879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277C12-78E6-4F9B-8DAB-E97993672537}" type="slidenum">
              <a:rPr lang="en-US"/>
              <a:pPr>
                <a:defRPr/>
              </a:pPr>
              <a:t>‹#›</a:t>
            </a:fld>
            <a:endParaRPr lang="en-US"/>
          </a:p>
        </p:txBody>
      </p:sp>
    </p:spTree>
    <p:extLst>
      <p:ext uri="{BB962C8B-B14F-4D97-AF65-F5344CB8AC3E}">
        <p14:creationId xmlns:p14="http://schemas.microsoft.com/office/powerpoint/2010/main" val="3200002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1BB95B7-79FA-414B-95EE-A60D21FE47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53" r:id="rId15"/>
    <p:sldLayoutId id="2147483855" r:id="rId16"/>
    <p:sldLayoutId id="2147483856" r:id="rId17"/>
    <p:sldLayoutId id="2147483857" r:id="rId18"/>
    <p:sldLayoutId id="2147483891" r:id="rId19"/>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oleObject" Target="../embeddings/Microsoft_Excel_97-2003_Worksheet2.xls"/></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6.png"/><Relationship Id="rId4" Type="http://schemas.openxmlformats.org/officeDocument/2006/relationships/oleObject" Target="../embeddings/Microsoft_Excel_97-2003_Worksheet3.xls"/></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attendanceworks.org/attendancemonth/" TargetMode="Externa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29.emf"/><Relationship Id="rId4" Type="http://schemas.openxmlformats.org/officeDocument/2006/relationships/oleObject" Target="../embeddings/Microsoft_Excel_97-2003_Worksheet4.xls"/></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Microsoft_Excel_97-2003_Worksheet1.xls"/></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1"/>
          <p:cNvSpPr>
            <a:spLocks noGrp="1"/>
          </p:cNvSpPr>
          <p:nvPr>
            <p:ph type="body" sz="quarter" idx="10"/>
          </p:nvPr>
        </p:nvSpPr>
        <p:spPr>
          <a:xfrm>
            <a:off x="2525483" y="1558454"/>
            <a:ext cx="6683833" cy="2127250"/>
          </a:xfrm>
        </p:spPr>
        <p:txBody>
          <a:bodyPr/>
          <a:lstStyle/>
          <a:p>
            <a:pPr algn="ctr" eaLnBrk="1" hangingPunct="1"/>
            <a:r>
              <a:rPr lang="en-US" sz="4400" dirty="0" smtClean="0">
                <a:ea typeface="Abadi MT Condensed Extra Bold" pitchFamily="34" charset="0"/>
                <a:cs typeface="Abadi MT Condensed Extra Bold" pitchFamily="34" charset="0"/>
              </a:rPr>
              <a:t>Reducing Chronic Absence:</a:t>
            </a:r>
            <a:br>
              <a:rPr lang="en-US" sz="4400" dirty="0" smtClean="0">
                <a:ea typeface="Abadi MT Condensed Extra Bold" pitchFamily="34" charset="0"/>
                <a:cs typeface="Abadi MT Condensed Extra Bold" pitchFamily="34" charset="0"/>
              </a:rPr>
            </a:br>
            <a:r>
              <a:rPr lang="en-US" sz="4400" dirty="0" smtClean="0">
                <a:ea typeface="Abadi MT Condensed Extra Bold" pitchFamily="34" charset="0"/>
                <a:cs typeface="Abadi MT Condensed Extra Bold" pitchFamily="34" charset="0"/>
              </a:rPr>
              <a:t>What Will It Take?</a:t>
            </a:r>
          </a:p>
        </p:txBody>
      </p:sp>
      <p:sp>
        <p:nvSpPr>
          <p:cNvPr id="3" name="Text Placeholder 2"/>
          <p:cNvSpPr>
            <a:spLocks noGrp="1"/>
          </p:cNvSpPr>
          <p:nvPr>
            <p:ph type="body" sz="quarter" idx="11"/>
          </p:nvPr>
        </p:nvSpPr>
        <p:spPr>
          <a:xfrm>
            <a:off x="2911461" y="3065672"/>
            <a:ext cx="5589588" cy="1073150"/>
          </a:xfrm>
        </p:spPr>
        <p:txBody>
          <a:bodyPr rtlCol="0">
            <a:noAutofit/>
          </a:bodyPr>
          <a:lstStyle/>
          <a:p>
            <a:pPr algn="ctr" eaLnBrk="1" fontAlgn="auto" hangingPunct="1">
              <a:spcAft>
                <a:spcPts val="0"/>
              </a:spcAft>
              <a:buFont typeface="Arial"/>
              <a:buNone/>
              <a:defRPr/>
            </a:pPr>
            <a:r>
              <a:rPr lang="en-US" sz="2800" b="0" dirty="0" smtClean="0"/>
              <a:t>An overview of why it matters and key ingredients for improving student attendance</a:t>
            </a:r>
          </a:p>
          <a:p>
            <a:pPr eaLnBrk="1" fontAlgn="auto" hangingPunct="1">
              <a:spcAft>
                <a:spcPts val="0"/>
              </a:spcAft>
              <a:buFont typeface="Arial"/>
              <a:buNone/>
              <a:defRPr/>
            </a:pPr>
            <a:endParaRPr lang="en-US" sz="2000" b="0" dirty="0" smtClean="0"/>
          </a:p>
          <a:p>
            <a:pPr eaLnBrk="1" fontAlgn="auto" hangingPunct="1">
              <a:spcAft>
                <a:spcPts val="0"/>
              </a:spcAft>
              <a:buFont typeface="Arial"/>
              <a:buNone/>
              <a:defRPr/>
            </a:pPr>
            <a:endParaRPr lang="en-US" sz="2000" b="0" dirty="0" smtClean="0"/>
          </a:p>
          <a:p>
            <a:pPr eaLnBrk="1" fontAlgn="auto" hangingPunct="1">
              <a:spcAft>
                <a:spcPts val="0"/>
              </a:spcAft>
              <a:buFont typeface="Arial"/>
              <a:buNone/>
              <a:defRPr/>
            </a:pPr>
            <a:endParaRPr lang="en-US" sz="2000" b="0" dirty="0" smtClean="0"/>
          </a:p>
          <a:p>
            <a:pPr eaLnBrk="1" fontAlgn="auto" hangingPunct="1">
              <a:spcAft>
                <a:spcPts val="0"/>
              </a:spcAft>
              <a:buFont typeface="Arial"/>
              <a:buNone/>
              <a:defRPr/>
            </a:pPr>
            <a:endParaRPr lang="en-US" sz="600" b="0" dirty="0"/>
          </a:p>
        </p:txBody>
      </p:sp>
      <p:sp>
        <p:nvSpPr>
          <p:cNvPr id="16388" name="Text Placeholder 3"/>
          <p:cNvSpPr>
            <a:spLocks noGrp="1"/>
          </p:cNvSpPr>
          <p:nvPr>
            <p:ph type="body" sz="quarter" idx="12"/>
          </p:nvPr>
        </p:nvSpPr>
        <p:spPr>
          <a:xfrm>
            <a:off x="194581" y="6367691"/>
            <a:ext cx="2063750" cy="430213"/>
          </a:xfrm>
        </p:spPr>
        <p:txBody>
          <a:bodyPr/>
          <a:lstStyle/>
          <a:p>
            <a:pPr eaLnBrk="1" hangingPunct="1"/>
            <a:r>
              <a:rPr lang="en-US" dirty="0" smtClean="0">
                <a:ea typeface="Abadi MT Condensed Light" pitchFamily="34" charset="0"/>
                <a:cs typeface="Abadi MT Condensed Light" pitchFamily="34" charset="0"/>
              </a:rPr>
              <a:t>Spring 2014</a:t>
            </a:r>
          </a:p>
        </p:txBody>
      </p:sp>
      <p:sp>
        <p:nvSpPr>
          <p:cNvPr id="5" name="TextBox 4"/>
          <p:cNvSpPr txBox="1"/>
          <p:nvPr/>
        </p:nvSpPr>
        <p:spPr>
          <a:xfrm>
            <a:off x="4032719" y="5062311"/>
            <a:ext cx="3260711" cy="461963"/>
          </a:xfrm>
          <a:prstGeom prst="rect">
            <a:avLst/>
          </a:prstGeom>
          <a:noFill/>
        </p:spPr>
        <p:txBody>
          <a:bodyPr wrap="square">
            <a:spAutoFit/>
          </a:bodyPr>
          <a:lstStyle/>
          <a:p>
            <a:pPr fontAlgn="auto">
              <a:spcBef>
                <a:spcPts val="0"/>
              </a:spcBef>
              <a:spcAft>
                <a:spcPts val="0"/>
              </a:spcAft>
              <a:defRPr/>
            </a:pPr>
            <a:r>
              <a:rPr lang="en-US" sz="2400" dirty="0">
                <a:solidFill>
                  <a:schemeClr val="tx2">
                    <a:lumMod val="75000"/>
                  </a:schemeClr>
                </a:solidFill>
                <a:latin typeface="Franklin Gothic Medium" pitchFamily="34" charset="0"/>
                <a:cs typeface="+mn-cs"/>
              </a:rPr>
              <a:t> </a:t>
            </a:r>
            <a:r>
              <a:rPr lang="en-US" sz="2400" dirty="0" smtClean="0">
                <a:solidFill>
                  <a:srgbClr val="514141"/>
                </a:solidFill>
                <a:latin typeface="Franklin Gothic Medium" pitchFamily="34" charset="0"/>
                <a:cs typeface="+mn-cs"/>
              </a:rPr>
              <a:t>Hedy Chang, Director</a:t>
            </a:r>
            <a:endParaRPr lang="en-US" sz="2400" dirty="0">
              <a:solidFill>
                <a:srgbClr val="514141"/>
              </a:solidFill>
              <a:latin typeface="Franklin Gothic Medium" pitchFamily="34" charset="0"/>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87368874"/>
              </p:ext>
            </p:extLst>
          </p:nvPr>
        </p:nvGraphicFramePr>
        <p:xfrm>
          <a:off x="621147" y="1491982"/>
          <a:ext cx="7954448" cy="384451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p:cNvSpPr>
            <a:spLocks noGrp="1"/>
          </p:cNvSpPr>
          <p:nvPr>
            <p:ph type="body" sz="quarter" idx="13"/>
          </p:nvPr>
        </p:nvSpPr>
        <p:spPr>
          <a:xfrm>
            <a:off x="141514" y="99097"/>
            <a:ext cx="8784772" cy="981075"/>
          </a:xfrm>
        </p:spPr>
        <p:txBody>
          <a:bodyPr rtlCol="0">
            <a:noAutofit/>
          </a:bodyPr>
          <a:lstStyle/>
          <a:p>
            <a:pPr algn="ctr" eaLnBrk="1" fontAlgn="auto" hangingPunct="1">
              <a:spcAft>
                <a:spcPts val="0"/>
              </a:spcAft>
              <a:buFont typeface="Arial"/>
              <a:buNone/>
              <a:defRPr/>
            </a:pPr>
            <a:r>
              <a:rPr lang="en-US" sz="2800" dirty="0" smtClean="0">
                <a:latin typeface="Franklin Gothic Medium" pitchFamily="34" charset="0"/>
              </a:rPr>
              <a:t>Students Chronically Absent in Kindergarten and</a:t>
            </a:r>
            <a:br>
              <a:rPr lang="en-US" sz="2800" dirty="0" smtClean="0">
                <a:latin typeface="Franklin Gothic Medium" pitchFamily="34" charset="0"/>
              </a:rPr>
            </a:br>
            <a:r>
              <a:rPr lang="en-US" sz="2800" dirty="0" smtClean="0">
                <a:latin typeface="Franklin Gothic Medium" pitchFamily="34" charset="0"/>
              </a:rPr>
              <a:t>1</a:t>
            </a:r>
            <a:r>
              <a:rPr lang="en-US" sz="2800" baseline="30000" dirty="0" smtClean="0">
                <a:latin typeface="Franklin Gothic Medium" pitchFamily="34" charset="0"/>
              </a:rPr>
              <a:t>st</a:t>
            </a:r>
            <a:r>
              <a:rPr lang="en-US" sz="2800" dirty="0" smtClean="0">
                <a:latin typeface="Franklin Gothic Medium" pitchFamily="34" charset="0"/>
              </a:rPr>
              <a:t> Grade are Much Less Likely to Read Proficiently</a:t>
            </a:r>
            <a:br>
              <a:rPr lang="en-US" sz="2800" dirty="0" smtClean="0">
                <a:latin typeface="Franklin Gothic Medium" pitchFamily="34" charset="0"/>
              </a:rPr>
            </a:br>
            <a:r>
              <a:rPr lang="en-US" sz="2800" dirty="0" smtClean="0">
                <a:latin typeface="Franklin Gothic Medium" pitchFamily="34" charset="0"/>
              </a:rPr>
              <a:t>in 3</a:t>
            </a:r>
            <a:r>
              <a:rPr lang="en-US" sz="2800" baseline="30000" dirty="0" smtClean="0">
                <a:latin typeface="Franklin Gothic Medium" pitchFamily="34" charset="0"/>
              </a:rPr>
              <a:t>rd</a:t>
            </a:r>
            <a:r>
              <a:rPr lang="en-US" sz="2800" dirty="0" smtClean="0">
                <a:latin typeface="Franklin Gothic Medium" pitchFamily="34" charset="0"/>
              </a:rPr>
              <a:t> Grade</a:t>
            </a:r>
            <a:endParaRPr lang="en-US" sz="2800" dirty="0">
              <a:latin typeface="Franklin Gothic Medium"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811109159"/>
              </p:ext>
            </p:extLst>
          </p:nvPr>
        </p:nvGraphicFramePr>
        <p:xfrm>
          <a:off x="1709058" y="5094513"/>
          <a:ext cx="5997794" cy="1301524"/>
        </p:xfrm>
        <a:graphic>
          <a:graphicData uri="http://schemas.openxmlformats.org/drawingml/2006/table">
            <a:tbl>
              <a:tblPr/>
              <a:tblGrid>
                <a:gridCol w="1742444"/>
                <a:gridCol w="4255350"/>
              </a:tblGrid>
              <a:tr h="312816">
                <a:tc>
                  <a:txBody>
                    <a:bodyPr/>
                    <a:lstStyle/>
                    <a:p>
                      <a:pPr marL="0" marR="0" algn="ctr">
                        <a:spcBef>
                          <a:spcPts val="300"/>
                        </a:spcBef>
                        <a:spcAft>
                          <a:spcPts val="300"/>
                        </a:spcAft>
                      </a:pPr>
                      <a:r>
                        <a:rPr lang="en-US" sz="1600" b="0" dirty="0">
                          <a:latin typeface="Franklin Gothic Medium" pitchFamily="34" charset="0"/>
                          <a:ea typeface="Times New Roman"/>
                          <a:cs typeface="Abadi MT Condensed Light"/>
                        </a:rPr>
                        <a:t>No risk </a:t>
                      </a:r>
                    </a:p>
                  </a:txBody>
                  <a:tcPr marL="8891" marR="889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48260" marR="0" algn="l">
                        <a:spcBef>
                          <a:spcPts val="300"/>
                        </a:spcBef>
                        <a:spcAft>
                          <a:spcPts val="300"/>
                        </a:spcAft>
                      </a:pPr>
                      <a:r>
                        <a:rPr lang="en-US" sz="1600" b="0" dirty="0">
                          <a:latin typeface="Franklin Gothic Medium" pitchFamily="34" charset="0"/>
                          <a:ea typeface="Times New Roman"/>
                          <a:cs typeface="Abadi MT Condensed Light"/>
                        </a:rPr>
                        <a:t>Missed less than 5% of school in K &amp; 1</a:t>
                      </a:r>
                      <a:r>
                        <a:rPr lang="en-US" sz="1600" b="0" baseline="30000" dirty="0">
                          <a:latin typeface="Franklin Gothic Medium" pitchFamily="34" charset="0"/>
                          <a:ea typeface="Times New Roman"/>
                          <a:cs typeface="Abadi MT Condensed Light"/>
                        </a:rPr>
                        <a:t>st</a:t>
                      </a:r>
                      <a:r>
                        <a:rPr lang="en-US" sz="1600" b="0" dirty="0">
                          <a:latin typeface="Franklin Gothic Medium" pitchFamily="34" charset="0"/>
                          <a:ea typeface="Times New Roman"/>
                          <a:cs typeface="Abadi MT Condensed Light"/>
                        </a:rPr>
                        <a:t> </a:t>
                      </a:r>
                    </a:p>
                  </a:txBody>
                  <a:tcPr marL="8891" marR="889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312816">
                <a:tc>
                  <a:txBody>
                    <a:bodyPr/>
                    <a:lstStyle/>
                    <a:p>
                      <a:pPr marL="0" marR="0" algn="ctr">
                        <a:spcBef>
                          <a:spcPts val="200"/>
                        </a:spcBef>
                        <a:spcAft>
                          <a:spcPts val="200"/>
                        </a:spcAft>
                      </a:pPr>
                      <a:r>
                        <a:rPr lang="en-US" sz="1600" b="0">
                          <a:latin typeface="Franklin Gothic Medium" pitchFamily="34" charset="0"/>
                          <a:ea typeface="Times New Roman"/>
                          <a:cs typeface="Abadi MT Condensed Light"/>
                        </a:rPr>
                        <a:t>Small risk</a:t>
                      </a:r>
                    </a:p>
                  </a:txBody>
                  <a:tcPr marL="8891" marR="889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48260" marR="0" algn="l">
                        <a:spcBef>
                          <a:spcPts val="200"/>
                        </a:spcBef>
                        <a:spcAft>
                          <a:spcPts val="200"/>
                        </a:spcAft>
                      </a:pPr>
                      <a:r>
                        <a:rPr lang="en-US" sz="1600" b="0" dirty="0">
                          <a:latin typeface="Franklin Gothic Medium" pitchFamily="34" charset="0"/>
                          <a:ea typeface="Times New Roman"/>
                          <a:cs typeface="Abadi MT Condensed Light"/>
                        </a:rPr>
                        <a:t>Missed  5-9% of days in both K &amp; 1</a:t>
                      </a:r>
                      <a:r>
                        <a:rPr lang="en-US" sz="1600" b="0" baseline="30000" dirty="0">
                          <a:latin typeface="Franklin Gothic Medium" pitchFamily="34" charset="0"/>
                          <a:ea typeface="Times New Roman"/>
                          <a:cs typeface="Abadi MT Condensed Light"/>
                        </a:rPr>
                        <a:t>st</a:t>
                      </a:r>
                      <a:r>
                        <a:rPr lang="en-US" sz="1600" b="0" dirty="0">
                          <a:latin typeface="Franklin Gothic Medium" pitchFamily="34" charset="0"/>
                          <a:ea typeface="Times New Roman"/>
                          <a:cs typeface="Abadi MT Condensed Light"/>
                        </a:rPr>
                        <a:t> </a:t>
                      </a:r>
                    </a:p>
                  </a:txBody>
                  <a:tcPr marL="8891" marR="889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363076">
                <a:tc>
                  <a:txBody>
                    <a:bodyPr/>
                    <a:lstStyle/>
                    <a:p>
                      <a:pPr marL="0" marR="0" algn="ctr">
                        <a:spcBef>
                          <a:spcPts val="300"/>
                        </a:spcBef>
                        <a:spcAft>
                          <a:spcPts val="300"/>
                        </a:spcAft>
                      </a:pPr>
                      <a:r>
                        <a:rPr lang="en-US" sz="1600" b="0">
                          <a:latin typeface="Franklin Gothic Medium" pitchFamily="34" charset="0"/>
                          <a:ea typeface="Times New Roman"/>
                          <a:cs typeface="Abadi MT Condensed Light"/>
                        </a:rPr>
                        <a:t>Moderate risk</a:t>
                      </a:r>
                    </a:p>
                  </a:txBody>
                  <a:tcPr marL="8891" marR="889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48260" marR="0" algn="l">
                        <a:spcBef>
                          <a:spcPts val="300"/>
                        </a:spcBef>
                        <a:spcAft>
                          <a:spcPts val="300"/>
                        </a:spcAft>
                      </a:pPr>
                      <a:r>
                        <a:rPr lang="en-US" sz="1600" b="0" dirty="0" smtClean="0">
                          <a:latin typeface="Franklin Gothic Medium" pitchFamily="34" charset="0"/>
                          <a:ea typeface="Times New Roman"/>
                          <a:cs typeface="Abadi MT Condensed Light"/>
                        </a:rPr>
                        <a:t>Missed 5</a:t>
                      </a:r>
                      <a:r>
                        <a:rPr lang="en-US" sz="1600" b="0" dirty="0">
                          <a:latin typeface="Franklin Gothic Medium" pitchFamily="34" charset="0"/>
                          <a:ea typeface="Times New Roman"/>
                          <a:cs typeface="Abadi MT Condensed Light"/>
                        </a:rPr>
                        <a:t>-9% of days </a:t>
                      </a:r>
                      <a:r>
                        <a:rPr lang="en-US" sz="1600" b="0" dirty="0" smtClean="0">
                          <a:latin typeface="Franklin Gothic Medium" pitchFamily="34" charset="0"/>
                          <a:ea typeface="Times New Roman"/>
                          <a:cs typeface="Abadi MT Condensed Light"/>
                        </a:rPr>
                        <a:t>in </a:t>
                      </a:r>
                      <a:r>
                        <a:rPr lang="en-US" sz="1600" b="0" dirty="0">
                          <a:latin typeface="Franklin Gothic Medium" pitchFamily="34" charset="0"/>
                          <a:ea typeface="Times New Roman"/>
                          <a:cs typeface="Abadi MT Condensed Light"/>
                        </a:rPr>
                        <a:t>1 year &amp;10 % in 1 year  </a:t>
                      </a:r>
                    </a:p>
                  </a:txBody>
                  <a:tcPr marL="8891" marR="889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312816">
                <a:tc>
                  <a:txBody>
                    <a:bodyPr/>
                    <a:lstStyle/>
                    <a:p>
                      <a:pPr marL="0" marR="0" algn="ctr">
                        <a:spcBef>
                          <a:spcPts val="300"/>
                        </a:spcBef>
                        <a:spcAft>
                          <a:spcPts val="300"/>
                        </a:spcAft>
                      </a:pPr>
                      <a:r>
                        <a:rPr lang="en-US" sz="1600" b="0">
                          <a:latin typeface="Franklin Gothic Medium" pitchFamily="34" charset="0"/>
                          <a:ea typeface="Times New Roman"/>
                          <a:cs typeface="Abadi MT Condensed Light"/>
                        </a:rPr>
                        <a:t>High risk</a:t>
                      </a:r>
                    </a:p>
                  </a:txBody>
                  <a:tcPr marL="8891" marR="889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48260" marR="0" algn="l">
                        <a:spcBef>
                          <a:spcPts val="300"/>
                        </a:spcBef>
                        <a:spcAft>
                          <a:spcPts val="300"/>
                        </a:spcAft>
                      </a:pPr>
                      <a:r>
                        <a:rPr lang="en-US" sz="1600" b="0" dirty="0">
                          <a:latin typeface="Franklin Gothic Medium" pitchFamily="34" charset="0"/>
                          <a:ea typeface="Times New Roman"/>
                          <a:cs typeface="Abadi MT Condensed Light"/>
                        </a:rPr>
                        <a:t>Missed 10% or more in K &amp; 1</a:t>
                      </a:r>
                      <a:r>
                        <a:rPr lang="en-US" sz="1600" b="0" baseline="30000" dirty="0">
                          <a:latin typeface="Franklin Gothic Medium" pitchFamily="34" charset="0"/>
                          <a:ea typeface="Times New Roman"/>
                          <a:cs typeface="Abadi MT Condensed Light"/>
                        </a:rPr>
                        <a:t>st</a:t>
                      </a:r>
                      <a:r>
                        <a:rPr lang="en-US" sz="1600" b="0" dirty="0">
                          <a:latin typeface="Franklin Gothic Medium" pitchFamily="34" charset="0"/>
                          <a:ea typeface="Times New Roman"/>
                          <a:cs typeface="Abadi MT Condensed Light"/>
                        </a:rPr>
                        <a:t> </a:t>
                      </a:r>
                    </a:p>
                  </a:txBody>
                  <a:tcPr marL="8891" marR="889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bl>
          </a:graphicData>
        </a:graphic>
      </p:graphicFrame>
      <p:sp>
        <p:nvSpPr>
          <p:cNvPr id="23573" name="TextBox 9"/>
          <p:cNvSpPr txBox="1">
            <a:spLocks noChangeArrowheads="1"/>
          </p:cNvSpPr>
          <p:nvPr/>
        </p:nvSpPr>
        <p:spPr bwMode="auto">
          <a:xfrm>
            <a:off x="2104564" y="6469063"/>
            <a:ext cx="56022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i="1">
                <a:solidFill>
                  <a:srgbClr val="514141"/>
                </a:solidFill>
                <a:latin typeface="Franklin Gothic Medium" pitchFamily="34" charset="0"/>
              </a:rPr>
              <a:t>Source: Applied Survey Research &amp; Attendance Works (April 2011)</a:t>
            </a:r>
          </a:p>
        </p:txBody>
      </p:sp>
      <p:sp>
        <p:nvSpPr>
          <p:cNvPr id="3" name="Slide Number Placeholder 2"/>
          <p:cNvSpPr>
            <a:spLocks noGrp="1"/>
          </p:cNvSpPr>
          <p:nvPr>
            <p:ph type="sldNum" sz="quarter" idx="14"/>
          </p:nvPr>
        </p:nvSpPr>
        <p:spPr>
          <a:xfrm>
            <a:off x="6582002" y="6385152"/>
            <a:ext cx="2133600" cy="365125"/>
          </a:xfrm>
        </p:spPr>
        <p:txBody>
          <a:bodyPr/>
          <a:lstStyle/>
          <a:p>
            <a:pPr>
              <a:defRPr/>
            </a:pPr>
            <a:fld id="{F0C0B1A1-5E70-48A5-A01F-82299F2D263B}" type="slidenum">
              <a:rPr lang="en-US" sz="1400" b="1">
                <a:solidFill>
                  <a:schemeClr val="tx1">
                    <a:lumMod val="75000"/>
                    <a:lumOff val="25000"/>
                  </a:schemeClr>
                </a:solidFill>
              </a:rPr>
              <a:pPr>
                <a:defRPr/>
              </a:pPr>
              <a:t>10</a:t>
            </a:fld>
            <a:endParaRPr lang="en-US" sz="1400"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95948" y="186185"/>
            <a:ext cx="8802688" cy="981075"/>
          </a:xfrm>
        </p:spPr>
        <p:txBody>
          <a:bodyPr rtlCol="0">
            <a:noAutofit/>
          </a:bodyPr>
          <a:lstStyle/>
          <a:p>
            <a:pPr algn="ctr" eaLnBrk="1" fontAlgn="auto" hangingPunct="1">
              <a:spcAft>
                <a:spcPts val="0"/>
              </a:spcAft>
              <a:buFont typeface="Arial"/>
              <a:buNone/>
              <a:defRPr/>
            </a:pPr>
            <a:r>
              <a:rPr lang="en-US" sz="3300" dirty="0" smtClean="0">
                <a:latin typeface="Franklin Gothic Medium" pitchFamily="34" charset="0"/>
              </a:rPr>
              <a:t>The Long-Term Impact of Chronic Kindergarten Absence is Most Troubling for Poor Children</a:t>
            </a:r>
            <a:endParaRPr lang="en-US" sz="3300" dirty="0">
              <a:latin typeface="Franklin Gothic Medium" pitchFamily="34" charset="0"/>
            </a:endParaRPr>
          </a:p>
        </p:txBody>
      </p:sp>
      <p:graphicFrame>
        <p:nvGraphicFramePr>
          <p:cNvPr id="1026" name="Object 25"/>
          <p:cNvGraphicFramePr>
            <a:graphicFrameLocks noChangeAspect="1"/>
          </p:cNvGraphicFramePr>
          <p:nvPr>
            <p:extLst>
              <p:ext uri="{D42A27DB-BD31-4B8C-83A1-F6EECF244321}">
                <p14:modId xmlns:p14="http://schemas.microsoft.com/office/powerpoint/2010/main" val="2228941697"/>
              </p:ext>
            </p:extLst>
          </p:nvPr>
        </p:nvGraphicFramePr>
        <p:xfrm>
          <a:off x="1107171" y="2552700"/>
          <a:ext cx="6786563" cy="3511550"/>
        </p:xfrm>
        <a:graphic>
          <a:graphicData uri="http://schemas.openxmlformats.org/presentationml/2006/ole">
            <mc:AlternateContent xmlns:mc="http://schemas.openxmlformats.org/markup-compatibility/2006">
              <mc:Choice xmlns:v="urn:schemas-microsoft-com:vml" Requires="v">
                <p:oleObj spid="_x0000_s1074" name="Worksheet" r:id="rId4" imgW="8747814" imgH="5006380" progId="Excel.Sheet.8">
                  <p:embed/>
                </p:oleObj>
              </mc:Choice>
              <mc:Fallback>
                <p:oleObj name="Worksheet" r:id="rId4" imgW="8747814" imgH="5006380" progId="Excel.Sheet.8">
                  <p:embed/>
                  <p:pic>
                    <p:nvPicPr>
                      <p:cNvPr id="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7171" y="2552700"/>
                        <a:ext cx="6786563" cy="351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6"/>
          <p:cNvSpPr txBox="1">
            <a:spLocks noChangeArrowheads="1"/>
          </p:cNvSpPr>
          <p:nvPr/>
        </p:nvSpPr>
        <p:spPr bwMode="auto">
          <a:xfrm>
            <a:off x="676957" y="6042252"/>
            <a:ext cx="75517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i="1" dirty="0">
                <a:solidFill>
                  <a:srgbClr val="514141"/>
                </a:solidFill>
                <a:latin typeface="Franklin Gothic Medium" pitchFamily="34" charset="0"/>
              </a:rPr>
              <a:t>Source:  ECLS-K  data analyzed by National Center for Children in Poverty (NCCP) </a:t>
            </a:r>
          </a:p>
          <a:p>
            <a:pPr eaLnBrk="1" hangingPunct="1"/>
            <a:r>
              <a:rPr lang="en-US" sz="1400" i="1" dirty="0">
                <a:solidFill>
                  <a:srgbClr val="514141"/>
                </a:solidFill>
                <a:latin typeface="Franklin Gothic Medium" pitchFamily="34" charset="0"/>
              </a:rPr>
              <a:t>Note: </a:t>
            </a:r>
            <a:r>
              <a:rPr lang="en-US" sz="1400" i="1" dirty="0" smtClean="0">
                <a:solidFill>
                  <a:srgbClr val="514141"/>
                </a:solidFill>
                <a:latin typeface="Franklin Gothic Medium" pitchFamily="34" charset="0"/>
              </a:rPr>
              <a:t> Average </a:t>
            </a:r>
            <a:r>
              <a:rPr lang="en-US" sz="1400" i="1" dirty="0">
                <a:solidFill>
                  <a:srgbClr val="514141"/>
                </a:solidFill>
                <a:latin typeface="Franklin Gothic Medium" pitchFamily="34" charset="0"/>
              </a:rPr>
              <a:t>academic performance reflects results of direct cognitive </a:t>
            </a:r>
            <a:r>
              <a:rPr lang="en-US" sz="1400" i="1" dirty="0" smtClean="0">
                <a:solidFill>
                  <a:srgbClr val="514141"/>
                </a:solidFill>
                <a:latin typeface="Franklin Gothic Medium" pitchFamily="34" charset="0"/>
              </a:rPr>
              <a:t>assessments conducted </a:t>
            </a:r>
            <a:r>
              <a:rPr lang="en-US" sz="1400" i="1" dirty="0">
                <a:solidFill>
                  <a:srgbClr val="514141"/>
                </a:solidFill>
                <a:latin typeface="Franklin Gothic Medium" pitchFamily="34" charset="0"/>
              </a:rPr>
              <a:t>for ECLS-K.  </a:t>
            </a:r>
          </a:p>
        </p:txBody>
      </p:sp>
      <p:sp>
        <p:nvSpPr>
          <p:cNvPr id="1029" name="TextBox 6"/>
          <p:cNvSpPr txBox="1">
            <a:spLocks noChangeArrowheads="1"/>
          </p:cNvSpPr>
          <p:nvPr/>
        </p:nvSpPr>
        <p:spPr bwMode="auto">
          <a:xfrm>
            <a:off x="152400" y="1768473"/>
            <a:ext cx="88283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i="1" dirty="0">
                <a:latin typeface="Franklin Gothic Medium" pitchFamily="34" charset="0"/>
              </a:rPr>
              <a:t>5</a:t>
            </a:r>
            <a:r>
              <a:rPr lang="en-US" i="1" baseline="30000" dirty="0">
                <a:latin typeface="Franklin Gothic Medium" pitchFamily="34" charset="0"/>
              </a:rPr>
              <a:t>th</a:t>
            </a:r>
            <a:r>
              <a:rPr lang="en-US" i="1" dirty="0">
                <a:latin typeface="Franklin Gothic Medium" pitchFamily="34" charset="0"/>
              </a:rPr>
              <a:t> Grade Math and Reading </a:t>
            </a:r>
            <a:r>
              <a:rPr lang="en-US" i="1" dirty="0" smtClean="0">
                <a:latin typeface="Franklin Gothic Medium" pitchFamily="34" charset="0"/>
              </a:rPr>
              <a:t>performance by </a:t>
            </a:r>
            <a:r>
              <a:rPr lang="en-US" i="1" dirty="0">
                <a:latin typeface="Franklin Gothic Medium" pitchFamily="34" charset="0"/>
              </a:rPr>
              <a:t>K </a:t>
            </a:r>
            <a:r>
              <a:rPr lang="en-US" i="1" dirty="0" smtClean="0">
                <a:latin typeface="Franklin Gothic Medium" pitchFamily="34" charset="0"/>
              </a:rPr>
              <a:t>attendance </a:t>
            </a:r>
            <a:r>
              <a:rPr lang="en-US" i="1" dirty="0">
                <a:latin typeface="Franklin Gothic Medium" pitchFamily="34" charset="0"/>
              </a:rPr>
              <a:t>for </a:t>
            </a:r>
            <a:r>
              <a:rPr lang="en-US" i="1" dirty="0" smtClean="0">
                <a:latin typeface="Franklin Gothic Medium" pitchFamily="34" charset="0"/>
              </a:rPr>
              <a:t>children </a:t>
            </a:r>
            <a:r>
              <a:rPr lang="en-US" i="1" dirty="0">
                <a:latin typeface="Franklin Gothic Medium" pitchFamily="34" charset="0"/>
              </a:rPr>
              <a:t>l</a:t>
            </a:r>
            <a:r>
              <a:rPr lang="en-US" i="1" dirty="0" smtClean="0">
                <a:latin typeface="Franklin Gothic Medium" pitchFamily="34" charset="0"/>
              </a:rPr>
              <a:t>iving </a:t>
            </a:r>
            <a:r>
              <a:rPr lang="en-US" i="1" dirty="0">
                <a:latin typeface="Franklin Gothic Medium" pitchFamily="34" charset="0"/>
              </a:rPr>
              <a:t>In </a:t>
            </a:r>
            <a:r>
              <a:rPr lang="en-US" i="1" dirty="0" smtClean="0">
                <a:latin typeface="Franklin Gothic Medium" pitchFamily="34" charset="0"/>
              </a:rPr>
              <a:t>poverty.  Academic </a:t>
            </a:r>
            <a:r>
              <a:rPr lang="en-US" i="1" dirty="0">
                <a:latin typeface="Franklin Gothic Medium" pitchFamily="34" charset="0"/>
              </a:rPr>
              <a:t>performance was lower even if attendance had improved in 3</a:t>
            </a:r>
            <a:r>
              <a:rPr lang="en-US" i="1" baseline="30000" dirty="0">
                <a:latin typeface="Franklin Gothic Medium" pitchFamily="34" charset="0"/>
              </a:rPr>
              <a:t>rd</a:t>
            </a:r>
            <a:r>
              <a:rPr lang="en-US" i="1" dirty="0">
                <a:latin typeface="Franklin Gothic Medium" pitchFamily="34" charset="0"/>
              </a:rPr>
              <a:t> grade. </a:t>
            </a:r>
          </a:p>
        </p:txBody>
      </p:sp>
      <p:sp>
        <p:nvSpPr>
          <p:cNvPr id="4" name="Slide Number Placeholder 3"/>
          <p:cNvSpPr>
            <a:spLocks noGrp="1"/>
          </p:cNvSpPr>
          <p:nvPr>
            <p:ph type="sldNum" sz="quarter" idx="14"/>
          </p:nvPr>
        </p:nvSpPr>
        <p:spPr>
          <a:xfrm>
            <a:off x="6614660" y="6385152"/>
            <a:ext cx="2133600" cy="365125"/>
          </a:xfrm>
        </p:spPr>
        <p:txBody>
          <a:bodyPr/>
          <a:lstStyle/>
          <a:p>
            <a:pPr>
              <a:defRPr/>
            </a:pPr>
            <a:fld id="{532F846E-68F0-4D0A-96E5-29F258228B69}" type="slidenum">
              <a:rPr lang="en-US" sz="1400" b="1">
                <a:solidFill>
                  <a:schemeClr val="tx1">
                    <a:lumMod val="75000"/>
                    <a:lumOff val="25000"/>
                  </a:schemeClr>
                </a:solidFill>
              </a:rPr>
              <a:pPr>
                <a:defRPr/>
              </a:pPr>
              <a:t>11</a:t>
            </a:fld>
            <a:endParaRPr lang="en-US" sz="1400"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586991" y="3154150"/>
            <a:ext cx="2273300" cy="187801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3" name="Slide Number Placeholder 2"/>
          <p:cNvSpPr>
            <a:spLocks noGrp="1"/>
          </p:cNvSpPr>
          <p:nvPr>
            <p:ph type="sldNum" sz="quarter" idx="4294967295"/>
          </p:nvPr>
        </p:nvSpPr>
        <p:spPr>
          <a:xfrm>
            <a:off x="8364311" y="6376988"/>
            <a:ext cx="382588" cy="365125"/>
          </a:xfrm>
          <a:prstGeom prst="rect">
            <a:avLst/>
          </a:prstGeom>
        </p:spPr>
        <p:txBody>
          <a:bodyPr/>
          <a:lstStyle/>
          <a:p>
            <a:pPr>
              <a:defRPr/>
            </a:pPr>
            <a:fld id="{31E38542-4601-4486-9022-11B965DA42E8}" type="slidenum">
              <a:rPr lang="en-US" sz="1400" b="1" smtClean="0">
                <a:solidFill>
                  <a:schemeClr val="tx1">
                    <a:lumMod val="75000"/>
                    <a:lumOff val="25000"/>
                  </a:schemeClr>
                </a:solidFill>
              </a:rPr>
              <a:pPr>
                <a:defRPr/>
              </a:pPr>
              <a:t>12</a:t>
            </a:fld>
            <a:endParaRPr lang="en-US" sz="1400" b="1" dirty="0">
              <a:solidFill>
                <a:schemeClr val="tx1">
                  <a:lumMod val="75000"/>
                  <a:lumOff val="25000"/>
                </a:schemeClr>
              </a:solidFill>
            </a:endParaRPr>
          </a:p>
        </p:txBody>
      </p:sp>
      <p:sp>
        <p:nvSpPr>
          <p:cNvPr id="34820" name="Text Placeholder 3"/>
          <p:cNvSpPr>
            <a:spLocks noGrp="1"/>
          </p:cNvSpPr>
          <p:nvPr>
            <p:ph type="body" sz="quarter" idx="13"/>
          </p:nvPr>
        </p:nvSpPr>
        <p:spPr>
          <a:xfrm>
            <a:off x="107271" y="53067"/>
            <a:ext cx="8890681" cy="1293132"/>
          </a:xfrm>
        </p:spPr>
        <p:txBody>
          <a:bodyPr>
            <a:noAutofit/>
          </a:bodyPr>
          <a:lstStyle/>
          <a:p>
            <a:pPr algn="ctr">
              <a:lnSpc>
                <a:spcPct val="120000"/>
              </a:lnSpc>
              <a:spcBef>
                <a:spcPts val="0"/>
              </a:spcBef>
            </a:pPr>
            <a:r>
              <a:rPr lang="en-US" sz="3400" dirty="0" smtClean="0">
                <a:solidFill>
                  <a:srgbClr val="514141"/>
                </a:solidFill>
                <a:latin typeface="Franklin Gothic Medium" pitchFamily="34" charset="0"/>
                <a:ea typeface="Abadi MT Condensed Extra Bold" pitchFamily="34" charset="0"/>
                <a:cs typeface="Abadi MT Condensed Extra Bold" pitchFamily="34" charset="0"/>
              </a:rPr>
              <a:t>Multiple Years of Elementary </a:t>
            </a:r>
            <a:r>
              <a:rPr lang="en-US" sz="3400" dirty="0">
                <a:solidFill>
                  <a:srgbClr val="514141"/>
                </a:solidFill>
                <a:latin typeface="Franklin Gothic Medium" pitchFamily="34" charset="0"/>
                <a:ea typeface="Abadi MT Condensed Extra Bold" pitchFamily="34" charset="0"/>
                <a:cs typeface="Abadi MT Condensed Extra Bold" pitchFamily="34" charset="0"/>
              </a:rPr>
              <a:t>C</a:t>
            </a:r>
            <a:r>
              <a:rPr lang="en-US" sz="3400" dirty="0" smtClean="0">
                <a:solidFill>
                  <a:srgbClr val="514141"/>
                </a:solidFill>
                <a:latin typeface="Franklin Gothic Medium" pitchFamily="34" charset="0"/>
                <a:ea typeface="Abadi MT Condensed Extra Bold" pitchFamily="34" charset="0"/>
                <a:cs typeface="Abadi MT Condensed Extra Bold" pitchFamily="34" charset="0"/>
              </a:rPr>
              <a:t>hronic Absence  </a:t>
            </a:r>
          </a:p>
          <a:p>
            <a:pPr algn="ctr">
              <a:lnSpc>
                <a:spcPct val="120000"/>
              </a:lnSpc>
              <a:spcBef>
                <a:spcPts val="0"/>
              </a:spcBef>
            </a:pPr>
            <a:r>
              <a:rPr lang="en-US" sz="3400" dirty="0" smtClean="0">
                <a:solidFill>
                  <a:srgbClr val="514141"/>
                </a:solidFill>
                <a:latin typeface="Franklin Gothic Medium" pitchFamily="34" charset="0"/>
                <a:ea typeface="Abadi MT Condensed Extra Bold" pitchFamily="34" charset="0"/>
                <a:cs typeface="Abadi MT Condensed Extra Bold" pitchFamily="34" charset="0"/>
              </a:rPr>
              <a:t>=  Worse </a:t>
            </a:r>
            <a:r>
              <a:rPr lang="en-US" sz="3400" dirty="0">
                <a:solidFill>
                  <a:srgbClr val="514141"/>
                </a:solidFill>
                <a:latin typeface="Franklin Gothic Medium" pitchFamily="34" charset="0"/>
                <a:ea typeface="Abadi MT Condensed Extra Bold" pitchFamily="34" charset="0"/>
                <a:cs typeface="Abadi MT Condensed Extra Bold" pitchFamily="34" charset="0"/>
              </a:rPr>
              <a:t>M</a:t>
            </a:r>
            <a:r>
              <a:rPr lang="en-US" sz="3400" dirty="0" smtClean="0">
                <a:solidFill>
                  <a:srgbClr val="514141"/>
                </a:solidFill>
                <a:latin typeface="Franklin Gothic Medium" pitchFamily="34" charset="0"/>
                <a:ea typeface="Abadi MT Condensed Extra Bold" pitchFamily="34" charset="0"/>
                <a:cs typeface="Abadi MT Condensed Extra Bold" pitchFamily="34" charset="0"/>
              </a:rPr>
              <a:t>iddle </a:t>
            </a:r>
            <a:r>
              <a:rPr lang="en-US" sz="3400" dirty="0" smtClean="0">
                <a:latin typeface="Franklin Gothic Medium" pitchFamily="34" charset="0"/>
                <a:ea typeface="Abadi MT Condensed Extra Bold" pitchFamily="34" charset="0"/>
                <a:cs typeface="Abadi MT Condensed Extra Bold" pitchFamily="34" charset="0"/>
              </a:rPr>
              <a:t>School Outcomes</a:t>
            </a:r>
          </a:p>
        </p:txBody>
      </p:sp>
      <p:sp>
        <p:nvSpPr>
          <p:cNvPr id="34821" name="TextBox 7"/>
          <p:cNvSpPr txBox="1">
            <a:spLocks noChangeArrowheads="1"/>
          </p:cNvSpPr>
          <p:nvPr/>
        </p:nvSpPr>
        <p:spPr bwMode="auto">
          <a:xfrm>
            <a:off x="485316" y="6240012"/>
            <a:ext cx="7661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i="1" dirty="0">
                <a:solidFill>
                  <a:srgbClr val="514141"/>
                </a:solidFill>
                <a:latin typeface="Franklin Gothic Medium" pitchFamily="34" charset="0"/>
              </a:rPr>
              <a:t>Oakland Unified School District SY 2006-2012, Analysis By Attendance Works   </a:t>
            </a:r>
          </a:p>
        </p:txBody>
      </p:sp>
      <p:sp>
        <p:nvSpPr>
          <p:cNvPr id="7" name="TextBox 6"/>
          <p:cNvSpPr txBox="1"/>
          <p:nvPr/>
        </p:nvSpPr>
        <p:spPr>
          <a:xfrm>
            <a:off x="6665913" y="3197239"/>
            <a:ext cx="2255837" cy="1824038"/>
          </a:xfrm>
          <a:prstGeom prst="rect">
            <a:avLst/>
          </a:prstGeom>
          <a:noFill/>
        </p:spPr>
        <p:txBody>
          <a:bodyPr>
            <a:spAutoFit/>
          </a:bodyPr>
          <a:lstStyle/>
          <a:p>
            <a:pPr>
              <a:spcAft>
                <a:spcPts val="600"/>
              </a:spcAft>
              <a:defRPr/>
            </a:pPr>
            <a:r>
              <a:rPr lang="en-US" sz="1500" dirty="0">
                <a:latin typeface="Franklin Gothic Medium" pitchFamily="34" charset="0"/>
              </a:rPr>
              <a:t>Chronic absence in 1</a:t>
            </a:r>
            <a:r>
              <a:rPr lang="en-US" sz="1500" baseline="30000" dirty="0">
                <a:latin typeface="Franklin Gothic Medium" pitchFamily="34" charset="0"/>
              </a:rPr>
              <a:t>st</a:t>
            </a:r>
            <a:r>
              <a:rPr lang="en-US" sz="1500" dirty="0">
                <a:latin typeface="Franklin Gothic Medium" pitchFamily="34" charset="0"/>
              </a:rPr>
              <a:t> grade is also associated with:</a:t>
            </a:r>
          </a:p>
          <a:p>
            <a:pPr marL="285750" indent="-285750">
              <a:spcAft>
                <a:spcPts val="300"/>
              </a:spcAft>
              <a:buFont typeface="Arial"/>
              <a:buChar char="•"/>
              <a:defRPr/>
            </a:pPr>
            <a:r>
              <a:rPr lang="en-US" sz="1500" dirty="0">
                <a:latin typeface="Franklin Gothic Medium" pitchFamily="34" charset="0"/>
              </a:rPr>
              <a:t>Lower 6</a:t>
            </a:r>
            <a:r>
              <a:rPr lang="en-US" sz="1500" baseline="30000" dirty="0">
                <a:latin typeface="Franklin Gothic Medium" pitchFamily="34" charset="0"/>
              </a:rPr>
              <a:t>th</a:t>
            </a:r>
            <a:r>
              <a:rPr lang="en-US" sz="1500" dirty="0">
                <a:latin typeface="Franklin Gothic Medium" pitchFamily="34" charset="0"/>
              </a:rPr>
              <a:t> grade test scores</a:t>
            </a:r>
          </a:p>
          <a:p>
            <a:pPr marL="285750" indent="-285750">
              <a:spcAft>
                <a:spcPts val="600"/>
              </a:spcAft>
              <a:buFont typeface="Arial"/>
              <a:buChar char="•"/>
              <a:defRPr/>
            </a:pPr>
            <a:r>
              <a:rPr lang="en-US" sz="1500" dirty="0">
                <a:latin typeface="Franklin Gothic Medium" pitchFamily="34" charset="0"/>
              </a:rPr>
              <a:t>Higher levels of suspension</a:t>
            </a:r>
          </a:p>
        </p:txBody>
      </p:sp>
      <p:graphicFrame>
        <p:nvGraphicFramePr>
          <p:cNvPr id="34823" name="Chart 1"/>
          <p:cNvGraphicFramePr>
            <a:graphicFrameLocks/>
          </p:cNvGraphicFramePr>
          <p:nvPr/>
        </p:nvGraphicFramePr>
        <p:xfrm>
          <a:off x="1173163" y="2698750"/>
          <a:ext cx="5149850" cy="3267075"/>
        </p:xfrm>
        <a:graphic>
          <a:graphicData uri="http://schemas.openxmlformats.org/presentationml/2006/ole">
            <mc:AlternateContent xmlns:mc="http://schemas.openxmlformats.org/markup-compatibility/2006">
              <mc:Choice xmlns:v="urn:schemas-microsoft-com:vml" Requires="v">
                <p:oleObj spid="_x0000_s64534" r:id="rId4" imgW="5151566" imgH="3267739" progId="Excel.Sheet.8">
                  <p:embed/>
                </p:oleObj>
              </mc:Choice>
              <mc:Fallback>
                <p:oleObj r:id="rId4" imgW="5151566" imgH="3267739" progId="Excel.Sheet.8">
                  <p:embed/>
                  <p:pic>
                    <p:nvPicPr>
                      <p:cNvPr id="0" name="Picture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3163" y="2698750"/>
                        <a:ext cx="5149850" cy="326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4" name="TextBox 9"/>
          <p:cNvSpPr txBox="1">
            <a:spLocks noChangeArrowheads="1"/>
          </p:cNvSpPr>
          <p:nvPr/>
        </p:nvSpPr>
        <p:spPr bwMode="auto">
          <a:xfrm>
            <a:off x="2330450" y="5802313"/>
            <a:ext cx="41005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latin typeface="Franklin Gothic Medium" pitchFamily="34" charset="0"/>
              </a:rPr>
              <a:t>Years of Chronic Absence in Grades 1-5 </a:t>
            </a:r>
          </a:p>
        </p:txBody>
      </p:sp>
      <p:sp>
        <p:nvSpPr>
          <p:cNvPr id="34825" name="TextBox 10"/>
          <p:cNvSpPr txBox="1">
            <a:spLocks noChangeArrowheads="1"/>
          </p:cNvSpPr>
          <p:nvPr/>
        </p:nvSpPr>
        <p:spPr bwMode="auto">
          <a:xfrm>
            <a:off x="31069" y="3527425"/>
            <a:ext cx="134143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dirty="0">
                <a:latin typeface="Franklin Gothic Medium" pitchFamily="34" charset="0"/>
              </a:rPr>
              <a:t>Increase in probability of 6</a:t>
            </a:r>
            <a:r>
              <a:rPr lang="en-US" sz="1400" baseline="30000" dirty="0">
                <a:latin typeface="Franklin Gothic Medium" pitchFamily="34" charset="0"/>
              </a:rPr>
              <a:t>th</a:t>
            </a:r>
            <a:r>
              <a:rPr lang="en-US" sz="1400" dirty="0">
                <a:latin typeface="Franklin Gothic Medium" pitchFamily="34" charset="0"/>
              </a:rPr>
              <a:t> grade chronic absence </a:t>
            </a:r>
          </a:p>
        </p:txBody>
      </p:sp>
      <p:sp>
        <p:nvSpPr>
          <p:cNvPr id="34826" name="TextBox 11"/>
          <p:cNvSpPr txBox="1">
            <a:spLocks noChangeArrowheads="1"/>
          </p:cNvSpPr>
          <p:nvPr/>
        </p:nvSpPr>
        <p:spPr bwMode="auto">
          <a:xfrm>
            <a:off x="328613" y="1792288"/>
            <a:ext cx="822483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100" dirty="0">
                <a:latin typeface="Franklin Gothic Medium" pitchFamily="34" charset="0"/>
              </a:rPr>
              <a:t>Each year of chronic absence in elementary school is associated with a </a:t>
            </a:r>
            <a:r>
              <a:rPr lang="en-US" sz="2100" dirty="0" smtClean="0">
                <a:latin typeface="Franklin Gothic Medium" pitchFamily="34" charset="0"/>
              </a:rPr>
              <a:t>substantially higher probability </a:t>
            </a:r>
            <a:r>
              <a:rPr lang="en-US" sz="2100" dirty="0">
                <a:latin typeface="Franklin Gothic Medium" pitchFamily="34" charset="0"/>
              </a:rPr>
              <a:t>of chronic </a:t>
            </a:r>
            <a:r>
              <a:rPr lang="en-US" sz="2100" dirty="0" smtClean="0">
                <a:latin typeface="Franklin Gothic Medium" pitchFamily="34" charset="0"/>
              </a:rPr>
              <a:t>absence </a:t>
            </a:r>
            <a:r>
              <a:rPr lang="en-US" sz="2100" dirty="0">
                <a:latin typeface="Franklin Gothic Medium" pitchFamily="34" charset="0"/>
              </a:rPr>
              <a:t>in 6</a:t>
            </a:r>
            <a:r>
              <a:rPr lang="en-US" sz="2100" baseline="30000" dirty="0">
                <a:latin typeface="Franklin Gothic Medium" pitchFamily="34" charset="0"/>
              </a:rPr>
              <a:t>th</a:t>
            </a:r>
            <a:r>
              <a:rPr lang="en-US" sz="2100" dirty="0">
                <a:latin typeface="Franklin Gothic Medium" pitchFamily="34" charset="0"/>
              </a:rPr>
              <a:t> grade</a:t>
            </a:r>
          </a:p>
        </p:txBody>
      </p:sp>
      <p:sp>
        <p:nvSpPr>
          <p:cNvPr id="34827" name="TextBox 14"/>
          <p:cNvSpPr txBox="1">
            <a:spLocks noChangeArrowheads="1"/>
          </p:cNvSpPr>
          <p:nvPr/>
        </p:nvSpPr>
        <p:spPr bwMode="auto">
          <a:xfrm>
            <a:off x="2338388" y="4375150"/>
            <a:ext cx="611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dirty="0">
                <a:latin typeface="Franklin Gothic Medium" pitchFamily="34" charset="0"/>
              </a:rPr>
              <a:t>5.9x</a:t>
            </a:r>
          </a:p>
        </p:txBody>
      </p:sp>
      <p:sp>
        <p:nvSpPr>
          <p:cNvPr id="34828" name="TextBox 15"/>
          <p:cNvSpPr txBox="1">
            <a:spLocks noChangeArrowheads="1"/>
          </p:cNvSpPr>
          <p:nvPr/>
        </p:nvSpPr>
        <p:spPr bwMode="auto">
          <a:xfrm>
            <a:off x="3744913" y="4121150"/>
            <a:ext cx="6111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latin typeface="Franklin Gothic Medium" pitchFamily="34" charset="0"/>
              </a:rPr>
              <a:t>7.8x</a:t>
            </a:r>
          </a:p>
        </p:txBody>
      </p:sp>
      <p:sp>
        <p:nvSpPr>
          <p:cNvPr id="34829" name="TextBox 16"/>
          <p:cNvSpPr txBox="1">
            <a:spLocks noChangeArrowheads="1"/>
          </p:cNvSpPr>
          <p:nvPr/>
        </p:nvSpPr>
        <p:spPr bwMode="auto">
          <a:xfrm>
            <a:off x="5056188" y="2824163"/>
            <a:ext cx="7254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dirty="0">
                <a:latin typeface="Franklin Gothic Medium" pitchFamily="34" charset="0"/>
              </a:rPr>
              <a:t>18.0x</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2"/>
          <p:cNvSpPr>
            <a:spLocks noGrp="1"/>
          </p:cNvSpPr>
          <p:nvPr>
            <p:ph type="body" sz="quarter" idx="13"/>
          </p:nvPr>
        </p:nvSpPr>
        <p:spPr>
          <a:xfrm>
            <a:off x="455613" y="164645"/>
            <a:ext cx="8504237" cy="981075"/>
          </a:xfrm>
        </p:spPr>
        <p:txBody>
          <a:bodyPr/>
          <a:lstStyle/>
          <a:p>
            <a:pPr algn="ctr" eaLnBrk="1" hangingPunct="1"/>
            <a:r>
              <a:rPr lang="en-US" sz="3600" dirty="0" smtClean="0">
                <a:latin typeface="Franklin Gothic Medium" pitchFamily="34" charset="0"/>
                <a:ea typeface="Abadi MT Condensed Extra Bold" pitchFamily="34" charset="0"/>
                <a:cs typeface="Abadi MT Condensed Extra Bold" pitchFamily="34" charset="0"/>
              </a:rPr>
              <a:t>The Effects of Chronic Absence on Dropout Rates Are Cumulative</a:t>
            </a:r>
          </a:p>
        </p:txBody>
      </p:sp>
      <p:sp>
        <p:nvSpPr>
          <p:cNvPr id="4" name="Slide Number Placeholder 3"/>
          <p:cNvSpPr>
            <a:spLocks noGrp="1"/>
          </p:cNvSpPr>
          <p:nvPr>
            <p:ph type="sldNum" sz="quarter" idx="14"/>
          </p:nvPr>
        </p:nvSpPr>
        <p:spPr>
          <a:xfrm>
            <a:off x="6618743" y="6366102"/>
            <a:ext cx="2133600" cy="365125"/>
          </a:xfrm>
        </p:spPr>
        <p:txBody>
          <a:bodyPr/>
          <a:lstStyle/>
          <a:p>
            <a:pPr>
              <a:defRPr/>
            </a:pPr>
            <a:fld id="{BFC2B23C-D2A1-461E-9639-F14E7F18AA19}" type="slidenum">
              <a:rPr lang="en-US" sz="1400" b="1" smtClean="0">
                <a:solidFill>
                  <a:schemeClr val="tx1">
                    <a:lumMod val="75000"/>
                    <a:lumOff val="25000"/>
                  </a:schemeClr>
                </a:solidFill>
              </a:rPr>
              <a:pPr>
                <a:defRPr/>
              </a:pPr>
              <a:t>13</a:t>
            </a:fld>
            <a:endParaRPr lang="en-US" sz="1400" b="1" dirty="0">
              <a:solidFill>
                <a:schemeClr val="tx1">
                  <a:lumMod val="75000"/>
                  <a:lumOff val="25000"/>
                </a:schemeClr>
              </a:solidFill>
            </a:endParaRPr>
          </a:p>
        </p:txBody>
      </p:sp>
      <p:pic>
        <p:nvPicPr>
          <p:cNvPr id="5" name="Picture 3"/>
          <p:cNvPicPr>
            <a:picLocks noGrp="1" noChangeAspect="1" noChangeArrowheads="1"/>
          </p:cNvPicPr>
          <p:nvPr>
            <p:ph idx="1"/>
          </p:nvPr>
        </p:nvPicPr>
        <p:blipFill>
          <a:blip r:embed="rId3"/>
          <a:srcRect/>
          <a:stretch>
            <a:fillRect/>
          </a:stretch>
        </p:blipFill>
        <p:spPr>
          <a:xfrm>
            <a:off x="455613" y="1711325"/>
            <a:ext cx="5759450" cy="4441825"/>
          </a:xfrm>
          <a:ln>
            <a:solidFill>
              <a:schemeClr val="tx2">
                <a:lumMod val="60000"/>
                <a:lumOff val="40000"/>
              </a:schemeClr>
            </a:solidFill>
          </a:ln>
          <a:extLst/>
        </p:spPr>
      </p:pic>
      <p:sp>
        <p:nvSpPr>
          <p:cNvPr id="6" name="TextBox 5"/>
          <p:cNvSpPr txBox="1">
            <a:spLocks noChangeArrowheads="1"/>
          </p:cNvSpPr>
          <p:nvPr/>
        </p:nvSpPr>
        <p:spPr bwMode="auto">
          <a:xfrm>
            <a:off x="6511925" y="2949575"/>
            <a:ext cx="2254250" cy="2032000"/>
          </a:xfrm>
          <a:prstGeom prst="rect">
            <a:avLst/>
          </a:prstGeom>
          <a:solidFill>
            <a:schemeClr val="tx2">
              <a:lumMod val="60000"/>
              <a:lumOff val="40000"/>
            </a:schemeClr>
          </a:solidFill>
          <a:extLst/>
        </p:spPr>
        <p:style>
          <a:lnRef idx="2">
            <a:schemeClr val="accent5"/>
          </a:lnRef>
          <a:fillRef idx="1">
            <a:schemeClr val="lt1"/>
          </a:fillRef>
          <a:effectRef idx="0">
            <a:schemeClr val="accent5"/>
          </a:effectRef>
          <a:fontRef idx="minor">
            <a:schemeClr val="dk1"/>
          </a:fontRef>
        </p:style>
        <p:txBody>
          <a:bodyPr>
            <a:spAutoFit/>
          </a:bodyPr>
          <a:lstStyle>
            <a:defPPr>
              <a:defRPr lang="en-US"/>
            </a:defPPr>
            <a:lvl1pPr indent="0" algn="ctr" fontAlgn="auto">
              <a:lnSpc>
                <a:spcPct val="90000"/>
              </a:lnSpc>
              <a:spcBef>
                <a:spcPts val="0"/>
              </a:spcBef>
              <a:spcAft>
                <a:spcPts val="0"/>
              </a:spcAft>
              <a:buClr>
                <a:schemeClr val="tx1">
                  <a:lumMod val="65000"/>
                  <a:lumOff val="35000"/>
                </a:schemeClr>
              </a:buClr>
              <a:buFont typeface="Arial" pitchFamily="34" charset="0"/>
              <a:buNone/>
              <a:defRPr kumimoji="0" sz="2000" b="1">
                <a:ln w="10541" cmpd="sng">
                  <a:solidFill>
                    <a:schemeClr val="accent1">
                      <a:shade val="88000"/>
                      <a:satMod val="110000"/>
                    </a:schemeClr>
                  </a:solidFill>
                  <a:prstDash val="solid"/>
                </a:ln>
                <a:solidFill>
                  <a:schemeClr val="bg1"/>
                </a:solidFill>
                <a:latin typeface="Arial" pitchFamily="34" charset="0"/>
                <a:cs typeface="Arial" pitchFamily="34" charset="0"/>
              </a:defRPr>
            </a:lvl1pPr>
            <a:lvl2pPr marL="658368" indent="-246888">
              <a:spcBef>
                <a:spcPts val="300"/>
              </a:spcBef>
              <a:buClr>
                <a:schemeClr val="accent2"/>
              </a:buClr>
              <a:buFont typeface="Georgia"/>
              <a:buChar char="▫"/>
              <a:defRPr kumimoji="0" sz="2600">
                <a:solidFill>
                  <a:schemeClr val="dk1"/>
                </a:solidFill>
                <a:latin typeface="Arial" pitchFamily="34" charset="0"/>
                <a:cs typeface="Arial" pitchFamily="34" charset="0"/>
              </a:defRPr>
            </a:lvl2pPr>
            <a:lvl3pPr marL="923544" indent="-219456">
              <a:spcBef>
                <a:spcPts val="300"/>
              </a:spcBef>
              <a:buClr>
                <a:schemeClr val="accent1"/>
              </a:buClr>
              <a:buFont typeface="Wingdings 2"/>
              <a:buChar char=""/>
              <a:defRPr kumimoji="0" sz="2400">
                <a:solidFill>
                  <a:schemeClr val="accent1">
                    <a:lumMod val="75000"/>
                  </a:schemeClr>
                </a:solidFill>
                <a:latin typeface="Arial" pitchFamily="34" charset="0"/>
                <a:cs typeface="Arial" pitchFamily="34" charset="0"/>
              </a:defRPr>
            </a:lvl3pPr>
            <a:lvl4pPr marL="1179576" indent="-201168">
              <a:spcBef>
                <a:spcPts val="300"/>
              </a:spcBef>
              <a:buClr>
                <a:schemeClr val="accent1"/>
              </a:buClr>
              <a:buFont typeface="Wingdings 2"/>
              <a:buChar char=""/>
              <a:defRPr kumimoji="0" sz="2200">
                <a:solidFill>
                  <a:schemeClr val="accent1">
                    <a:lumMod val="75000"/>
                  </a:schemeClr>
                </a:solidFill>
                <a:latin typeface="Arial" pitchFamily="34" charset="0"/>
                <a:cs typeface="Arial" pitchFamily="34" charset="0"/>
              </a:defRPr>
            </a:lvl4pPr>
            <a:lvl5pPr marL="1389888" indent="-182880">
              <a:spcBef>
                <a:spcPts val="300"/>
              </a:spcBef>
              <a:buClr>
                <a:schemeClr val="tx1">
                  <a:lumMod val="65000"/>
                  <a:lumOff val="35000"/>
                </a:schemeClr>
              </a:buClr>
              <a:buFont typeface="Georgia"/>
              <a:buChar char="▫"/>
              <a:defRPr kumimoji="0" sz="2000">
                <a:solidFill>
                  <a:schemeClr val="tx1">
                    <a:lumMod val="65000"/>
                    <a:lumOff val="35000"/>
                  </a:schemeClr>
                </a:solidFill>
                <a:latin typeface="Arial" pitchFamily="34" charset="0"/>
                <a:cs typeface="Arial" pitchFamily="34" charset="0"/>
              </a:defRPr>
            </a:lvl5pPr>
            <a:lvl6pPr marL="1609344" indent="-182880">
              <a:spcBef>
                <a:spcPts val="300"/>
              </a:spcBef>
              <a:buClr>
                <a:schemeClr val="accent3"/>
              </a:buClr>
              <a:buFont typeface="Georgia"/>
              <a:buChar char="▫"/>
              <a:defRPr kumimoji="0">
                <a:solidFill>
                  <a:schemeClr val="dk1"/>
                </a:solidFill>
              </a:defRPr>
            </a:lvl6pPr>
            <a:lvl7pPr marL="1828800" indent="-182880">
              <a:spcBef>
                <a:spcPts val="300"/>
              </a:spcBef>
              <a:buClr>
                <a:schemeClr val="accent3"/>
              </a:buClr>
              <a:buFont typeface="Georgia"/>
              <a:buChar char="▫"/>
              <a:defRPr kumimoji="0" sz="1600">
                <a:solidFill>
                  <a:schemeClr val="dk1"/>
                </a:solidFill>
              </a:defRPr>
            </a:lvl7pPr>
            <a:lvl8pPr marL="2029968" indent="-182880">
              <a:spcBef>
                <a:spcPts val="300"/>
              </a:spcBef>
              <a:buClr>
                <a:schemeClr val="accent3"/>
              </a:buClr>
              <a:buFont typeface="Georgia"/>
              <a:buChar char="◦"/>
              <a:defRPr kumimoji="0" sz="1500">
                <a:solidFill>
                  <a:schemeClr val="dk1"/>
                </a:solidFill>
              </a:defRPr>
            </a:lvl8pPr>
            <a:lvl9pPr marL="2240280" indent="-182880">
              <a:spcBef>
                <a:spcPts val="300"/>
              </a:spcBef>
              <a:buClr>
                <a:schemeClr val="accent3"/>
              </a:buClr>
              <a:buFont typeface="Georgia"/>
              <a:buChar char="◦"/>
              <a:defRPr kumimoji="0" sz="1400" baseline="0">
                <a:solidFill>
                  <a:schemeClr val="dk1"/>
                </a:solidFill>
              </a:defRPr>
            </a:lvl9pPr>
          </a:lstStyle>
          <a:p>
            <a:pPr>
              <a:defRPr/>
            </a:pPr>
            <a:r>
              <a:rPr lang="en-US" b="0" dirty="0">
                <a:ln w="18415" cmpd="sng">
                  <a:noFill/>
                  <a:prstDash val="solid"/>
                </a:ln>
                <a:solidFill>
                  <a:srgbClr val="FFFFFF"/>
                </a:solidFill>
                <a:effectLst>
                  <a:outerShdw blurRad="63500" dir="3600000" algn="tl" rotWithShape="0">
                    <a:srgbClr val="000000">
                      <a:alpha val="70000"/>
                    </a:srgbClr>
                  </a:outerShdw>
                </a:effectLst>
                <a:latin typeface="Franklin Gothic Medium" pitchFamily="34" charset="0"/>
              </a:rPr>
              <a:t>With every year of chronic absenteeism, a higher percentage of students dropped out of school.</a:t>
            </a:r>
          </a:p>
        </p:txBody>
      </p:sp>
      <p:sp>
        <p:nvSpPr>
          <p:cNvPr id="26630" name="TextBox 1"/>
          <p:cNvSpPr txBox="1">
            <a:spLocks noChangeArrowheads="1"/>
          </p:cNvSpPr>
          <p:nvPr/>
        </p:nvSpPr>
        <p:spPr bwMode="auto">
          <a:xfrm>
            <a:off x="1206747" y="6410325"/>
            <a:ext cx="66729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i="1" dirty="0">
                <a:solidFill>
                  <a:srgbClr val="514141"/>
                </a:solidFill>
                <a:latin typeface="Franklin Gothic Medium" pitchFamily="34" charset="0"/>
              </a:rPr>
              <a:t>http://www.utahdataalliance.org/downloads/ChronicAbsenteeismResearchBrief.pdf</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16562" y="218369"/>
            <a:ext cx="8845550" cy="1417638"/>
          </a:xfrm>
        </p:spPr>
        <p:txBody>
          <a:bodyPr/>
          <a:lstStyle/>
          <a:p>
            <a:pPr algn="ctr"/>
            <a:r>
              <a:rPr lang="en-US" sz="3200" dirty="0" smtClean="0"/>
              <a:t>Poor Attendance Is A Problem Across Income; But Even More Important For Students In Poverty</a:t>
            </a:r>
            <a:endParaRPr lang="en-US" sz="3200" dirty="0"/>
          </a:p>
        </p:txBody>
      </p:sp>
      <p:sp>
        <p:nvSpPr>
          <p:cNvPr id="4" name="Slide Number Placeholder 3"/>
          <p:cNvSpPr>
            <a:spLocks noGrp="1"/>
          </p:cNvSpPr>
          <p:nvPr>
            <p:ph type="sldNum" sz="quarter" idx="14"/>
          </p:nvPr>
        </p:nvSpPr>
        <p:spPr>
          <a:xfrm>
            <a:off x="6606536" y="6382390"/>
            <a:ext cx="2133600" cy="365125"/>
          </a:xfrm>
        </p:spPr>
        <p:txBody>
          <a:bodyPr/>
          <a:lstStyle/>
          <a:p>
            <a:pPr>
              <a:defRPr/>
            </a:pPr>
            <a:fld id="{47BE2769-1AC7-48D9-BC3D-F8A95828A90B}" type="slidenum">
              <a:rPr lang="en-US" sz="1400" b="1" smtClean="0">
                <a:solidFill>
                  <a:schemeClr val="tx1">
                    <a:lumMod val="75000"/>
                    <a:lumOff val="25000"/>
                  </a:schemeClr>
                </a:solidFill>
              </a:rPr>
              <a:pPr>
                <a:defRPr/>
              </a:pPr>
              <a:t>14</a:t>
            </a:fld>
            <a:endParaRPr lang="en-US" b="1" dirty="0">
              <a:solidFill>
                <a:schemeClr val="tx1">
                  <a:lumMod val="75000"/>
                  <a:lumOff val="25000"/>
                </a:schemeClr>
              </a:solidFill>
            </a:endParaRPr>
          </a:p>
        </p:txBody>
      </p:sp>
      <p:pic>
        <p:nvPicPr>
          <p:cNvPr id="105474" name="Picture 2"/>
          <p:cNvPicPr>
            <a:picLocks noGrp="1" noChangeAspect="1" noChangeArrowheads="1"/>
          </p:cNvPicPr>
          <p:nvPr>
            <p:ph idx="1"/>
          </p:nvPr>
        </p:nvPicPr>
        <p:blipFill>
          <a:blip r:embed="rId2"/>
          <a:srcRect/>
          <a:stretch>
            <a:fillRect/>
          </a:stretch>
        </p:blipFill>
        <p:spPr bwMode="auto">
          <a:xfrm>
            <a:off x="655093" y="1600200"/>
            <a:ext cx="6950013" cy="4525963"/>
          </a:xfrm>
          <a:prstGeom prst="rect">
            <a:avLst/>
          </a:prstGeom>
          <a:noFill/>
          <a:ln w="9525">
            <a:noFill/>
            <a:miter lim="800000"/>
            <a:headEnd/>
            <a:tailEnd/>
          </a:ln>
        </p:spPr>
      </p:pic>
      <p:sp>
        <p:nvSpPr>
          <p:cNvPr id="7" name="TextBox 6"/>
          <p:cNvSpPr txBox="1"/>
          <p:nvPr/>
        </p:nvSpPr>
        <p:spPr>
          <a:xfrm>
            <a:off x="655093" y="6126163"/>
            <a:ext cx="7383437" cy="646331"/>
          </a:xfrm>
          <a:prstGeom prst="rect">
            <a:avLst/>
          </a:prstGeom>
          <a:noFill/>
        </p:spPr>
        <p:txBody>
          <a:bodyPr wrap="square" rtlCol="0">
            <a:spAutoFit/>
          </a:bodyPr>
          <a:lstStyle/>
          <a:p>
            <a:r>
              <a:rPr lang="en-US" dirty="0" smtClean="0"/>
              <a:t>Presentation to: The Interagency Council for Ending the Achievement Gap November 7, 2013, CT State Dept of Education.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506418722"/>
              </p:ext>
            </p:extLst>
          </p:nvPr>
        </p:nvGraphicFramePr>
        <p:xfrm>
          <a:off x="179315" y="1499523"/>
          <a:ext cx="8558947" cy="478865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3"/>
          </p:nvPr>
        </p:nvSpPr>
        <p:spPr>
          <a:xfrm>
            <a:off x="298450" y="177421"/>
            <a:ext cx="8504238" cy="1240217"/>
          </a:xfrm>
        </p:spPr>
        <p:txBody>
          <a:bodyPr/>
          <a:lstStyle/>
          <a:p>
            <a:pPr algn="ctr"/>
            <a:r>
              <a:rPr lang="en-US" sz="3800" dirty="0" smtClean="0"/>
              <a:t>Emerging data suggests good attendance = more success in college</a:t>
            </a:r>
            <a:endParaRPr lang="en-US" sz="3800" dirty="0"/>
          </a:p>
        </p:txBody>
      </p:sp>
      <p:sp>
        <p:nvSpPr>
          <p:cNvPr id="4" name="Slide Number Placeholder 3"/>
          <p:cNvSpPr>
            <a:spLocks noGrp="1"/>
          </p:cNvSpPr>
          <p:nvPr/>
        </p:nvSpPr>
        <p:spPr>
          <a:xfrm>
            <a:off x="6738410" y="6390559"/>
            <a:ext cx="1999852" cy="317311"/>
          </a:xfrm>
          <a:prstGeom prst="rect">
            <a:avLst/>
          </a:prstGeom>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defRPr/>
            </a:pPr>
            <a:fld id="{47BE2769-1AC7-48D9-BC3D-F8A95828A90B}" type="slidenum">
              <a:rPr lang="en-US" sz="1400" b="1" smtClean="0">
                <a:solidFill>
                  <a:schemeClr val="tx1">
                    <a:lumMod val="75000"/>
                    <a:lumOff val="25000"/>
                  </a:schemeClr>
                </a:solidFill>
              </a:rPr>
              <a:pPr algn="r">
                <a:defRPr/>
              </a:pPr>
              <a:t>15</a:t>
            </a:fld>
            <a:endParaRPr lang="en-US" b="1" dirty="0">
              <a:solidFill>
                <a:schemeClr val="tx1">
                  <a:lumMod val="75000"/>
                  <a:lumOff val="25000"/>
                </a:schemeClr>
              </a:solidFill>
            </a:endParaRPr>
          </a:p>
        </p:txBody>
      </p:sp>
    </p:spTree>
    <p:extLst>
      <p:ext uri="{BB962C8B-B14F-4D97-AF65-F5344CB8AC3E}">
        <p14:creationId xmlns:p14="http://schemas.microsoft.com/office/powerpoint/2010/main" val="2248238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4294967295"/>
          </p:nvPr>
        </p:nvSpPr>
        <p:spPr bwMode="auto">
          <a:xfrm>
            <a:off x="6605182" y="6365696"/>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9DEAE8F3-AA93-479F-B2AB-E92530D1C6D7}" type="slidenum">
              <a:rPr lang="en-US" sz="1400" b="1" smtClean="0">
                <a:solidFill>
                  <a:prstClr val="black">
                    <a:lumMod val="75000"/>
                    <a:lumOff val="25000"/>
                  </a:prstClr>
                </a:solidFill>
              </a:rPr>
              <a:pPr fontAlgn="base">
                <a:spcBef>
                  <a:spcPct val="0"/>
                </a:spcBef>
                <a:spcAft>
                  <a:spcPct val="0"/>
                </a:spcAft>
                <a:defRPr/>
              </a:pPr>
              <a:t>16</a:t>
            </a:fld>
            <a:endParaRPr lang="en-US" sz="1400" b="1" dirty="0" smtClean="0">
              <a:solidFill>
                <a:prstClr val="black">
                  <a:lumMod val="75000"/>
                  <a:lumOff val="25000"/>
                </a:prstClr>
              </a:solidFill>
            </a:endParaRPr>
          </a:p>
        </p:txBody>
      </p:sp>
      <p:sp>
        <p:nvSpPr>
          <p:cNvPr id="6" name="Text Placeholder 5"/>
          <p:cNvSpPr>
            <a:spLocks noGrp="1"/>
          </p:cNvSpPr>
          <p:nvPr>
            <p:ph type="body" sz="quarter" idx="13"/>
          </p:nvPr>
        </p:nvSpPr>
        <p:spPr>
          <a:xfrm>
            <a:off x="119747" y="338395"/>
            <a:ext cx="8891080" cy="981075"/>
          </a:xfrm>
        </p:spPr>
        <p:txBody>
          <a:bodyPr rtlCol="0">
            <a:noAutofit/>
          </a:bodyPr>
          <a:lstStyle/>
          <a:p>
            <a:pPr algn="ctr" eaLnBrk="1" fontAlgn="auto" hangingPunct="1">
              <a:spcAft>
                <a:spcPts val="0"/>
              </a:spcAft>
              <a:buFont typeface="Arial"/>
              <a:buNone/>
              <a:defRPr/>
            </a:pPr>
            <a:r>
              <a:rPr lang="en-US" sz="4000" dirty="0" smtClean="0">
                <a:latin typeface="Franklin Gothic Medium" pitchFamily="34" charset="0"/>
              </a:rPr>
              <a:t>Why Are Students Chronically Absent?</a:t>
            </a:r>
            <a:endParaRPr lang="en-US" sz="4000" dirty="0">
              <a:latin typeface="Franklin Gothic Medium" pitchFamily="34" charset="0"/>
            </a:endParaRPr>
          </a:p>
        </p:txBody>
      </p:sp>
      <p:graphicFrame>
        <p:nvGraphicFramePr>
          <p:cNvPr id="7" name="Diagram 6"/>
          <p:cNvGraphicFramePr/>
          <p:nvPr>
            <p:extLst>
              <p:ext uri="{D42A27DB-BD31-4B8C-83A1-F6EECF244321}">
                <p14:modId xmlns:p14="http://schemas.microsoft.com/office/powerpoint/2010/main" val="2635954462"/>
              </p:ext>
            </p:extLst>
          </p:nvPr>
        </p:nvGraphicFramePr>
        <p:xfrm>
          <a:off x="407619" y="1787510"/>
          <a:ext cx="7896245" cy="4666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8838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16100"/>
            <a:ext cx="8229600" cy="4657725"/>
          </a:xfrm>
        </p:spPr>
        <p:txBody>
          <a:bodyPr>
            <a:noAutofit/>
          </a:bodyPr>
          <a:lstStyle/>
          <a:p>
            <a:pPr algn="ctr">
              <a:buFont typeface="Arial" pitchFamily="34" charset="0"/>
              <a:buNone/>
              <a:defRPr/>
            </a:pPr>
            <a:r>
              <a:rPr lang="en-US" sz="3800" dirty="0" smtClean="0">
                <a:latin typeface="Franklin Gothic Medium" pitchFamily="34" charset="0"/>
              </a:rPr>
              <a:t>Hope </a:t>
            </a:r>
          </a:p>
          <a:p>
            <a:pPr algn="ctr">
              <a:buFont typeface="Arial" pitchFamily="34" charset="0"/>
              <a:buNone/>
              <a:defRPr/>
            </a:pPr>
            <a:r>
              <a:rPr lang="en-US" sz="2400" b="0" dirty="0" smtClean="0">
                <a:latin typeface="Franklin Gothic Medium" pitchFamily="34" charset="0"/>
              </a:rPr>
              <a:t>for a better future</a:t>
            </a:r>
          </a:p>
          <a:p>
            <a:pPr algn="ctr">
              <a:buFont typeface="Arial" pitchFamily="34" charset="0"/>
              <a:buNone/>
              <a:defRPr/>
            </a:pPr>
            <a:r>
              <a:rPr lang="en-US" sz="2400" dirty="0" smtClean="0">
                <a:solidFill>
                  <a:schemeClr val="accent2">
                    <a:lumMod val="75000"/>
                  </a:schemeClr>
                </a:solidFill>
                <a:latin typeface="Franklin Gothic Medium" pitchFamily="34" charset="0"/>
              </a:rPr>
              <a:t>+</a:t>
            </a:r>
          </a:p>
          <a:p>
            <a:pPr algn="ctr">
              <a:buFont typeface="Arial" pitchFamily="34" charset="0"/>
              <a:buNone/>
              <a:defRPr/>
            </a:pPr>
            <a:r>
              <a:rPr lang="en-US" sz="3800" dirty="0" smtClean="0">
                <a:latin typeface="Franklin Gothic Medium" pitchFamily="34" charset="0"/>
              </a:rPr>
              <a:t>Faith</a:t>
            </a:r>
            <a:r>
              <a:rPr lang="en-US" sz="3700" dirty="0" smtClean="0">
                <a:latin typeface="Franklin Gothic Medium" pitchFamily="34" charset="0"/>
              </a:rPr>
              <a:t> </a:t>
            </a:r>
          </a:p>
          <a:p>
            <a:pPr algn="ctr">
              <a:buFont typeface="Arial" pitchFamily="34" charset="0"/>
              <a:buNone/>
              <a:defRPr/>
            </a:pPr>
            <a:r>
              <a:rPr lang="en-US" sz="2400" b="0" dirty="0" smtClean="0">
                <a:latin typeface="Franklin Gothic Medium" pitchFamily="34" charset="0"/>
              </a:rPr>
              <a:t>that school will help you or your child succeed</a:t>
            </a:r>
          </a:p>
          <a:p>
            <a:pPr algn="ctr">
              <a:buFont typeface="Arial" pitchFamily="34" charset="0"/>
              <a:buNone/>
              <a:defRPr/>
            </a:pPr>
            <a:r>
              <a:rPr lang="en-US" sz="2400" dirty="0" smtClean="0">
                <a:solidFill>
                  <a:schemeClr val="accent2">
                    <a:lumMod val="75000"/>
                  </a:schemeClr>
                </a:solidFill>
                <a:latin typeface="Franklin Gothic Medium" pitchFamily="34" charset="0"/>
              </a:rPr>
              <a:t>+</a:t>
            </a:r>
          </a:p>
          <a:p>
            <a:pPr algn="ctr">
              <a:buFont typeface="Arial" pitchFamily="34" charset="0"/>
              <a:buNone/>
              <a:defRPr/>
            </a:pPr>
            <a:r>
              <a:rPr lang="en-US" sz="3800" dirty="0" smtClean="0">
                <a:latin typeface="Franklin Gothic Medium" pitchFamily="34" charset="0"/>
              </a:rPr>
              <a:t>Capacity</a:t>
            </a:r>
          </a:p>
          <a:p>
            <a:pPr algn="ctr">
              <a:buFont typeface="Arial" pitchFamily="34" charset="0"/>
              <a:buNone/>
              <a:defRPr/>
            </a:pPr>
            <a:r>
              <a:rPr lang="en-US" sz="2400" b="0" dirty="0" smtClean="0">
                <a:latin typeface="Franklin Gothic Medium" pitchFamily="34" charset="0"/>
              </a:rPr>
              <a:t>Resources, skills, knowledge needed to get to school </a:t>
            </a:r>
          </a:p>
          <a:p>
            <a:pPr algn="ctr">
              <a:buFont typeface="Arial" pitchFamily="34" charset="0"/>
              <a:buNone/>
              <a:defRPr/>
            </a:pPr>
            <a:endParaRPr lang="en-US" sz="4800" dirty="0" smtClean="0">
              <a:latin typeface="Franklin Gothic Medium" pitchFamily="34" charset="0"/>
            </a:endParaRPr>
          </a:p>
          <a:p>
            <a:pPr>
              <a:buFont typeface="Arial" pitchFamily="34" charset="0"/>
              <a:buNone/>
              <a:defRPr/>
            </a:pPr>
            <a:endParaRPr lang="en-US" dirty="0">
              <a:latin typeface="Franklin Gothic Medium" pitchFamily="34" charset="0"/>
            </a:endParaRPr>
          </a:p>
        </p:txBody>
      </p:sp>
      <p:sp>
        <p:nvSpPr>
          <p:cNvPr id="3" name="Slide Number Placeholder 2"/>
          <p:cNvSpPr>
            <a:spLocks noGrp="1"/>
          </p:cNvSpPr>
          <p:nvPr>
            <p:ph type="sldNum" sz="quarter" idx="4294967295"/>
          </p:nvPr>
        </p:nvSpPr>
        <p:spPr>
          <a:xfrm>
            <a:off x="6613299" y="6364741"/>
            <a:ext cx="2133600" cy="365125"/>
          </a:xfrm>
          <a:prstGeom prst="rect">
            <a:avLst/>
          </a:prstGeom>
        </p:spPr>
        <p:txBody>
          <a:bodyPr/>
          <a:lstStyle/>
          <a:p>
            <a:pPr>
              <a:defRPr/>
            </a:pPr>
            <a:fld id="{D62C1CFB-190D-4AEF-91A3-BE47B580354A}" type="slidenum">
              <a:rPr lang="en-US" sz="1400" b="1" smtClean="0">
                <a:solidFill>
                  <a:schemeClr val="tx1">
                    <a:lumMod val="65000"/>
                    <a:lumOff val="35000"/>
                  </a:schemeClr>
                </a:solidFill>
              </a:rPr>
              <a:pPr>
                <a:defRPr/>
              </a:pPr>
              <a:t>17</a:t>
            </a:fld>
            <a:endParaRPr lang="en-US" sz="1400" b="1" dirty="0">
              <a:solidFill>
                <a:schemeClr val="tx1">
                  <a:lumMod val="65000"/>
                  <a:lumOff val="35000"/>
                </a:schemeClr>
              </a:solidFill>
            </a:endParaRPr>
          </a:p>
        </p:txBody>
      </p:sp>
      <p:sp>
        <p:nvSpPr>
          <p:cNvPr id="37892" name="Text Placeholder 3"/>
          <p:cNvSpPr>
            <a:spLocks noGrp="1"/>
          </p:cNvSpPr>
          <p:nvPr>
            <p:ph type="body" sz="quarter" idx="13"/>
          </p:nvPr>
        </p:nvSpPr>
        <p:spPr>
          <a:xfrm>
            <a:off x="298450" y="387350"/>
            <a:ext cx="8504238" cy="981075"/>
          </a:xfrm>
        </p:spPr>
        <p:txBody>
          <a:bodyPr/>
          <a:lstStyle/>
          <a:p>
            <a:pPr algn="ctr"/>
            <a:r>
              <a:rPr lang="en-US" sz="4000" dirty="0" smtClean="0">
                <a:latin typeface="Franklin Gothic Medium" pitchFamily="34" charset="0"/>
                <a:ea typeface="Abadi MT Condensed Extra Bold" pitchFamily="34" charset="0"/>
                <a:cs typeface="Abadi MT Condensed Extra Bold" pitchFamily="34" charset="0"/>
              </a:rPr>
              <a:t>Going to School Every Day Reflects…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6614660" y="6374266"/>
            <a:ext cx="2133600" cy="365125"/>
          </a:xfrm>
          <a:prstGeom prst="rect">
            <a:avLst/>
          </a:prstGeom>
        </p:spPr>
        <p:txBody>
          <a:bodyPr/>
          <a:lstStyle/>
          <a:p>
            <a:pPr>
              <a:defRPr/>
            </a:pPr>
            <a:fld id="{247D5799-D450-4503-B602-8C176220C08F}" type="slidenum">
              <a:rPr lang="en-US" sz="1400" b="1">
                <a:solidFill>
                  <a:prstClr val="black">
                    <a:lumMod val="65000"/>
                    <a:lumOff val="35000"/>
                  </a:prstClr>
                </a:solidFill>
              </a:rPr>
              <a:pPr>
                <a:defRPr/>
              </a:pPr>
              <a:t>18</a:t>
            </a:fld>
            <a:endParaRPr lang="en-US" sz="1400" b="1" dirty="0">
              <a:solidFill>
                <a:prstClr val="black">
                  <a:lumMod val="65000"/>
                  <a:lumOff val="35000"/>
                </a:prstClr>
              </a:solidFill>
            </a:endParaRPr>
          </a:p>
        </p:txBody>
      </p:sp>
      <p:sp>
        <p:nvSpPr>
          <p:cNvPr id="6" name="Text Placeholder 5"/>
          <p:cNvSpPr>
            <a:spLocks noGrp="1"/>
          </p:cNvSpPr>
          <p:nvPr>
            <p:ph type="body" sz="quarter" idx="13"/>
          </p:nvPr>
        </p:nvSpPr>
        <p:spPr>
          <a:xfrm>
            <a:off x="119743" y="186185"/>
            <a:ext cx="8915399" cy="981075"/>
          </a:xfrm>
        </p:spPr>
        <p:txBody>
          <a:bodyPr rtlCol="0">
            <a:noAutofit/>
          </a:bodyPr>
          <a:lstStyle/>
          <a:p>
            <a:pPr algn="ctr" eaLnBrk="1" fontAlgn="auto" hangingPunct="1">
              <a:spcAft>
                <a:spcPts val="0"/>
              </a:spcAft>
              <a:buFont typeface="Arial"/>
              <a:buNone/>
              <a:defRPr/>
            </a:pPr>
            <a:r>
              <a:rPr lang="en-US" sz="3600" dirty="0" smtClean="0">
                <a:latin typeface="Franklin Gothic Medium" pitchFamily="34" charset="0"/>
              </a:rPr>
              <a:t>Universal Strategies for Building a Culture of Attendance &amp; Identifying Barriers</a:t>
            </a:r>
            <a:endParaRPr lang="en-US" sz="3600" dirty="0">
              <a:latin typeface="Franklin Gothic Medium"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798" y="1700785"/>
            <a:ext cx="7774048" cy="4760570"/>
          </a:xfrm>
          <a:prstGeom prst="rect">
            <a:avLst/>
          </a:prstGeom>
        </p:spPr>
      </p:pic>
    </p:spTree>
    <p:extLst>
      <p:ext uri="{BB962C8B-B14F-4D97-AF65-F5344CB8AC3E}">
        <p14:creationId xmlns:p14="http://schemas.microsoft.com/office/powerpoint/2010/main" val="4215661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3"/>
          </p:nvPr>
        </p:nvSpPr>
        <p:spPr>
          <a:xfrm>
            <a:off x="298450" y="207957"/>
            <a:ext cx="8504238" cy="981075"/>
          </a:xfrm>
        </p:spPr>
        <p:txBody>
          <a:bodyPr rtlCol="0">
            <a:noAutofit/>
          </a:bodyPr>
          <a:lstStyle/>
          <a:p>
            <a:pPr algn="ctr" eaLnBrk="1" fontAlgn="auto" hangingPunct="1">
              <a:spcAft>
                <a:spcPts val="0"/>
              </a:spcAft>
              <a:buFont typeface="Arial"/>
              <a:buNone/>
              <a:defRPr/>
            </a:pPr>
            <a:r>
              <a:rPr lang="en-US" sz="3400" dirty="0" smtClean="0">
                <a:latin typeface="Franklin Gothic Medium" pitchFamily="34" charset="0"/>
              </a:rPr>
              <a:t>Increased Attendance Involves a 3-Tiered Approach that Fits with Most Reform Efforts</a:t>
            </a:r>
            <a:endParaRPr lang="en-US" sz="3400" dirty="0">
              <a:latin typeface="Franklin Gothic Medium" pitchFamily="34" charset="0"/>
            </a:endParaRPr>
          </a:p>
        </p:txBody>
      </p:sp>
      <p:sp>
        <p:nvSpPr>
          <p:cNvPr id="18" name="Rectangle 17"/>
          <p:cNvSpPr/>
          <p:nvPr/>
        </p:nvSpPr>
        <p:spPr>
          <a:xfrm>
            <a:off x="6477000" y="5029200"/>
            <a:ext cx="13716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44"/>
          <p:cNvGrpSpPr>
            <a:grpSpLocks/>
          </p:cNvGrpSpPr>
          <p:nvPr/>
        </p:nvGrpSpPr>
        <p:grpSpPr bwMode="auto">
          <a:xfrm>
            <a:off x="503894" y="2174230"/>
            <a:ext cx="7621067" cy="1251857"/>
            <a:chOff x="914400" y="1066800"/>
            <a:chExt cx="7315200" cy="1600200"/>
          </a:xfrm>
          <a:solidFill>
            <a:schemeClr val="bg2">
              <a:lumMod val="75000"/>
            </a:schemeClr>
          </a:solidFill>
        </p:grpSpPr>
        <p:sp>
          <p:nvSpPr>
            <p:cNvPr id="14" name="Rounded Rectangle 13"/>
            <p:cNvSpPr/>
            <p:nvPr/>
          </p:nvSpPr>
          <p:spPr>
            <a:xfrm>
              <a:off x="4343400" y="1066800"/>
              <a:ext cx="3886200" cy="1601070"/>
            </a:xfrm>
            <a:prstGeom prst="roundRect">
              <a:avLst/>
            </a:prstGeom>
            <a:gr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1600" dirty="0">
                  <a:solidFill>
                    <a:srgbClr val="000000"/>
                  </a:solidFill>
                  <a:latin typeface="Franklin Gothic Medium" pitchFamily="34" charset="0"/>
                  <a:ea typeface="Arial" charset="0"/>
                  <a:cs typeface="Abadi MT Condensed Light"/>
                </a:rPr>
                <a:t>A small fraction </a:t>
              </a:r>
            </a:p>
            <a:p>
              <a:pPr algn="r" fontAlgn="auto">
                <a:spcBef>
                  <a:spcPts val="0"/>
                </a:spcBef>
                <a:spcAft>
                  <a:spcPts val="0"/>
                </a:spcAft>
                <a:defRPr/>
              </a:pPr>
              <a:r>
                <a:rPr lang="en-US" sz="1600" dirty="0">
                  <a:solidFill>
                    <a:srgbClr val="000000"/>
                  </a:solidFill>
                  <a:latin typeface="Franklin Gothic Medium" pitchFamily="34" charset="0"/>
                  <a:ea typeface="Arial" charset="0"/>
                  <a:cs typeface="Abadi MT Condensed Light"/>
                </a:rPr>
                <a:t>of a school’s</a:t>
              </a:r>
            </a:p>
            <a:p>
              <a:pPr algn="r" fontAlgn="auto">
                <a:spcBef>
                  <a:spcPts val="0"/>
                </a:spcBef>
                <a:spcAft>
                  <a:spcPts val="0"/>
                </a:spcAft>
                <a:defRPr/>
              </a:pPr>
              <a:r>
                <a:rPr lang="en-US" sz="1600" dirty="0">
                  <a:solidFill>
                    <a:srgbClr val="000000"/>
                  </a:solidFill>
                  <a:latin typeface="Franklin Gothic Medium" pitchFamily="34" charset="0"/>
                  <a:ea typeface="Arial" charset="0"/>
                  <a:cs typeface="Abadi MT Condensed Light"/>
                </a:rPr>
                <a:t>students</a:t>
              </a:r>
              <a:endParaRPr lang="en-US" sz="1600" dirty="0">
                <a:solidFill>
                  <a:srgbClr val="FFFFFF"/>
                </a:solidFill>
                <a:latin typeface="Franklin Gothic Medium" pitchFamily="34" charset="0"/>
                <a:ea typeface="Arial" charset="0"/>
                <a:cs typeface="Abadi MT Condensed Light"/>
              </a:endParaRPr>
            </a:p>
          </p:txBody>
        </p:sp>
        <p:sp>
          <p:nvSpPr>
            <p:cNvPr id="15" name="Rounded Rectangle 14"/>
            <p:cNvSpPr/>
            <p:nvPr/>
          </p:nvSpPr>
          <p:spPr>
            <a:xfrm>
              <a:off x="914400" y="1066800"/>
              <a:ext cx="3886200" cy="160107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dirty="0">
                  <a:solidFill>
                    <a:srgbClr val="000000"/>
                  </a:solidFill>
                  <a:latin typeface="Franklin Gothic Medium" pitchFamily="34" charset="0"/>
                  <a:cs typeface="Abadi MT Condensed Light"/>
                </a:rPr>
                <a:t>Students who were chronically</a:t>
              </a:r>
            </a:p>
            <a:p>
              <a:pPr fontAlgn="auto">
                <a:spcBef>
                  <a:spcPts val="0"/>
                </a:spcBef>
                <a:spcAft>
                  <a:spcPts val="0"/>
                </a:spcAft>
                <a:defRPr/>
              </a:pPr>
              <a:r>
                <a:rPr lang="en-US" sz="1600" dirty="0">
                  <a:solidFill>
                    <a:srgbClr val="000000"/>
                  </a:solidFill>
                  <a:latin typeface="Franklin Gothic Medium" pitchFamily="34" charset="0"/>
                  <a:cs typeface="Abadi MT Condensed Light"/>
                </a:rPr>
                <a:t>absent in prior year or </a:t>
              </a:r>
            </a:p>
            <a:p>
              <a:pPr fontAlgn="auto">
                <a:spcBef>
                  <a:spcPts val="0"/>
                </a:spcBef>
                <a:spcAft>
                  <a:spcPts val="0"/>
                </a:spcAft>
                <a:defRPr/>
              </a:pPr>
              <a:r>
                <a:rPr lang="en-US" sz="1600" dirty="0">
                  <a:solidFill>
                    <a:srgbClr val="000000"/>
                  </a:solidFill>
                  <a:latin typeface="Franklin Gothic Medium" pitchFamily="34" charset="0"/>
                  <a:cs typeface="Abadi MT Condensed Light"/>
                </a:rPr>
                <a:t>starting to miss 20% </a:t>
              </a:r>
            </a:p>
            <a:p>
              <a:pPr fontAlgn="auto">
                <a:spcBef>
                  <a:spcPts val="0"/>
                </a:spcBef>
                <a:spcAft>
                  <a:spcPts val="0"/>
                </a:spcAft>
                <a:defRPr/>
              </a:pPr>
              <a:r>
                <a:rPr lang="en-US" sz="1600" dirty="0">
                  <a:solidFill>
                    <a:srgbClr val="000000"/>
                  </a:solidFill>
                  <a:latin typeface="Franklin Gothic Medium" pitchFamily="34" charset="0"/>
                  <a:cs typeface="Abadi MT Condensed Light"/>
                </a:rPr>
                <a:t>or more of school </a:t>
              </a:r>
            </a:p>
          </p:txBody>
        </p:sp>
      </p:grpSp>
      <p:grpSp>
        <p:nvGrpSpPr>
          <p:cNvPr id="3" name="Group 45"/>
          <p:cNvGrpSpPr>
            <a:grpSpLocks/>
          </p:cNvGrpSpPr>
          <p:nvPr/>
        </p:nvGrpSpPr>
        <p:grpSpPr bwMode="auto">
          <a:xfrm>
            <a:off x="503894" y="3520430"/>
            <a:ext cx="7621067" cy="1250950"/>
            <a:chOff x="761999" y="2667580"/>
            <a:chExt cx="7315201" cy="1599041"/>
          </a:xfrm>
          <a:solidFill>
            <a:srgbClr val="83C6E5"/>
          </a:solidFill>
        </p:grpSpPr>
        <p:sp>
          <p:nvSpPr>
            <p:cNvPr id="12" name="Rounded Rectangle 11"/>
            <p:cNvSpPr/>
            <p:nvPr/>
          </p:nvSpPr>
          <p:spPr>
            <a:xfrm>
              <a:off x="4191000" y="2667580"/>
              <a:ext cx="3886200" cy="1599041"/>
            </a:xfrm>
            <a:prstGeom prst="roundRect">
              <a:avLst/>
            </a:prstGeom>
            <a:gr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1600">
                  <a:solidFill>
                    <a:srgbClr val="000000"/>
                  </a:solidFill>
                  <a:latin typeface="Franklin Gothic Medium" pitchFamily="34" charset="0"/>
                  <a:ea typeface="Arial" charset="0"/>
                  <a:cs typeface="Abadi MT Condensed Light"/>
                </a:rPr>
                <a:t>Some</a:t>
              </a:r>
            </a:p>
            <a:p>
              <a:pPr algn="r" fontAlgn="auto">
                <a:spcBef>
                  <a:spcPts val="0"/>
                </a:spcBef>
                <a:spcAft>
                  <a:spcPts val="0"/>
                </a:spcAft>
                <a:defRPr/>
              </a:pPr>
              <a:r>
                <a:rPr lang="en-US" sz="1600">
                  <a:solidFill>
                    <a:srgbClr val="000000"/>
                  </a:solidFill>
                  <a:latin typeface="Franklin Gothic Medium" pitchFamily="34" charset="0"/>
                  <a:ea typeface="Arial" charset="0"/>
                  <a:cs typeface="Abadi MT Condensed Light"/>
                </a:rPr>
                <a:t>of a school’s</a:t>
              </a:r>
            </a:p>
            <a:p>
              <a:pPr algn="r" fontAlgn="auto">
                <a:spcBef>
                  <a:spcPts val="0"/>
                </a:spcBef>
                <a:spcAft>
                  <a:spcPts val="0"/>
                </a:spcAft>
                <a:defRPr/>
              </a:pPr>
              <a:r>
                <a:rPr lang="en-US" sz="1600">
                  <a:solidFill>
                    <a:srgbClr val="000000"/>
                  </a:solidFill>
                  <a:latin typeface="Franklin Gothic Medium" pitchFamily="34" charset="0"/>
                  <a:ea typeface="Arial" charset="0"/>
                  <a:cs typeface="Abadi MT Condensed Light"/>
                </a:rPr>
                <a:t>students</a:t>
              </a:r>
            </a:p>
          </p:txBody>
        </p:sp>
        <p:sp>
          <p:nvSpPr>
            <p:cNvPr id="13" name="Rounded Rectangle 12"/>
            <p:cNvSpPr/>
            <p:nvPr/>
          </p:nvSpPr>
          <p:spPr>
            <a:xfrm>
              <a:off x="761999" y="2668372"/>
              <a:ext cx="2839756" cy="1580793"/>
            </a:xfrm>
            <a:prstGeom prst="roundRect">
              <a:avLst/>
            </a:prstGeom>
            <a:gr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dirty="0">
                  <a:solidFill>
                    <a:srgbClr val="000000"/>
                  </a:solidFill>
                  <a:latin typeface="Franklin Gothic Medium" pitchFamily="34" charset="0"/>
                  <a:cs typeface="Abadi MT Condensed Light"/>
                </a:rPr>
                <a:t>Students at risk for </a:t>
              </a:r>
            </a:p>
            <a:p>
              <a:pPr fontAlgn="auto">
                <a:spcBef>
                  <a:spcPts val="0"/>
                </a:spcBef>
                <a:spcAft>
                  <a:spcPts val="0"/>
                </a:spcAft>
                <a:defRPr/>
              </a:pPr>
              <a:r>
                <a:rPr lang="en-US" sz="1600" dirty="0">
                  <a:solidFill>
                    <a:srgbClr val="000000"/>
                  </a:solidFill>
                  <a:latin typeface="Franklin Gothic Medium" pitchFamily="34" charset="0"/>
                  <a:cs typeface="Abadi MT Condensed Light"/>
                </a:rPr>
                <a:t>chronic absence </a:t>
              </a:r>
            </a:p>
          </p:txBody>
        </p:sp>
      </p:grpSp>
      <p:grpSp>
        <p:nvGrpSpPr>
          <p:cNvPr id="4" name="Group 46"/>
          <p:cNvGrpSpPr>
            <a:grpSpLocks/>
          </p:cNvGrpSpPr>
          <p:nvPr/>
        </p:nvGrpSpPr>
        <p:grpSpPr bwMode="auto">
          <a:xfrm>
            <a:off x="503895" y="4865723"/>
            <a:ext cx="7621066" cy="1251857"/>
            <a:chOff x="685800" y="4267200"/>
            <a:chExt cx="7315200" cy="1600200"/>
          </a:xfrm>
          <a:solidFill>
            <a:srgbClr val="83C6E5"/>
          </a:solidFill>
        </p:grpSpPr>
        <p:sp>
          <p:nvSpPr>
            <p:cNvPr id="10" name="Rounded Rectangle 9"/>
            <p:cNvSpPr/>
            <p:nvPr/>
          </p:nvSpPr>
          <p:spPr>
            <a:xfrm>
              <a:off x="4114800" y="4266331"/>
              <a:ext cx="3886200" cy="1601069"/>
            </a:xfrm>
            <a:prstGeom prst="roundRect">
              <a:avLst/>
            </a:prstGeom>
            <a:gr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1600">
                  <a:solidFill>
                    <a:srgbClr val="000000"/>
                  </a:solidFill>
                  <a:latin typeface="Franklin Gothic Medium" pitchFamily="34" charset="0"/>
                  <a:ea typeface="Arial" charset="0"/>
                  <a:cs typeface="Abadi MT Condensed Light"/>
                </a:rPr>
                <a:t>All of </a:t>
              </a:r>
            </a:p>
            <a:p>
              <a:pPr algn="r" fontAlgn="auto">
                <a:spcBef>
                  <a:spcPts val="0"/>
                </a:spcBef>
                <a:spcAft>
                  <a:spcPts val="0"/>
                </a:spcAft>
                <a:defRPr/>
              </a:pPr>
              <a:r>
                <a:rPr lang="en-US" sz="1600">
                  <a:solidFill>
                    <a:srgbClr val="000000"/>
                  </a:solidFill>
                  <a:latin typeface="Franklin Gothic Medium" pitchFamily="34" charset="0"/>
                  <a:ea typeface="Arial" charset="0"/>
                  <a:cs typeface="Abadi MT Condensed Light"/>
                </a:rPr>
                <a:t>a school’s </a:t>
              </a:r>
            </a:p>
            <a:p>
              <a:pPr algn="r" fontAlgn="auto">
                <a:spcBef>
                  <a:spcPts val="0"/>
                </a:spcBef>
                <a:spcAft>
                  <a:spcPts val="0"/>
                </a:spcAft>
                <a:defRPr/>
              </a:pPr>
              <a:r>
                <a:rPr lang="en-US" sz="1600">
                  <a:solidFill>
                    <a:srgbClr val="000000"/>
                  </a:solidFill>
                  <a:latin typeface="Franklin Gothic Medium" pitchFamily="34" charset="0"/>
                  <a:ea typeface="Arial" charset="0"/>
                  <a:cs typeface="Abadi MT Condensed Light"/>
                </a:rPr>
                <a:t>students</a:t>
              </a:r>
            </a:p>
          </p:txBody>
        </p:sp>
        <p:sp>
          <p:nvSpPr>
            <p:cNvPr id="11" name="Rounded Rectangle 10"/>
            <p:cNvSpPr/>
            <p:nvPr/>
          </p:nvSpPr>
          <p:spPr>
            <a:xfrm>
              <a:off x="685800" y="4266331"/>
              <a:ext cx="3886200" cy="1601069"/>
            </a:xfrm>
            <a:prstGeom prst="roundRect">
              <a:avLst/>
            </a:prstGeom>
            <a:gr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dirty="0">
                  <a:solidFill>
                    <a:srgbClr val="000000"/>
                  </a:solidFill>
                  <a:latin typeface="Franklin Gothic Medium" pitchFamily="34" charset="0"/>
                  <a:ea typeface="Arial" charset="0"/>
                  <a:cs typeface="Abadi MT Condensed Light"/>
                </a:rPr>
                <a:t>All students </a:t>
              </a:r>
            </a:p>
            <a:p>
              <a:pPr fontAlgn="auto">
                <a:spcBef>
                  <a:spcPts val="0"/>
                </a:spcBef>
                <a:spcAft>
                  <a:spcPts val="0"/>
                </a:spcAft>
                <a:defRPr/>
              </a:pPr>
              <a:r>
                <a:rPr lang="en-US" sz="1600" dirty="0">
                  <a:solidFill>
                    <a:srgbClr val="000000"/>
                  </a:solidFill>
                  <a:latin typeface="Franklin Gothic Medium" pitchFamily="34" charset="0"/>
                  <a:ea typeface="Arial" charset="0"/>
                  <a:cs typeface="Abadi MT Condensed Light"/>
                </a:rPr>
                <a:t>in the school</a:t>
              </a:r>
              <a:endParaRPr lang="en-US" sz="1600" dirty="0">
                <a:solidFill>
                  <a:srgbClr val="FFFFFF"/>
                </a:solidFill>
                <a:latin typeface="Franklin Gothic Medium" pitchFamily="34" charset="0"/>
                <a:ea typeface="Arial" charset="0"/>
                <a:cs typeface="Abadi MT Condensed Light"/>
              </a:endParaRPr>
            </a:p>
          </p:txBody>
        </p:sp>
      </p:grpSp>
      <p:sp>
        <p:nvSpPr>
          <p:cNvPr id="28" name="Trapezoid 27"/>
          <p:cNvSpPr/>
          <p:nvPr/>
        </p:nvSpPr>
        <p:spPr bwMode="auto">
          <a:xfrm>
            <a:off x="3462338" y="1985963"/>
            <a:ext cx="1682750" cy="1389062"/>
          </a:xfrm>
          <a:prstGeom prst="trapezoid">
            <a:avLst>
              <a:gd name="adj" fmla="val 51316"/>
            </a:avLst>
          </a:prstGeom>
          <a:solidFill>
            <a:schemeClr val="tx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9" name="Trapezoid 4"/>
          <p:cNvSpPr/>
          <p:nvPr/>
        </p:nvSpPr>
        <p:spPr bwMode="auto">
          <a:xfrm>
            <a:off x="3468688" y="1849438"/>
            <a:ext cx="1682750" cy="1389062"/>
          </a:xfrm>
          <a:prstGeom prst="rect">
            <a:avLst/>
          </a:prstGeom>
          <a:noFill/>
        </p:spPr>
        <p:style>
          <a:lnRef idx="0">
            <a:scrgbClr r="0" g="0" b="0"/>
          </a:lnRef>
          <a:fillRef idx="0">
            <a:scrgbClr r="0" g="0" b="0"/>
          </a:fillRef>
          <a:effectRef idx="0">
            <a:scrgbClr r="0" g="0" b="0"/>
          </a:effectRef>
          <a:fontRef idx="minor">
            <a:schemeClr val="lt1"/>
          </a:fontRef>
        </p:style>
        <p:txBody>
          <a:bodyPr lIns="17780" tIns="17780" rIns="17780" bIns="17780" anchor="ctr"/>
          <a:lstStyle/>
          <a:p>
            <a:pPr algn="ctr" defTabSz="622300" fontAlgn="auto">
              <a:lnSpc>
                <a:spcPct val="90000"/>
              </a:lnSpc>
              <a:spcBef>
                <a:spcPts val="0"/>
              </a:spcBef>
              <a:spcAft>
                <a:spcPct val="35000"/>
              </a:spcAft>
              <a:defRPr/>
            </a:pPr>
            <a:endParaRPr lang="en-US" b="1" dirty="0">
              <a:solidFill>
                <a:schemeClr val="bg1"/>
              </a:solidFill>
              <a:latin typeface="Franklin Gothic Medium" pitchFamily="34" charset="0"/>
              <a:cs typeface="Abadi MT Condensed Extra Bold"/>
            </a:endParaRPr>
          </a:p>
          <a:p>
            <a:pPr algn="ctr" defTabSz="622300" fontAlgn="auto">
              <a:lnSpc>
                <a:spcPct val="90000"/>
              </a:lnSpc>
              <a:spcBef>
                <a:spcPts val="0"/>
              </a:spcBef>
              <a:spcAft>
                <a:spcPct val="35000"/>
              </a:spcAft>
              <a:defRPr/>
            </a:pPr>
            <a:endParaRPr lang="en-US" b="1" dirty="0">
              <a:solidFill>
                <a:schemeClr val="bg1"/>
              </a:solidFill>
              <a:latin typeface="Franklin Gothic Medium" pitchFamily="34" charset="0"/>
              <a:cs typeface="Abadi MT Condensed Extra Bold"/>
            </a:endParaRPr>
          </a:p>
          <a:p>
            <a:pPr algn="ctr" defTabSz="622300" fontAlgn="auto">
              <a:lnSpc>
                <a:spcPct val="90000"/>
              </a:lnSpc>
              <a:spcBef>
                <a:spcPts val="0"/>
              </a:spcBef>
              <a:spcAft>
                <a:spcPct val="35000"/>
              </a:spcAft>
              <a:defRPr/>
            </a:pPr>
            <a:r>
              <a:rPr lang="en-US" sz="1700" b="1" dirty="0">
                <a:solidFill>
                  <a:schemeClr val="bg1"/>
                </a:solidFill>
                <a:latin typeface="Franklin Gothic Medium" pitchFamily="34" charset="0"/>
                <a:cs typeface="Abadi MT Condensed Extra Bold"/>
              </a:rPr>
              <a:t>Recovery</a:t>
            </a:r>
          </a:p>
          <a:p>
            <a:pPr algn="ctr" defTabSz="622300" fontAlgn="auto">
              <a:lnSpc>
                <a:spcPct val="90000"/>
              </a:lnSpc>
              <a:spcBef>
                <a:spcPts val="0"/>
              </a:spcBef>
              <a:spcAft>
                <a:spcPct val="35000"/>
              </a:spcAft>
              <a:defRPr/>
            </a:pPr>
            <a:r>
              <a:rPr lang="en-US" sz="1700" b="1" dirty="0">
                <a:solidFill>
                  <a:schemeClr val="bg1"/>
                </a:solidFill>
                <a:latin typeface="Franklin Gothic Medium" pitchFamily="34" charset="0"/>
                <a:cs typeface="Abadi MT Condensed Extra Bold"/>
              </a:rPr>
              <a:t>Programs</a:t>
            </a:r>
          </a:p>
        </p:txBody>
      </p:sp>
      <p:sp>
        <p:nvSpPr>
          <p:cNvPr id="26" name="Trapezoid 25"/>
          <p:cNvSpPr/>
          <p:nvPr/>
        </p:nvSpPr>
        <p:spPr bwMode="auto">
          <a:xfrm>
            <a:off x="2622550" y="3359150"/>
            <a:ext cx="3362325" cy="1387475"/>
          </a:xfrm>
          <a:prstGeom prst="trapezoid">
            <a:avLst>
              <a:gd name="adj" fmla="val 51316"/>
            </a:avLst>
          </a:prstGeom>
          <a:solidFill>
            <a:schemeClr val="accent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 name="Trapezoid 6"/>
          <p:cNvSpPr/>
          <p:nvPr/>
        </p:nvSpPr>
        <p:spPr bwMode="auto">
          <a:xfrm>
            <a:off x="3230563" y="3341688"/>
            <a:ext cx="2184400" cy="1387475"/>
          </a:xfrm>
          <a:prstGeom prst="rect">
            <a:avLst/>
          </a:prstGeom>
          <a:noFill/>
        </p:spPr>
        <p:style>
          <a:lnRef idx="0">
            <a:scrgbClr r="0" g="0" b="0"/>
          </a:lnRef>
          <a:fillRef idx="0">
            <a:scrgbClr r="0" g="0" b="0"/>
          </a:fillRef>
          <a:effectRef idx="0">
            <a:scrgbClr r="0" g="0" b="0"/>
          </a:effectRef>
          <a:fontRef idx="minor">
            <a:schemeClr val="lt1"/>
          </a:fontRef>
        </p:style>
        <p:txBody>
          <a:bodyPr lIns="17780" tIns="17780" rIns="17780" bIns="17780" anchor="ctr"/>
          <a:lstStyle/>
          <a:p>
            <a:pPr algn="ctr" defTabSz="622300" fontAlgn="auto">
              <a:lnSpc>
                <a:spcPct val="90000"/>
              </a:lnSpc>
              <a:spcBef>
                <a:spcPts val="0"/>
              </a:spcBef>
              <a:spcAft>
                <a:spcPct val="35000"/>
              </a:spcAft>
              <a:defRPr/>
            </a:pPr>
            <a:r>
              <a:rPr lang="en-US" b="1" dirty="0">
                <a:solidFill>
                  <a:schemeClr val="bg1"/>
                </a:solidFill>
                <a:latin typeface="Franklin Gothic Medium" pitchFamily="34" charset="0"/>
                <a:cs typeface="Abadi MT Condensed Extra Bold"/>
              </a:rPr>
              <a:t>Intervention</a:t>
            </a:r>
          </a:p>
          <a:p>
            <a:pPr algn="ctr" defTabSz="622300" fontAlgn="auto">
              <a:lnSpc>
                <a:spcPct val="90000"/>
              </a:lnSpc>
              <a:spcBef>
                <a:spcPts val="0"/>
              </a:spcBef>
              <a:spcAft>
                <a:spcPct val="35000"/>
              </a:spcAft>
              <a:defRPr/>
            </a:pPr>
            <a:r>
              <a:rPr lang="en-US" b="1" dirty="0">
                <a:solidFill>
                  <a:schemeClr val="bg1"/>
                </a:solidFill>
                <a:latin typeface="Franklin Gothic Medium" pitchFamily="34" charset="0"/>
                <a:cs typeface="Abadi MT Condensed Extra Bold"/>
              </a:rPr>
              <a:t>Programs</a:t>
            </a:r>
          </a:p>
        </p:txBody>
      </p:sp>
      <p:grpSp>
        <p:nvGrpSpPr>
          <p:cNvPr id="5" name="Group 25"/>
          <p:cNvGrpSpPr>
            <a:grpSpLocks/>
          </p:cNvGrpSpPr>
          <p:nvPr/>
        </p:nvGrpSpPr>
        <p:grpSpPr bwMode="auto">
          <a:xfrm>
            <a:off x="1781225" y="4728512"/>
            <a:ext cx="5045075" cy="1389068"/>
            <a:chOff x="0" y="3216709"/>
            <a:chExt cx="4953000" cy="1609290"/>
          </a:xfrm>
          <a:solidFill>
            <a:schemeClr val="accent1">
              <a:lumMod val="40000"/>
              <a:lumOff val="60000"/>
            </a:schemeClr>
          </a:solidFill>
        </p:grpSpPr>
        <p:sp>
          <p:nvSpPr>
            <p:cNvPr id="24" name="Trapezoid 23"/>
            <p:cNvSpPr/>
            <p:nvPr/>
          </p:nvSpPr>
          <p:spPr>
            <a:xfrm>
              <a:off x="0" y="3216716"/>
              <a:ext cx="4953000" cy="1609283"/>
            </a:xfrm>
            <a:prstGeom prst="trapezoid">
              <a:avLst>
                <a:gd name="adj" fmla="val 51316"/>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5" name="Trapezoid 8"/>
            <p:cNvSpPr/>
            <p:nvPr/>
          </p:nvSpPr>
          <p:spPr>
            <a:xfrm>
              <a:off x="866541" y="3216716"/>
              <a:ext cx="3219918" cy="1609283"/>
            </a:xfrm>
            <a:prstGeom prst="rect">
              <a:avLst/>
            </a:prstGeom>
            <a:grpFill/>
          </p:spPr>
          <p:style>
            <a:lnRef idx="0">
              <a:scrgbClr r="0" g="0" b="0"/>
            </a:lnRef>
            <a:fillRef idx="0">
              <a:scrgbClr r="0" g="0" b="0"/>
            </a:fillRef>
            <a:effectRef idx="0">
              <a:scrgbClr r="0" g="0" b="0"/>
            </a:effectRef>
            <a:fontRef idx="minor">
              <a:schemeClr val="lt1"/>
            </a:fontRef>
          </p:style>
          <p:txBody>
            <a:bodyPr lIns="17780" tIns="17780" rIns="17780" bIns="17780" anchor="ctr"/>
            <a:lstStyle/>
            <a:p>
              <a:pPr algn="ctr" defTabSz="622300" fontAlgn="auto">
                <a:lnSpc>
                  <a:spcPct val="90000"/>
                </a:lnSpc>
                <a:spcBef>
                  <a:spcPts val="0"/>
                </a:spcBef>
                <a:spcAft>
                  <a:spcPct val="35000"/>
                </a:spcAft>
                <a:defRPr/>
              </a:pPr>
              <a:r>
                <a:rPr lang="en-US" b="1" dirty="0">
                  <a:solidFill>
                    <a:schemeClr val="bg1"/>
                  </a:solidFill>
                  <a:latin typeface="Franklin Gothic Medium" pitchFamily="34" charset="0"/>
                  <a:cs typeface="Abadi MT Condensed Extra Bold"/>
                </a:rPr>
                <a:t>Universal/Preventive</a:t>
              </a:r>
            </a:p>
            <a:p>
              <a:pPr algn="ctr" defTabSz="622300" fontAlgn="auto">
                <a:lnSpc>
                  <a:spcPct val="90000"/>
                </a:lnSpc>
                <a:spcBef>
                  <a:spcPts val="0"/>
                </a:spcBef>
                <a:spcAft>
                  <a:spcPct val="35000"/>
                </a:spcAft>
                <a:defRPr/>
              </a:pPr>
              <a:r>
                <a:rPr lang="en-US" b="1" dirty="0">
                  <a:solidFill>
                    <a:schemeClr val="bg1"/>
                  </a:solidFill>
                  <a:latin typeface="Franklin Gothic Medium" pitchFamily="34" charset="0"/>
                  <a:cs typeface="Abadi MT Condensed Extra Bold"/>
                </a:rPr>
                <a:t> Programs</a:t>
              </a:r>
            </a:p>
          </p:txBody>
        </p:sp>
      </p:grpSp>
      <p:cxnSp>
        <p:nvCxnSpPr>
          <p:cNvPr id="30" name="Straight Arrow Connector 29"/>
          <p:cNvCxnSpPr/>
          <p:nvPr/>
        </p:nvCxnSpPr>
        <p:spPr>
          <a:xfrm>
            <a:off x="4943475" y="2384425"/>
            <a:ext cx="1954213" cy="35814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709" name="TextBox 37"/>
          <p:cNvSpPr txBox="1">
            <a:spLocks noChangeArrowheads="1"/>
          </p:cNvSpPr>
          <p:nvPr/>
        </p:nvSpPr>
        <p:spPr bwMode="auto">
          <a:xfrm>
            <a:off x="4607833" y="1830390"/>
            <a:ext cx="83820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700" dirty="0">
                <a:solidFill>
                  <a:srgbClr val="FF0000"/>
                </a:solidFill>
                <a:latin typeface="Franklin Gothic Medium" pitchFamily="34" charset="0"/>
              </a:rPr>
              <a:t>High Cost</a:t>
            </a:r>
          </a:p>
        </p:txBody>
      </p:sp>
      <p:sp>
        <p:nvSpPr>
          <p:cNvPr id="29710" name="TextBox 38"/>
          <p:cNvSpPr txBox="1">
            <a:spLocks noChangeArrowheads="1"/>
          </p:cNvSpPr>
          <p:nvPr/>
        </p:nvSpPr>
        <p:spPr bwMode="auto">
          <a:xfrm>
            <a:off x="6813550" y="5880100"/>
            <a:ext cx="7620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700">
                <a:solidFill>
                  <a:srgbClr val="FF0000"/>
                </a:solidFill>
                <a:latin typeface="Franklin Gothic Medium" pitchFamily="34" charset="0"/>
              </a:rPr>
              <a:t>Low Cost</a:t>
            </a:r>
          </a:p>
        </p:txBody>
      </p:sp>
      <p:sp>
        <p:nvSpPr>
          <p:cNvPr id="19" name="Slide Number Placeholder 18"/>
          <p:cNvSpPr>
            <a:spLocks noGrp="1"/>
          </p:cNvSpPr>
          <p:nvPr>
            <p:ph type="sldNum" sz="quarter" idx="14"/>
          </p:nvPr>
        </p:nvSpPr>
        <p:spPr>
          <a:xfrm>
            <a:off x="6613752" y="6385152"/>
            <a:ext cx="2133600" cy="365125"/>
          </a:xfrm>
        </p:spPr>
        <p:txBody>
          <a:bodyPr/>
          <a:lstStyle/>
          <a:p>
            <a:pPr>
              <a:defRPr/>
            </a:pPr>
            <a:fld id="{AE09D30B-B118-46B5-88A0-78C279BC46D2}" type="slidenum">
              <a:rPr lang="en-US" sz="1400" b="1">
                <a:solidFill>
                  <a:schemeClr val="tx1">
                    <a:lumMod val="75000"/>
                    <a:lumOff val="25000"/>
                  </a:schemeClr>
                </a:solidFill>
              </a:rPr>
              <a:pPr>
                <a:defRPr/>
              </a:pPr>
              <a:t>19</a:t>
            </a:fld>
            <a:endParaRPr lang="en-US" sz="1400"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10144487"/>
              </p:ext>
            </p:extLst>
          </p:nvPr>
        </p:nvGraphicFramePr>
        <p:xfrm>
          <a:off x="419770" y="1667681"/>
          <a:ext cx="8128508" cy="5052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1" name="Text Placeholder 2"/>
          <p:cNvSpPr>
            <a:spLocks noGrp="1"/>
          </p:cNvSpPr>
          <p:nvPr>
            <p:ph type="body" sz="quarter" idx="13"/>
          </p:nvPr>
        </p:nvSpPr>
        <p:spPr>
          <a:xfrm>
            <a:off x="298450" y="295045"/>
            <a:ext cx="8504238" cy="981075"/>
          </a:xfrm>
        </p:spPr>
        <p:txBody>
          <a:bodyPr/>
          <a:lstStyle/>
          <a:p>
            <a:pPr algn="ctr" eaLnBrk="1" hangingPunct="1"/>
            <a:r>
              <a:rPr lang="en-US" dirty="0" smtClean="0">
                <a:latin typeface="Franklin Gothic Medium" pitchFamily="34" charset="0"/>
                <a:ea typeface="Abadi MT Condensed Extra Bold" pitchFamily="34" charset="0"/>
                <a:cs typeface="Abadi MT Condensed Extra Bold" pitchFamily="34" charset="0"/>
              </a:rPr>
              <a:t>Unpacking Attendance Terms</a:t>
            </a:r>
          </a:p>
        </p:txBody>
      </p:sp>
      <p:sp>
        <p:nvSpPr>
          <p:cNvPr id="6" name="Slide Number Placeholder 5"/>
          <p:cNvSpPr>
            <a:spLocks noGrp="1"/>
          </p:cNvSpPr>
          <p:nvPr>
            <p:ph type="sldNum" sz="quarter" idx="14"/>
          </p:nvPr>
        </p:nvSpPr>
        <p:spPr>
          <a:xfrm>
            <a:off x="6582002" y="6363380"/>
            <a:ext cx="2133600" cy="365125"/>
          </a:xfrm>
        </p:spPr>
        <p:txBody>
          <a:bodyPr/>
          <a:lstStyle/>
          <a:p>
            <a:pPr>
              <a:defRPr/>
            </a:pPr>
            <a:fld id="{9E11BE63-252E-4CAA-9901-673CC9D88541}" type="slidenum">
              <a:rPr lang="en-US" sz="1400" b="1">
                <a:solidFill>
                  <a:schemeClr val="tx1">
                    <a:lumMod val="75000"/>
                    <a:lumOff val="25000"/>
                  </a:schemeClr>
                </a:solidFill>
              </a:rPr>
              <a:pPr>
                <a:defRPr/>
              </a:pPr>
              <a:t>2</a:t>
            </a:fld>
            <a:endParaRPr lang="en-US" sz="1400"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98450" y="153527"/>
            <a:ext cx="8504238" cy="981075"/>
          </a:xfrm>
        </p:spPr>
        <p:txBody>
          <a:bodyPr rtlCol="0">
            <a:noAutofit/>
          </a:bodyPr>
          <a:lstStyle/>
          <a:p>
            <a:pPr algn="ctr" eaLnBrk="1" fontAlgn="auto" hangingPunct="1">
              <a:spcAft>
                <a:spcPts val="0"/>
              </a:spcAft>
              <a:buFont typeface="Arial"/>
              <a:buNone/>
              <a:defRPr/>
            </a:pPr>
            <a:r>
              <a:rPr lang="en-US" sz="3600" dirty="0" smtClean="0">
                <a:latin typeface="Franklin Gothic Medium" pitchFamily="34" charset="0"/>
              </a:rPr>
              <a:t>Variation Across Schools Helps Identify Good Practice and Need for Intervention</a:t>
            </a:r>
            <a:endParaRPr lang="en-US" sz="3600" dirty="0">
              <a:latin typeface="Franklin Gothic Medium" pitchFamily="34" charset="0"/>
            </a:endParaRPr>
          </a:p>
        </p:txBody>
      </p:sp>
      <p:sp>
        <p:nvSpPr>
          <p:cNvPr id="30723" name="TextBox 3"/>
          <p:cNvSpPr txBox="1">
            <a:spLocks noChangeArrowheads="1"/>
          </p:cNvSpPr>
          <p:nvPr/>
        </p:nvSpPr>
        <p:spPr bwMode="auto">
          <a:xfrm rot="10800000" flipV="1">
            <a:off x="870863" y="1752848"/>
            <a:ext cx="750025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200" i="1">
                <a:solidFill>
                  <a:srgbClr val="514141"/>
                </a:solidFill>
                <a:latin typeface="Franklin Gothic Medium" pitchFamily="34" charset="0"/>
              </a:rPr>
              <a:t>Chronic Absence Levels Among Oakland Public Schools </a:t>
            </a:r>
          </a:p>
          <a:p>
            <a:pPr algn="ctr" eaLnBrk="1" hangingPunct="1"/>
            <a:r>
              <a:rPr lang="en-US" sz="2200" i="1">
                <a:solidFill>
                  <a:srgbClr val="514141"/>
                </a:solidFill>
                <a:latin typeface="Franklin Gothic Medium" pitchFamily="34" charset="0"/>
              </a:rPr>
              <a:t>(2009-10) </a:t>
            </a:r>
          </a:p>
        </p:txBody>
      </p:sp>
      <p:pic>
        <p:nvPicPr>
          <p:cNvPr id="30724" name="Content Placeholder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08063" y="2622550"/>
            <a:ext cx="7289800" cy="3505200"/>
          </a:xfrm>
          <a:ln>
            <a:solidFill>
              <a:schemeClr val="accent1"/>
            </a:solidFill>
            <a:miter lim="800000"/>
            <a:headEnd/>
            <a:tailEnd/>
          </a:ln>
        </p:spPr>
      </p:pic>
      <p:sp>
        <p:nvSpPr>
          <p:cNvPr id="8" name="Slide Number Placeholder 9"/>
          <p:cNvSpPr>
            <a:spLocks noGrp="1"/>
          </p:cNvSpPr>
          <p:nvPr>
            <p:ph type="sldNum" sz="quarter" idx="14"/>
          </p:nvPr>
        </p:nvSpPr>
        <p:spPr>
          <a:xfrm>
            <a:off x="6613752" y="6385152"/>
            <a:ext cx="2133600" cy="365125"/>
          </a:xfrm>
        </p:spPr>
        <p:txBody>
          <a:bodyPr/>
          <a:lstStyle/>
          <a:p>
            <a:pPr>
              <a:defRPr/>
            </a:pPr>
            <a:fld id="{81A621FE-CA06-4176-B8F1-064C532438BD}" type="slidenum">
              <a:rPr lang="en-US" sz="1400" b="1">
                <a:solidFill>
                  <a:schemeClr val="tx1">
                    <a:lumMod val="75000"/>
                    <a:lumOff val="25000"/>
                  </a:schemeClr>
                </a:solidFill>
              </a:rPr>
              <a:pPr>
                <a:defRPr/>
              </a:pPr>
              <a:t>20</a:t>
            </a:fld>
            <a:endParaRPr lang="en-US" sz="1400"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153538" y="2315739"/>
            <a:ext cx="4755851" cy="3658582"/>
            <a:chOff x="2153538" y="2315739"/>
            <a:chExt cx="4755851" cy="3658582"/>
          </a:xfrm>
        </p:grpSpPr>
        <p:grpSp>
          <p:nvGrpSpPr>
            <p:cNvPr id="43" name="Group 42"/>
            <p:cNvGrpSpPr/>
            <p:nvPr/>
          </p:nvGrpSpPr>
          <p:grpSpPr>
            <a:xfrm>
              <a:off x="2153538" y="2316705"/>
              <a:ext cx="4754885" cy="3657616"/>
              <a:chOff x="1582479" y="683044"/>
              <a:chExt cx="4754885" cy="3657616"/>
            </a:xfrm>
          </p:grpSpPr>
          <p:sp>
            <p:nvSpPr>
              <p:cNvPr id="53" name="Pie 52"/>
              <p:cNvSpPr/>
              <p:nvPr/>
            </p:nvSpPr>
            <p:spPr>
              <a:xfrm>
                <a:off x="1582479" y="683044"/>
                <a:ext cx="4754885" cy="3657616"/>
              </a:xfrm>
              <a:prstGeom prst="pie">
                <a:avLst>
                  <a:gd name="adj1" fmla="val 16200000"/>
                  <a:gd name="adj2" fmla="val 0"/>
                </a:avLst>
              </a:prstGeom>
              <a:solidFill>
                <a:srgbClr val="3FB9B9"/>
              </a:solidFill>
              <a:ln w="57150" cmpd="sng">
                <a:solidFill>
                  <a:schemeClr val="bg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54" name="Pie 4"/>
              <p:cNvSpPr/>
              <p:nvPr/>
            </p:nvSpPr>
            <p:spPr>
              <a:xfrm>
                <a:off x="4014263" y="1359703"/>
                <a:ext cx="1754779" cy="10885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latin typeface="Franklin Gothic Medium"/>
                  <a:cs typeface="Franklin Gothic Medium"/>
                </a:endParaRPr>
              </a:p>
            </p:txBody>
          </p:sp>
        </p:grpSp>
        <p:grpSp>
          <p:nvGrpSpPr>
            <p:cNvPr id="44" name="Group 43"/>
            <p:cNvGrpSpPr/>
            <p:nvPr/>
          </p:nvGrpSpPr>
          <p:grpSpPr>
            <a:xfrm>
              <a:off x="2154504" y="2315739"/>
              <a:ext cx="4754885" cy="3657616"/>
              <a:chOff x="1583445" y="682078"/>
              <a:chExt cx="4754885" cy="3657616"/>
            </a:xfrm>
          </p:grpSpPr>
          <p:sp>
            <p:nvSpPr>
              <p:cNvPr id="51" name="Pie 50"/>
              <p:cNvSpPr/>
              <p:nvPr/>
            </p:nvSpPr>
            <p:spPr>
              <a:xfrm>
                <a:off x="1583445" y="682078"/>
                <a:ext cx="4754885" cy="3657616"/>
              </a:xfrm>
              <a:prstGeom prst="pie">
                <a:avLst>
                  <a:gd name="adj1" fmla="val 0"/>
                  <a:gd name="adj2" fmla="val 5400000"/>
                </a:avLst>
              </a:prstGeom>
              <a:solidFill>
                <a:srgbClr val="3FB9B9"/>
              </a:solidFill>
              <a:ln w="57150" cmpd="sng">
                <a:solidFill>
                  <a:schemeClr val="bg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52" name="Pie 6"/>
              <p:cNvSpPr/>
              <p:nvPr/>
            </p:nvSpPr>
            <p:spPr>
              <a:xfrm>
                <a:off x="4045796" y="2576201"/>
                <a:ext cx="1754779" cy="10885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latin typeface="Franklin Gothic Medium"/>
                  <a:cs typeface="Franklin Gothic Medium"/>
                </a:endParaRPr>
              </a:p>
            </p:txBody>
          </p:sp>
        </p:grpSp>
        <p:grpSp>
          <p:nvGrpSpPr>
            <p:cNvPr id="45" name="Group 44"/>
            <p:cNvGrpSpPr/>
            <p:nvPr/>
          </p:nvGrpSpPr>
          <p:grpSpPr>
            <a:xfrm>
              <a:off x="2154504" y="2315739"/>
              <a:ext cx="4754885" cy="3657616"/>
              <a:chOff x="1583445" y="682078"/>
              <a:chExt cx="4754885" cy="3657616"/>
            </a:xfrm>
          </p:grpSpPr>
          <p:sp>
            <p:nvSpPr>
              <p:cNvPr id="49" name="Pie 48"/>
              <p:cNvSpPr/>
              <p:nvPr/>
            </p:nvSpPr>
            <p:spPr>
              <a:xfrm>
                <a:off x="1583445" y="682078"/>
                <a:ext cx="4754885" cy="3657616"/>
              </a:xfrm>
              <a:prstGeom prst="pie">
                <a:avLst>
                  <a:gd name="adj1" fmla="val 5400000"/>
                  <a:gd name="adj2" fmla="val 10800000"/>
                </a:avLst>
              </a:prstGeom>
              <a:solidFill>
                <a:srgbClr val="3FB9B9"/>
              </a:solidFill>
              <a:ln w="57150" cmpd="sng">
                <a:solidFill>
                  <a:schemeClr val="bg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50" name="Pie 8"/>
              <p:cNvSpPr/>
              <p:nvPr/>
            </p:nvSpPr>
            <p:spPr>
              <a:xfrm>
                <a:off x="2121200" y="2576201"/>
                <a:ext cx="1754779" cy="10885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latin typeface="Franklin Gothic Medium"/>
                  <a:cs typeface="Franklin Gothic Medium"/>
                </a:endParaRPr>
              </a:p>
            </p:txBody>
          </p:sp>
        </p:grpSp>
        <p:grpSp>
          <p:nvGrpSpPr>
            <p:cNvPr id="46" name="Group 45"/>
            <p:cNvGrpSpPr/>
            <p:nvPr/>
          </p:nvGrpSpPr>
          <p:grpSpPr>
            <a:xfrm>
              <a:off x="2154504" y="2315739"/>
              <a:ext cx="4754885" cy="3657616"/>
              <a:chOff x="1583445" y="682078"/>
              <a:chExt cx="4754885" cy="3657616"/>
            </a:xfrm>
          </p:grpSpPr>
          <p:sp>
            <p:nvSpPr>
              <p:cNvPr id="47" name="Pie 46"/>
              <p:cNvSpPr/>
              <p:nvPr/>
            </p:nvSpPr>
            <p:spPr>
              <a:xfrm>
                <a:off x="1583445" y="682078"/>
                <a:ext cx="4754885" cy="3657616"/>
              </a:xfrm>
              <a:prstGeom prst="pie">
                <a:avLst>
                  <a:gd name="adj1" fmla="val 10800000"/>
                  <a:gd name="adj2" fmla="val 16200000"/>
                </a:avLst>
              </a:prstGeom>
              <a:solidFill>
                <a:srgbClr val="3FB9B9"/>
              </a:solidFill>
              <a:ln w="57150" cmpd="sng">
                <a:solidFill>
                  <a:schemeClr val="bg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48" name="Pie 10"/>
              <p:cNvSpPr/>
              <p:nvPr/>
            </p:nvSpPr>
            <p:spPr>
              <a:xfrm>
                <a:off x="2121200" y="1356995"/>
                <a:ext cx="1754779" cy="10885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latin typeface="Franklin Gothic Medium"/>
                  <a:cs typeface="Franklin Gothic Medium"/>
                </a:endParaRPr>
              </a:p>
            </p:txBody>
          </p:sp>
        </p:grpSp>
      </p:grpSp>
      <p:sp>
        <p:nvSpPr>
          <p:cNvPr id="37" name="Circular Arrow 36"/>
          <p:cNvSpPr/>
          <p:nvPr/>
        </p:nvSpPr>
        <p:spPr>
          <a:xfrm>
            <a:off x="1724614" y="1709875"/>
            <a:ext cx="5732245" cy="4677733"/>
          </a:xfrm>
          <a:prstGeom prst="circularArrow">
            <a:avLst>
              <a:gd name="adj1" fmla="val 11864"/>
              <a:gd name="adj2" fmla="val 327528"/>
              <a:gd name="adj3" fmla="val 19532107"/>
              <a:gd name="adj4" fmla="val 16200251"/>
              <a:gd name="adj5" fmla="val 5932"/>
            </a:avLst>
          </a:prstGeom>
          <a:solidFill>
            <a:srgbClr val="3D7F6E"/>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8" name="Circular Arrow 37"/>
          <p:cNvSpPr/>
          <p:nvPr/>
        </p:nvSpPr>
        <p:spPr>
          <a:xfrm>
            <a:off x="1785337" y="1795601"/>
            <a:ext cx="5732245" cy="4677733"/>
          </a:xfrm>
          <a:prstGeom prst="circularArrow">
            <a:avLst>
              <a:gd name="adj1" fmla="val 11864"/>
              <a:gd name="adj2" fmla="val 327528"/>
              <a:gd name="adj3" fmla="val 1481196"/>
              <a:gd name="adj4" fmla="val 19800000"/>
              <a:gd name="adj5" fmla="val 5932"/>
            </a:avLst>
          </a:prstGeom>
          <a:solidFill>
            <a:schemeClr val="accent1">
              <a:lumMod val="40000"/>
              <a:lumOff val="60000"/>
            </a:schemeClr>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9" name="Circular Arrow 38"/>
          <p:cNvSpPr/>
          <p:nvPr/>
        </p:nvSpPr>
        <p:spPr>
          <a:xfrm>
            <a:off x="1724614" y="1881327"/>
            <a:ext cx="5732245" cy="4677733"/>
          </a:xfrm>
          <a:prstGeom prst="circularArrow">
            <a:avLst>
              <a:gd name="adj1" fmla="val 11864"/>
              <a:gd name="adj2" fmla="val 464882"/>
              <a:gd name="adj3" fmla="val 5032999"/>
              <a:gd name="adj4" fmla="val 1800000"/>
              <a:gd name="adj5" fmla="val 5932"/>
            </a:avLst>
          </a:prstGeom>
          <a:solidFill>
            <a:srgbClr val="3D7F6E"/>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40" name="Circular Arrow 39"/>
          <p:cNvSpPr/>
          <p:nvPr/>
        </p:nvSpPr>
        <p:spPr>
          <a:xfrm>
            <a:off x="1603540" y="1881327"/>
            <a:ext cx="5732245" cy="4677733"/>
          </a:xfrm>
          <a:prstGeom prst="circularArrow">
            <a:avLst>
              <a:gd name="adj1" fmla="val 11864"/>
              <a:gd name="adj2" fmla="val 327528"/>
              <a:gd name="adj3" fmla="val 8783320"/>
              <a:gd name="adj4" fmla="val 5400251"/>
              <a:gd name="adj5" fmla="val 5932"/>
            </a:avLst>
          </a:prstGeom>
          <a:solidFill>
            <a:schemeClr val="accent1">
              <a:lumMod val="40000"/>
              <a:lumOff val="60000"/>
            </a:schemeClr>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41" name="Circular Arrow 40"/>
          <p:cNvSpPr/>
          <p:nvPr/>
        </p:nvSpPr>
        <p:spPr>
          <a:xfrm>
            <a:off x="1542817" y="1795601"/>
            <a:ext cx="5732245" cy="4677733"/>
          </a:xfrm>
          <a:prstGeom prst="circularArrow">
            <a:avLst>
              <a:gd name="adj1" fmla="val 11864"/>
              <a:gd name="adj2" fmla="val 556654"/>
              <a:gd name="adj3" fmla="val 12240213"/>
              <a:gd name="adj4" fmla="val 9000000"/>
              <a:gd name="adj5" fmla="val 5932"/>
            </a:avLst>
          </a:prstGeom>
          <a:solidFill>
            <a:srgbClr val="3D7F6E"/>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42" name="Circular Arrow 41"/>
          <p:cNvSpPr/>
          <p:nvPr/>
        </p:nvSpPr>
        <p:spPr>
          <a:xfrm>
            <a:off x="1603540" y="1709875"/>
            <a:ext cx="5732245" cy="4677733"/>
          </a:xfrm>
          <a:prstGeom prst="circularArrow">
            <a:avLst>
              <a:gd name="adj1" fmla="val 11615"/>
              <a:gd name="adj2" fmla="val 409847"/>
              <a:gd name="adj3" fmla="val 15906424"/>
              <a:gd name="adj4" fmla="val 12723624"/>
              <a:gd name="adj5" fmla="val 5932"/>
            </a:avLst>
          </a:prstGeom>
          <a:solidFill>
            <a:schemeClr val="accent1">
              <a:lumMod val="40000"/>
              <a:lumOff val="60000"/>
            </a:schemeClr>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grpSp>
        <p:nvGrpSpPr>
          <p:cNvPr id="16" name="Group 15"/>
          <p:cNvGrpSpPr/>
          <p:nvPr/>
        </p:nvGrpSpPr>
        <p:grpSpPr>
          <a:xfrm>
            <a:off x="3628581" y="3512592"/>
            <a:ext cx="1843624" cy="1283448"/>
            <a:chOff x="3628581" y="3607162"/>
            <a:chExt cx="1843624" cy="1283448"/>
          </a:xfrm>
        </p:grpSpPr>
        <p:sp>
          <p:nvSpPr>
            <p:cNvPr id="8" name="Oval 7"/>
            <p:cNvSpPr/>
            <p:nvPr/>
          </p:nvSpPr>
          <p:spPr>
            <a:xfrm>
              <a:off x="3628581" y="3607162"/>
              <a:ext cx="1843624" cy="1283448"/>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latin typeface="Franklin Gothic Medium"/>
                <a:cs typeface="Franklin Gothic Medium"/>
              </a:endParaRPr>
            </a:p>
          </p:txBody>
        </p:sp>
        <p:sp>
          <p:nvSpPr>
            <p:cNvPr id="2" name="Oval 1"/>
            <p:cNvSpPr/>
            <p:nvPr/>
          </p:nvSpPr>
          <p:spPr>
            <a:xfrm>
              <a:off x="3931877" y="3931402"/>
              <a:ext cx="1265955" cy="803931"/>
            </a:xfrm>
            <a:prstGeom prst="ellipse">
              <a:avLst/>
            </a:prstGeom>
            <a:solidFill>
              <a:srgbClr val="EE9D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Franklin Gothic Medium"/>
                <a:cs typeface="Franklin Gothic Medium"/>
              </a:endParaRPr>
            </a:p>
          </p:txBody>
        </p:sp>
        <p:sp>
          <p:nvSpPr>
            <p:cNvPr id="9" name="TextBox 8"/>
            <p:cNvSpPr txBox="1"/>
            <p:nvPr/>
          </p:nvSpPr>
          <p:spPr>
            <a:xfrm>
              <a:off x="4022317" y="4046235"/>
              <a:ext cx="1067419" cy="553998"/>
            </a:xfrm>
            <a:prstGeom prst="rect">
              <a:avLst/>
            </a:prstGeom>
            <a:noFill/>
          </p:spPr>
          <p:txBody>
            <a:bodyPr wrap="square" rtlCol="0">
              <a:spAutoFit/>
            </a:bodyPr>
            <a:lstStyle/>
            <a:p>
              <a:pPr algn="ctr"/>
              <a:r>
                <a:rPr lang="en-US" sz="1500" dirty="0" smtClean="0">
                  <a:solidFill>
                    <a:schemeClr val="bg2">
                      <a:lumMod val="25000"/>
                    </a:schemeClr>
                  </a:solidFill>
                  <a:latin typeface="Franklin Gothic Medium"/>
                  <a:cs typeface="Franklin Gothic Medium"/>
                </a:rPr>
                <a:t>Students &amp; Families</a:t>
              </a:r>
              <a:endParaRPr lang="en-US" sz="1500" dirty="0">
                <a:solidFill>
                  <a:schemeClr val="bg2">
                    <a:lumMod val="25000"/>
                  </a:schemeClr>
                </a:solidFill>
                <a:latin typeface="Franklin Gothic Medium"/>
                <a:cs typeface="Franklin Gothic Medium"/>
              </a:endParaRPr>
            </a:p>
          </p:txBody>
        </p:sp>
        <p:sp>
          <p:nvSpPr>
            <p:cNvPr id="10" name="TextBox 9"/>
            <p:cNvSpPr txBox="1"/>
            <p:nvPr/>
          </p:nvSpPr>
          <p:spPr>
            <a:xfrm>
              <a:off x="4022315" y="3620672"/>
              <a:ext cx="1067419" cy="323165"/>
            </a:xfrm>
            <a:prstGeom prst="rect">
              <a:avLst/>
            </a:prstGeom>
            <a:noFill/>
          </p:spPr>
          <p:txBody>
            <a:bodyPr wrap="square" rtlCol="0">
              <a:spAutoFit/>
            </a:bodyPr>
            <a:lstStyle/>
            <a:p>
              <a:pPr algn="ctr"/>
              <a:r>
                <a:rPr lang="en-US" sz="1500" dirty="0" smtClean="0">
                  <a:solidFill>
                    <a:schemeClr val="bg2">
                      <a:lumMod val="25000"/>
                    </a:schemeClr>
                  </a:solidFill>
                  <a:latin typeface="Franklin Gothic Medium"/>
                  <a:cs typeface="Franklin Gothic Medium"/>
                </a:rPr>
                <a:t>Schools</a:t>
              </a:r>
              <a:endParaRPr lang="en-US" sz="1500" dirty="0">
                <a:solidFill>
                  <a:schemeClr val="bg2">
                    <a:lumMod val="25000"/>
                  </a:schemeClr>
                </a:solidFill>
                <a:latin typeface="Franklin Gothic Medium"/>
                <a:cs typeface="Franklin Gothic Medium"/>
              </a:endParaRPr>
            </a:p>
          </p:txBody>
        </p:sp>
      </p:grpSp>
      <p:sp>
        <p:nvSpPr>
          <p:cNvPr id="12" name="TextBox 11"/>
          <p:cNvSpPr txBox="1"/>
          <p:nvPr/>
        </p:nvSpPr>
        <p:spPr>
          <a:xfrm>
            <a:off x="4941104" y="2958684"/>
            <a:ext cx="1416828" cy="707886"/>
          </a:xfrm>
          <a:prstGeom prst="rect">
            <a:avLst/>
          </a:prstGeom>
          <a:noFill/>
        </p:spPr>
        <p:txBody>
          <a:bodyPr wrap="square" rtlCol="0">
            <a:spAutoFit/>
          </a:bodyPr>
          <a:lstStyle/>
          <a:p>
            <a:pPr algn="ctr"/>
            <a:r>
              <a:rPr lang="en-US" sz="2000" dirty="0" smtClean="0">
                <a:solidFill>
                  <a:schemeClr val="bg1"/>
                </a:solidFill>
                <a:latin typeface="Franklin Gothic Medium"/>
                <a:cs typeface="Franklin Gothic Medium"/>
              </a:rPr>
              <a:t>Actionable Data</a:t>
            </a:r>
            <a:endParaRPr lang="en-US" sz="2000" dirty="0">
              <a:solidFill>
                <a:schemeClr val="bg1"/>
              </a:solidFill>
              <a:latin typeface="Franklin Gothic Medium"/>
              <a:cs typeface="Franklin Gothic Medium"/>
            </a:endParaRPr>
          </a:p>
        </p:txBody>
      </p:sp>
      <p:sp>
        <p:nvSpPr>
          <p:cNvPr id="13" name="TextBox 12"/>
          <p:cNvSpPr txBox="1"/>
          <p:nvPr/>
        </p:nvSpPr>
        <p:spPr>
          <a:xfrm>
            <a:off x="2605487" y="2958684"/>
            <a:ext cx="1416828" cy="707886"/>
          </a:xfrm>
          <a:prstGeom prst="rect">
            <a:avLst/>
          </a:prstGeom>
          <a:noFill/>
        </p:spPr>
        <p:txBody>
          <a:bodyPr wrap="square" rtlCol="0">
            <a:spAutoFit/>
          </a:bodyPr>
          <a:lstStyle/>
          <a:p>
            <a:pPr algn="ctr"/>
            <a:r>
              <a:rPr lang="en-US" sz="2000" dirty="0" smtClean="0">
                <a:solidFill>
                  <a:schemeClr val="bg1"/>
                </a:solidFill>
                <a:latin typeface="Franklin Gothic Medium"/>
                <a:cs typeface="Franklin Gothic Medium"/>
              </a:rPr>
              <a:t>Positive Messaging</a:t>
            </a:r>
            <a:endParaRPr lang="en-US" sz="2000" dirty="0">
              <a:solidFill>
                <a:schemeClr val="bg1"/>
              </a:solidFill>
              <a:latin typeface="Franklin Gothic Medium"/>
              <a:cs typeface="Franklin Gothic Medium"/>
            </a:endParaRPr>
          </a:p>
        </p:txBody>
      </p:sp>
      <p:sp>
        <p:nvSpPr>
          <p:cNvPr id="14" name="TextBox 13"/>
          <p:cNvSpPr txBox="1"/>
          <p:nvPr/>
        </p:nvSpPr>
        <p:spPr>
          <a:xfrm>
            <a:off x="4941104" y="4679256"/>
            <a:ext cx="1416828" cy="707886"/>
          </a:xfrm>
          <a:prstGeom prst="rect">
            <a:avLst/>
          </a:prstGeom>
          <a:noFill/>
        </p:spPr>
        <p:txBody>
          <a:bodyPr wrap="square" rtlCol="0">
            <a:spAutoFit/>
          </a:bodyPr>
          <a:lstStyle/>
          <a:p>
            <a:pPr algn="ctr"/>
            <a:r>
              <a:rPr lang="en-US" sz="2000" dirty="0" smtClean="0">
                <a:solidFill>
                  <a:schemeClr val="bg1"/>
                </a:solidFill>
                <a:latin typeface="Franklin Gothic Medium"/>
                <a:cs typeface="Franklin Gothic Medium"/>
              </a:rPr>
              <a:t>Capacity Building</a:t>
            </a:r>
            <a:endParaRPr lang="en-US" sz="2000" dirty="0">
              <a:solidFill>
                <a:schemeClr val="bg1"/>
              </a:solidFill>
              <a:latin typeface="Franklin Gothic Medium"/>
              <a:cs typeface="Franklin Gothic Medium"/>
            </a:endParaRPr>
          </a:p>
        </p:txBody>
      </p:sp>
      <p:sp>
        <p:nvSpPr>
          <p:cNvPr id="15" name="TextBox 14"/>
          <p:cNvSpPr txBox="1"/>
          <p:nvPr/>
        </p:nvSpPr>
        <p:spPr>
          <a:xfrm>
            <a:off x="2674916" y="4679256"/>
            <a:ext cx="1797431" cy="707886"/>
          </a:xfrm>
          <a:prstGeom prst="rect">
            <a:avLst/>
          </a:prstGeom>
          <a:noFill/>
        </p:spPr>
        <p:txBody>
          <a:bodyPr wrap="square" rtlCol="0">
            <a:spAutoFit/>
          </a:bodyPr>
          <a:lstStyle/>
          <a:p>
            <a:pPr algn="ctr"/>
            <a:r>
              <a:rPr lang="en-US" sz="2000" dirty="0" smtClean="0">
                <a:solidFill>
                  <a:schemeClr val="bg1"/>
                </a:solidFill>
                <a:latin typeface="Franklin Gothic Medium"/>
                <a:cs typeface="Franklin Gothic Medium"/>
              </a:rPr>
              <a:t>Shared Accountability</a:t>
            </a:r>
            <a:endParaRPr lang="en-US" sz="2000" dirty="0">
              <a:solidFill>
                <a:schemeClr val="bg1"/>
              </a:solidFill>
              <a:latin typeface="Franklin Gothic Medium"/>
              <a:cs typeface="Franklin Gothic Medium"/>
            </a:endParaRPr>
          </a:p>
        </p:txBody>
      </p:sp>
      <p:sp>
        <p:nvSpPr>
          <p:cNvPr id="26" name="Rounded Rectangle 25"/>
          <p:cNvSpPr/>
          <p:nvPr/>
        </p:nvSpPr>
        <p:spPr>
          <a:xfrm>
            <a:off x="6357931" y="2458817"/>
            <a:ext cx="2073330" cy="999735"/>
          </a:xfrm>
          <a:prstGeom prst="roundRect">
            <a:avLst/>
          </a:prstGeom>
          <a:solidFill>
            <a:schemeClr val="bg1">
              <a:alpha val="64000"/>
            </a:schemeClr>
          </a:solidFill>
          <a:ln w="28575" cmpd="sng">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chemeClr val="tx1"/>
                </a:solidFill>
                <a:latin typeface="Franklin Gothic Medium"/>
                <a:cs typeface="Franklin Gothic Medium"/>
              </a:rPr>
              <a:t>Is accurate, accessible, and regularly reported </a:t>
            </a:r>
            <a:endParaRPr lang="en-US" sz="1400" dirty="0">
              <a:solidFill>
                <a:schemeClr val="tx1"/>
              </a:solidFill>
              <a:latin typeface="Franklin Gothic Medium"/>
              <a:cs typeface="Franklin Gothic Medium"/>
            </a:endParaRPr>
          </a:p>
        </p:txBody>
      </p:sp>
      <p:sp>
        <p:nvSpPr>
          <p:cNvPr id="27" name="Rounded Rectangle 26"/>
          <p:cNvSpPr/>
          <p:nvPr/>
        </p:nvSpPr>
        <p:spPr>
          <a:xfrm>
            <a:off x="6357931" y="4900783"/>
            <a:ext cx="2073330" cy="999735"/>
          </a:xfrm>
          <a:prstGeom prst="roundRect">
            <a:avLst/>
          </a:prstGeom>
          <a:solidFill>
            <a:schemeClr val="bg1">
              <a:alpha val="61000"/>
            </a:schemeClr>
          </a:solidFill>
          <a:ln w="28575" cmpd="sng">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chemeClr val="tx1"/>
                </a:solidFill>
                <a:latin typeface="Franklin Gothic Medium"/>
                <a:cs typeface="Franklin Gothic Medium"/>
              </a:rPr>
              <a:t>Expands ability to interpret data and work together to adopt best practices</a:t>
            </a:r>
            <a:endParaRPr lang="en-US" sz="1400" dirty="0">
              <a:solidFill>
                <a:schemeClr val="tx1"/>
              </a:solidFill>
              <a:latin typeface="Franklin Gothic Medium"/>
              <a:cs typeface="Franklin Gothic Medium"/>
            </a:endParaRPr>
          </a:p>
        </p:txBody>
      </p:sp>
      <p:sp>
        <p:nvSpPr>
          <p:cNvPr id="28" name="Rounded Rectangle 27"/>
          <p:cNvSpPr/>
          <p:nvPr/>
        </p:nvSpPr>
        <p:spPr>
          <a:xfrm>
            <a:off x="607181" y="2458816"/>
            <a:ext cx="2073330" cy="999735"/>
          </a:xfrm>
          <a:prstGeom prst="roundRect">
            <a:avLst/>
          </a:prstGeom>
          <a:solidFill>
            <a:schemeClr val="bg1">
              <a:alpha val="55000"/>
            </a:schemeClr>
          </a:solidFill>
          <a:ln w="28575" cmpd="sng">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chemeClr val="tx1"/>
                </a:solidFill>
                <a:latin typeface="Franklin Gothic Medium"/>
                <a:cs typeface="Franklin Gothic Medium"/>
              </a:rPr>
              <a:t>Conveys why building a habit of attendance is important and what chronic absence is</a:t>
            </a:r>
            <a:endParaRPr lang="en-US" sz="1400" dirty="0">
              <a:solidFill>
                <a:schemeClr val="tx1"/>
              </a:solidFill>
              <a:latin typeface="Franklin Gothic Medium"/>
              <a:cs typeface="Franklin Gothic Medium"/>
            </a:endParaRPr>
          </a:p>
        </p:txBody>
      </p:sp>
      <p:sp>
        <p:nvSpPr>
          <p:cNvPr id="29" name="Rounded Rectangle 28"/>
          <p:cNvSpPr/>
          <p:nvPr/>
        </p:nvSpPr>
        <p:spPr>
          <a:xfrm>
            <a:off x="607181" y="4900783"/>
            <a:ext cx="2073330" cy="999735"/>
          </a:xfrm>
          <a:prstGeom prst="roundRect">
            <a:avLst/>
          </a:prstGeom>
          <a:solidFill>
            <a:schemeClr val="bg1">
              <a:alpha val="59000"/>
            </a:schemeClr>
          </a:solidFill>
          <a:ln w="28575" cmpd="sng">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chemeClr val="tx1"/>
                </a:solidFill>
                <a:latin typeface="Franklin Gothic Medium"/>
                <a:cs typeface="Franklin Gothic Medium"/>
              </a:rPr>
              <a:t>Ensures monitoring &amp; incentives to address chronic absence</a:t>
            </a:r>
            <a:endParaRPr lang="en-US" sz="1400" dirty="0">
              <a:solidFill>
                <a:schemeClr val="tx1"/>
              </a:solidFill>
              <a:latin typeface="Franklin Gothic Medium"/>
              <a:cs typeface="Franklin Gothic Medium"/>
            </a:endParaRPr>
          </a:p>
        </p:txBody>
      </p:sp>
      <p:sp>
        <p:nvSpPr>
          <p:cNvPr id="17" name="TextBox 16"/>
          <p:cNvSpPr txBox="1"/>
          <p:nvPr/>
        </p:nvSpPr>
        <p:spPr>
          <a:xfrm>
            <a:off x="2355036" y="1990518"/>
            <a:ext cx="2089116" cy="384721"/>
          </a:xfrm>
          <a:prstGeom prst="rect">
            <a:avLst/>
          </a:prstGeom>
          <a:noFill/>
        </p:spPr>
        <p:txBody>
          <a:bodyPr wrap="square" rtlCol="0">
            <a:spAutoFit/>
          </a:bodyPr>
          <a:lstStyle/>
          <a:p>
            <a:pPr algn="ctr"/>
            <a:r>
              <a:rPr lang="en-US" sz="1900" dirty="0" smtClean="0">
                <a:solidFill>
                  <a:srgbClr val="154B64"/>
                </a:solidFill>
                <a:latin typeface="Franklin Gothic Medium"/>
                <a:cs typeface="Franklin Gothic Medium"/>
              </a:rPr>
              <a:t>Community</a:t>
            </a:r>
            <a:endParaRPr lang="en-US" sz="1900" dirty="0">
              <a:solidFill>
                <a:srgbClr val="154B64"/>
              </a:solidFill>
              <a:latin typeface="Franklin Gothic Medium"/>
              <a:cs typeface="Franklin Gothic Medium"/>
            </a:endParaRPr>
          </a:p>
        </p:txBody>
      </p:sp>
      <p:sp>
        <p:nvSpPr>
          <p:cNvPr id="55" name="TextBox 54"/>
          <p:cNvSpPr txBox="1"/>
          <p:nvPr/>
        </p:nvSpPr>
        <p:spPr>
          <a:xfrm>
            <a:off x="4457984" y="1938356"/>
            <a:ext cx="2089116" cy="384721"/>
          </a:xfrm>
          <a:prstGeom prst="rect">
            <a:avLst/>
          </a:prstGeom>
          <a:noFill/>
        </p:spPr>
        <p:txBody>
          <a:bodyPr wrap="square" rtlCol="0">
            <a:spAutoFit/>
          </a:bodyPr>
          <a:lstStyle/>
          <a:p>
            <a:pPr algn="ctr"/>
            <a:r>
              <a:rPr lang="en-US" sz="1900" dirty="0" smtClean="0">
                <a:solidFill>
                  <a:schemeClr val="bg1"/>
                </a:solidFill>
                <a:latin typeface="Franklin Gothic Medium"/>
                <a:cs typeface="Franklin Gothic Medium"/>
              </a:rPr>
              <a:t>District</a:t>
            </a:r>
            <a:endParaRPr lang="en-US" sz="1900" dirty="0">
              <a:solidFill>
                <a:schemeClr val="bg1"/>
              </a:solidFill>
              <a:latin typeface="Franklin Gothic Medium"/>
              <a:cs typeface="Franklin Gothic Medium"/>
            </a:endParaRPr>
          </a:p>
        </p:txBody>
      </p:sp>
      <p:sp>
        <p:nvSpPr>
          <p:cNvPr id="60" name="Text Placeholder 2"/>
          <p:cNvSpPr txBox="1">
            <a:spLocks/>
          </p:cNvSpPr>
          <p:nvPr/>
        </p:nvSpPr>
        <p:spPr bwMode="auto">
          <a:xfrm>
            <a:off x="693770" y="119065"/>
            <a:ext cx="7732630" cy="98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charset="0"/>
              <a:buNone/>
              <a:defRPr sz="4400" b="1" kern="1200">
                <a:solidFill>
                  <a:schemeClr val="tx2"/>
                </a:solidFill>
                <a:latin typeface="Franklin Gothic Medium"/>
                <a:ea typeface="+mn-ea"/>
                <a:cs typeface="Franklin Gothic Medium"/>
              </a:defRPr>
            </a:lvl1pPr>
            <a:lvl2pPr marL="742950" indent="-285750" algn="l" defTabSz="457200" rtl="0" eaLnBrk="0" fontAlgn="base" hangingPunct="0">
              <a:spcBef>
                <a:spcPct val="20000"/>
              </a:spcBef>
              <a:spcAft>
                <a:spcPct val="0"/>
              </a:spcAft>
              <a:buFont typeface="Arial" charset="0"/>
              <a:buChar char="–"/>
              <a:defRPr sz="2800" b="1" kern="1200">
                <a:solidFill>
                  <a:schemeClr val="tx2"/>
                </a:solidFill>
                <a:latin typeface="Franklin Gothic Medium"/>
                <a:ea typeface="+mn-ea"/>
                <a:cs typeface="Franklin Gothic Medium"/>
              </a:defRPr>
            </a:lvl2pPr>
            <a:lvl3pPr marL="1143000" indent="-228600" algn="l" defTabSz="457200" rtl="0" eaLnBrk="0" fontAlgn="base" hangingPunct="0">
              <a:spcBef>
                <a:spcPct val="20000"/>
              </a:spcBef>
              <a:spcAft>
                <a:spcPct val="0"/>
              </a:spcAft>
              <a:buFont typeface="Arial" charset="0"/>
              <a:buChar char="•"/>
              <a:defRPr sz="2400" b="1" kern="1200">
                <a:solidFill>
                  <a:schemeClr val="tx2"/>
                </a:solidFill>
                <a:latin typeface="Franklin Gothic Medium"/>
                <a:ea typeface="+mn-ea"/>
                <a:cs typeface="Franklin Gothic Medium"/>
              </a:defRPr>
            </a:lvl3pPr>
            <a:lvl4pPr marL="1600200" indent="-228600" algn="l" defTabSz="457200" rtl="0" eaLnBrk="0" fontAlgn="base" hangingPunct="0">
              <a:spcBef>
                <a:spcPct val="20000"/>
              </a:spcBef>
              <a:spcAft>
                <a:spcPct val="0"/>
              </a:spcAft>
              <a:buFont typeface="Arial" charset="0"/>
              <a:buChar char="–"/>
              <a:defRPr sz="2000" b="1" kern="1200">
                <a:solidFill>
                  <a:schemeClr val="tx2"/>
                </a:solidFill>
                <a:latin typeface="Franklin Gothic Medium"/>
                <a:ea typeface="+mn-ea"/>
                <a:cs typeface="Franklin Gothic Medium"/>
              </a:defRPr>
            </a:lvl4pPr>
            <a:lvl5pPr marL="2057400" indent="-228600" algn="l" defTabSz="457200" rtl="0" eaLnBrk="0" fontAlgn="base" hangingPunct="0">
              <a:spcBef>
                <a:spcPct val="20000"/>
              </a:spcBef>
              <a:spcAft>
                <a:spcPct val="0"/>
              </a:spcAft>
              <a:buFont typeface="Arial" charset="0"/>
              <a:buChar char="»"/>
              <a:defRPr sz="2000" b="1" kern="1200">
                <a:solidFill>
                  <a:schemeClr val="tx2"/>
                </a:solidFill>
                <a:latin typeface="Franklin Gothic Medium"/>
                <a:ea typeface="+mn-ea"/>
                <a:cs typeface="Franklin Gothic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4000" smtClean="0"/>
              <a:t>Ingredients for System-wide Success &amp; Sustainability</a:t>
            </a:r>
            <a:endParaRPr lang="en-US" sz="4000" dirty="0"/>
          </a:p>
        </p:txBody>
      </p:sp>
      <p:sp>
        <p:nvSpPr>
          <p:cNvPr id="56" name="Rounded Rectangle 55"/>
          <p:cNvSpPr/>
          <p:nvPr/>
        </p:nvSpPr>
        <p:spPr>
          <a:xfrm>
            <a:off x="3062514" y="5660572"/>
            <a:ext cx="2873829" cy="1100592"/>
          </a:xfrm>
          <a:prstGeom prst="roundRect">
            <a:avLst/>
          </a:prstGeom>
          <a:solidFill>
            <a:schemeClr val="bg1">
              <a:alpha val="64000"/>
            </a:schemeClr>
          </a:solidFill>
          <a:ln w="28575" cmpd="sng">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chemeClr val="tx1"/>
                </a:solidFill>
                <a:latin typeface="Franklin Gothic Medium"/>
                <a:cs typeface="Franklin Gothic Medium"/>
              </a:rPr>
              <a:t> Strategic partnerships between district and community  partners  address specific attendance barriers and mobilize support for all ingredients</a:t>
            </a:r>
            <a:endParaRPr lang="en-US" sz="1400" dirty="0">
              <a:solidFill>
                <a:schemeClr val="tx1"/>
              </a:solidFill>
              <a:latin typeface="Franklin Gothic Medium"/>
              <a:cs typeface="Franklin Gothic Medium"/>
            </a:endParaRPr>
          </a:p>
        </p:txBody>
      </p:sp>
      <p:sp>
        <p:nvSpPr>
          <p:cNvPr id="57" name="Slide Number Placeholder 56"/>
          <p:cNvSpPr>
            <a:spLocks noGrp="1"/>
          </p:cNvSpPr>
          <p:nvPr>
            <p:ph type="sldNum" sz="quarter" idx="14"/>
          </p:nvPr>
        </p:nvSpPr>
        <p:spPr/>
        <p:txBody>
          <a:bodyPr/>
          <a:lstStyle/>
          <a:p>
            <a:pPr>
              <a:defRPr/>
            </a:pPr>
            <a:fld id="{47BE2769-1AC7-48D9-BC3D-F8A95828A90B}" type="slidenum">
              <a:rPr lang="en-US" sz="1400" b="1" smtClean="0">
                <a:solidFill>
                  <a:schemeClr val="tx1">
                    <a:lumMod val="75000"/>
                    <a:lumOff val="25000"/>
                  </a:schemeClr>
                </a:solidFill>
              </a:rPr>
              <a:pPr>
                <a:defRPr/>
              </a:pPr>
              <a:t>21</a:t>
            </a:fld>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351510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6" grpId="0" animBg="1"/>
      <p:bldP spid="27" grpId="0" animBg="1"/>
      <p:bldP spid="28" grpId="0" animBg="1"/>
      <p:bldP spid="29" grpId="0" animBg="1"/>
      <p:bldP spid="17" grpId="0"/>
      <p:bldP spid="55" grpId="0"/>
      <p:bldP spid="5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76755064"/>
              </p:ext>
            </p:extLst>
          </p:nvPr>
        </p:nvGraphicFramePr>
        <p:xfrm>
          <a:off x="457200" y="1793099"/>
          <a:ext cx="8229600" cy="3809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5" name="Text Placeholder 1"/>
          <p:cNvSpPr>
            <a:spLocks noGrp="1"/>
          </p:cNvSpPr>
          <p:nvPr>
            <p:ph type="body" sz="quarter" idx="13"/>
          </p:nvPr>
        </p:nvSpPr>
        <p:spPr>
          <a:xfrm>
            <a:off x="331108" y="327703"/>
            <a:ext cx="8504238" cy="981075"/>
          </a:xfrm>
        </p:spPr>
        <p:txBody>
          <a:bodyPr/>
          <a:lstStyle/>
          <a:p>
            <a:pPr algn="ctr" eaLnBrk="1" hangingPunct="1"/>
            <a:r>
              <a:rPr lang="en-US" dirty="0" smtClean="0">
                <a:latin typeface="Franklin Gothic Medium" pitchFamily="34" charset="0"/>
                <a:ea typeface="Abadi MT Condensed Extra Bold" pitchFamily="34" charset="0"/>
                <a:cs typeface="Abadi MT Condensed Extra Bold" pitchFamily="34" charset="0"/>
              </a:rPr>
              <a:t>The Superintendents Call to Action</a:t>
            </a:r>
          </a:p>
        </p:txBody>
      </p:sp>
      <p:sp>
        <p:nvSpPr>
          <p:cNvPr id="6" name="Rounded Rectangle 5"/>
          <p:cNvSpPr/>
          <p:nvPr/>
        </p:nvSpPr>
        <p:spPr>
          <a:xfrm>
            <a:off x="569237" y="5761946"/>
            <a:ext cx="7562395" cy="885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i="1" dirty="0">
                <a:latin typeface="Franklin Gothic Medium" pitchFamily="34" charset="0"/>
                <a:cs typeface="Abadi MT Condensed Light"/>
              </a:rPr>
              <a:t>To sign-up for the Call to Action, or to learn more, please visit: </a:t>
            </a:r>
            <a:r>
              <a:rPr lang="en-US" sz="2000" i="1" dirty="0">
                <a:latin typeface="Franklin Gothic Medium" pitchFamily="34" charset="0"/>
                <a:cs typeface="Abadi MT Condensed Extra Bold"/>
              </a:rPr>
              <a:t>www.attendanceworks.org/superintendents-call-to-action</a:t>
            </a:r>
            <a:endParaRPr lang="en-US" sz="2000" i="1" dirty="0">
              <a:solidFill>
                <a:schemeClr val="bg1"/>
              </a:solidFill>
              <a:latin typeface="Franklin Gothic Medium" pitchFamily="34" charset="0"/>
              <a:cs typeface="Abadi MT Condensed Extra Bold"/>
            </a:endParaRPr>
          </a:p>
        </p:txBody>
      </p:sp>
      <p:sp>
        <p:nvSpPr>
          <p:cNvPr id="5" name="Slide Number Placeholder 4"/>
          <p:cNvSpPr>
            <a:spLocks noGrp="1"/>
          </p:cNvSpPr>
          <p:nvPr>
            <p:ph type="sldNum" sz="quarter" idx="14"/>
          </p:nvPr>
        </p:nvSpPr>
        <p:spPr>
          <a:xfrm>
            <a:off x="6613752" y="6385152"/>
            <a:ext cx="2133600" cy="365125"/>
          </a:xfrm>
        </p:spPr>
        <p:txBody>
          <a:bodyPr/>
          <a:lstStyle/>
          <a:p>
            <a:pPr>
              <a:defRPr/>
            </a:pPr>
            <a:fld id="{F619AAC3-78D2-4135-8F27-36C131F180DC}" type="slidenum">
              <a:rPr lang="en-US" sz="1400" b="1">
                <a:solidFill>
                  <a:schemeClr val="tx1">
                    <a:lumMod val="75000"/>
                    <a:lumOff val="25000"/>
                  </a:schemeClr>
                </a:solidFill>
              </a:rPr>
              <a:pPr>
                <a:defRPr/>
              </a:pPr>
              <a:t>22</a:t>
            </a:fld>
            <a:endParaRPr lang="en-US" sz="1400"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74376"/>
            <a:ext cx="8229600" cy="4960938"/>
          </a:xfrm>
        </p:spPr>
        <p:txBody>
          <a:bodyPr>
            <a:noAutofit/>
          </a:bodyPr>
          <a:lstStyle/>
          <a:p>
            <a:pPr marL="0" indent="0">
              <a:buFont typeface="Arial" charset="0"/>
              <a:buNone/>
              <a:defRPr/>
            </a:pPr>
            <a:endParaRPr lang="en-US" sz="2000" b="0" dirty="0" smtClean="0">
              <a:latin typeface="Franklin Gothic Medium" pitchFamily="34" charset="0"/>
              <a:hlinkClick r:id="rId2"/>
            </a:endParaRPr>
          </a:p>
          <a:p>
            <a:pPr marL="0" indent="0">
              <a:buFont typeface="Arial" charset="0"/>
              <a:buNone/>
              <a:defRPr/>
            </a:pPr>
            <a:endParaRPr lang="en-US" sz="2000" b="0" dirty="0">
              <a:latin typeface="Franklin Gothic Medium" pitchFamily="34" charset="0"/>
              <a:hlinkClick r:id="rId2"/>
            </a:endParaRPr>
          </a:p>
          <a:p>
            <a:pPr marL="0" indent="0">
              <a:buFont typeface="Arial" charset="0"/>
              <a:buNone/>
              <a:defRPr/>
            </a:pPr>
            <a:endParaRPr lang="en-US" sz="2000" b="0" dirty="0" smtClean="0">
              <a:latin typeface="Franklin Gothic Medium" pitchFamily="34" charset="0"/>
              <a:hlinkClick r:id="rId2"/>
            </a:endParaRPr>
          </a:p>
          <a:p>
            <a:pPr marL="0" indent="0">
              <a:buFont typeface="Arial" charset="0"/>
              <a:buNone/>
              <a:defRPr/>
            </a:pPr>
            <a:endParaRPr lang="en-US" sz="2000" b="0" dirty="0">
              <a:latin typeface="Franklin Gothic Medium" pitchFamily="34" charset="0"/>
              <a:hlinkClick r:id="rId2"/>
            </a:endParaRPr>
          </a:p>
          <a:p>
            <a:pPr marL="0" indent="0">
              <a:buFont typeface="Arial" charset="0"/>
              <a:buNone/>
              <a:defRPr/>
            </a:pPr>
            <a:endParaRPr lang="en-US" sz="2000" b="0" dirty="0" smtClean="0">
              <a:latin typeface="Franklin Gothic Medium" pitchFamily="34" charset="0"/>
              <a:hlinkClick r:id="rId2"/>
            </a:endParaRPr>
          </a:p>
          <a:p>
            <a:pPr marL="0" indent="0">
              <a:buFont typeface="Arial" charset="0"/>
              <a:buNone/>
              <a:defRPr/>
            </a:pPr>
            <a:endParaRPr lang="en-US" sz="2000" b="0" dirty="0">
              <a:latin typeface="Franklin Gothic Medium" pitchFamily="34" charset="0"/>
              <a:hlinkClick r:id="rId2"/>
            </a:endParaRPr>
          </a:p>
          <a:p>
            <a:pPr marL="0" indent="0">
              <a:buFont typeface="Arial" charset="0"/>
              <a:buNone/>
              <a:defRPr/>
            </a:pPr>
            <a:endParaRPr lang="en-US" sz="2000" b="0" dirty="0" smtClean="0">
              <a:latin typeface="Franklin Gothic Medium" pitchFamily="34" charset="0"/>
              <a:hlinkClick r:id="rId2"/>
            </a:endParaRPr>
          </a:p>
          <a:p>
            <a:pPr marL="0" indent="0">
              <a:buFont typeface="Arial" charset="0"/>
              <a:buNone/>
              <a:defRPr/>
            </a:pPr>
            <a:endParaRPr lang="en-US" sz="2000" b="0" dirty="0" smtClean="0">
              <a:latin typeface="Franklin Gothic Medium" pitchFamily="34" charset="0"/>
              <a:hlinkClick r:id="rId2"/>
            </a:endParaRPr>
          </a:p>
          <a:p>
            <a:pPr marL="0" indent="0">
              <a:buFont typeface="Arial" charset="0"/>
              <a:buNone/>
              <a:defRPr/>
            </a:pPr>
            <a:endParaRPr lang="en-US" sz="2000" b="0" dirty="0">
              <a:latin typeface="Franklin Gothic Medium" pitchFamily="34" charset="0"/>
              <a:hlinkClick r:id="rId2"/>
            </a:endParaRPr>
          </a:p>
          <a:p>
            <a:pPr marL="0" indent="0">
              <a:buFont typeface="Arial" charset="0"/>
              <a:buNone/>
              <a:defRPr/>
            </a:pPr>
            <a:endParaRPr lang="en-US" sz="2000" b="0" dirty="0" smtClean="0">
              <a:latin typeface="Franklin Gothic Medium" pitchFamily="34" charset="0"/>
              <a:hlinkClick r:id="rId2"/>
            </a:endParaRPr>
          </a:p>
          <a:p>
            <a:pPr marL="0" indent="0">
              <a:buFont typeface="Arial" charset="0"/>
              <a:buNone/>
              <a:defRPr/>
            </a:pPr>
            <a:endParaRPr lang="en-US" sz="2000" b="0" dirty="0" smtClean="0">
              <a:latin typeface="Franklin Gothic Medium" pitchFamily="34" charset="0"/>
              <a:hlinkClick r:id="rId2"/>
            </a:endParaRPr>
          </a:p>
          <a:p>
            <a:pPr marL="0" indent="0">
              <a:buFont typeface="Arial" charset="0"/>
              <a:buNone/>
              <a:defRPr/>
            </a:pPr>
            <a:endParaRPr lang="en-US" sz="2000" b="0" dirty="0">
              <a:latin typeface="Franklin Gothic Medium" pitchFamily="34" charset="0"/>
              <a:hlinkClick r:id="rId2"/>
            </a:endParaRPr>
          </a:p>
          <a:p>
            <a:pPr marL="0" indent="0" algn="ctr">
              <a:buFont typeface="Arial" charset="0"/>
              <a:buNone/>
              <a:defRPr/>
            </a:pPr>
            <a:r>
              <a:rPr lang="en-US" sz="2000" b="0" dirty="0" smtClean="0">
                <a:latin typeface="Franklin Gothic Medium" pitchFamily="34" charset="0"/>
                <a:hlinkClick r:id="rId2"/>
              </a:rPr>
              <a:t>http</a:t>
            </a:r>
            <a:r>
              <a:rPr lang="en-US" sz="2000" b="0" dirty="0">
                <a:latin typeface="Franklin Gothic Medium" pitchFamily="34" charset="0"/>
                <a:hlinkClick r:id="rId2"/>
              </a:rPr>
              <a:t>://www.attendanceworks.org/attendancemonth/</a:t>
            </a:r>
            <a:endParaRPr lang="en-US" sz="2000" b="0" dirty="0">
              <a:latin typeface="Franklin Gothic Medium" pitchFamily="34" charset="0"/>
            </a:endParaRPr>
          </a:p>
        </p:txBody>
      </p:sp>
      <p:sp>
        <p:nvSpPr>
          <p:cNvPr id="3" name="Slide Number Placeholder 2"/>
          <p:cNvSpPr>
            <a:spLocks noGrp="1"/>
          </p:cNvSpPr>
          <p:nvPr>
            <p:ph type="sldNum" sz="quarter" idx="4294967295"/>
          </p:nvPr>
        </p:nvSpPr>
        <p:spPr>
          <a:xfrm>
            <a:off x="6614660" y="6385152"/>
            <a:ext cx="2133600" cy="365125"/>
          </a:xfrm>
          <a:prstGeom prst="rect">
            <a:avLst/>
          </a:prstGeom>
        </p:spPr>
        <p:txBody>
          <a:bodyPr/>
          <a:lstStyle/>
          <a:p>
            <a:pPr>
              <a:defRPr/>
            </a:pPr>
            <a:fld id="{E5C96F2D-7843-4307-91F8-137175C89152}" type="slidenum">
              <a:rPr lang="en-US" sz="1400" b="1" smtClean="0">
                <a:solidFill>
                  <a:schemeClr val="tx1">
                    <a:lumMod val="75000"/>
                    <a:lumOff val="25000"/>
                  </a:schemeClr>
                </a:solidFill>
              </a:rPr>
              <a:pPr>
                <a:defRPr/>
              </a:pPr>
              <a:t>23</a:t>
            </a:fld>
            <a:endParaRPr lang="en-US" sz="1400" b="1" dirty="0">
              <a:solidFill>
                <a:schemeClr val="tx1">
                  <a:lumMod val="75000"/>
                  <a:lumOff val="25000"/>
                </a:schemeClr>
              </a:solidFill>
            </a:endParaRPr>
          </a:p>
        </p:txBody>
      </p:sp>
      <p:sp>
        <p:nvSpPr>
          <p:cNvPr id="4" name="Text Placeholder 3"/>
          <p:cNvSpPr>
            <a:spLocks noGrp="1"/>
          </p:cNvSpPr>
          <p:nvPr>
            <p:ph type="body" sz="quarter" idx="13"/>
          </p:nvPr>
        </p:nvSpPr>
        <p:spPr>
          <a:xfrm>
            <a:off x="309336" y="-20649"/>
            <a:ext cx="8504238" cy="981075"/>
          </a:xfrm>
        </p:spPr>
        <p:txBody>
          <a:bodyPr>
            <a:noAutofit/>
          </a:bodyPr>
          <a:lstStyle/>
          <a:p>
            <a:pPr algn="ctr">
              <a:defRPr/>
            </a:pPr>
            <a:r>
              <a:rPr lang="en-US" sz="4200" dirty="0" smtClean="0">
                <a:latin typeface="Franklin Gothic Medium" pitchFamily="34" charset="0"/>
              </a:rPr>
              <a:t>Using September to Promote Attendance Awareness </a:t>
            </a:r>
            <a:endParaRPr lang="en-US" sz="4200" dirty="0">
              <a:latin typeface="Franklin Gothic Medium" pitchFamily="34" charset="0"/>
            </a:endParaRPr>
          </a:p>
        </p:txBody>
      </p:sp>
      <p:pic>
        <p:nvPicPr>
          <p:cNvPr id="5120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80000">
            <a:off x="1436189" y="1967115"/>
            <a:ext cx="2921817" cy="3905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80000">
            <a:off x="4665437" y="1959126"/>
            <a:ext cx="2921179" cy="380705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086" y="1578428"/>
            <a:ext cx="8229600" cy="4525963"/>
          </a:xfrm>
        </p:spPr>
        <p:txBody>
          <a:bodyPr/>
          <a:lstStyle/>
          <a:p>
            <a:pPr marL="0" indent="0">
              <a:buNone/>
            </a:pPr>
            <a:r>
              <a:rPr lang="en-US" sz="2800" b="0" dirty="0" smtClean="0">
                <a:latin typeface="Franklin Gothic Medium" pitchFamily="34" charset="0"/>
              </a:rPr>
              <a:t>Key Message #1:  Good attendance helps children do well in school and eventually in the work place.</a:t>
            </a:r>
          </a:p>
        </p:txBody>
      </p:sp>
      <p:sp>
        <p:nvSpPr>
          <p:cNvPr id="3" name="Slide Number Placeholder 2"/>
          <p:cNvSpPr>
            <a:spLocks noGrp="1"/>
          </p:cNvSpPr>
          <p:nvPr>
            <p:ph type="sldNum" sz="quarter" idx="4294967295"/>
          </p:nvPr>
        </p:nvSpPr>
        <p:spPr>
          <a:xfrm>
            <a:off x="6614057" y="6385148"/>
            <a:ext cx="2133600" cy="365125"/>
          </a:xfrm>
          <a:prstGeom prst="rect">
            <a:avLst/>
          </a:prstGeom>
        </p:spPr>
        <p:txBody>
          <a:bodyPr/>
          <a:lstStyle/>
          <a:p>
            <a:fld id="{3575C0D9-D776-4177-ADFD-82C36A6D24A1}" type="slidenum">
              <a:rPr lang="en-US" sz="1400" b="1" smtClean="0">
                <a:solidFill>
                  <a:schemeClr val="tx1">
                    <a:lumMod val="75000"/>
                    <a:lumOff val="25000"/>
                  </a:schemeClr>
                </a:solidFill>
              </a:rPr>
              <a:pPr/>
              <a:t>24</a:t>
            </a:fld>
            <a:endParaRPr lang="en-US" b="1" dirty="0">
              <a:solidFill>
                <a:schemeClr val="tx1">
                  <a:lumMod val="75000"/>
                  <a:lumOff val="25000"/>
                </a:schemeClr>
              </a:solidFill>
            </a:endParaRPr>
          </a:p>
        </p:txBody>
      </p:sp>
      <p:sp>
        <p:nvSpPr>
          <p:cNvPr id="4" name="Text Placeholder 3"/>
          <p:cNvSpPr>
            <a:spLocks noGrp="1"/>
          </p:cNvSpPr>
          <p:nvPr>
            <p:ph type="body" sz="quarter" idx="13"/>
          </p:nvPr>
        </p:nvSpPr>
        <p:spPr/>
        <p:txBody>
          <a:bodyPr/>
          <a:lstStyle/>
          <a:p>
            <a:pPr algn="ctr"/>
            <a:r>
              <a:rPr lang="en-US" dirty="0" smtClean="0">
                <a:latin typeface="Franklin Gothic Medium" pitchFamily="34" charset="0"/>
              </a:rPr>
              <a:t>Key Messages</a:t>
            </a:r>
            <a:endParaRPr lang="en-US" dirty="0">
              <a:latin typeface="Franklin Gothic Medium" pitchFamily="34" charset="0"/>
            </a:endParaRPr>
          </a:p>
        </p:txBody>
      </p:sp>
      <p:pic>
        <p:nvPicPr>
          <p:cNvPr id="203778" name="Picture 2" descr="C:\Users\Cecelia\AppData\Local\Microsoft\Windows\Temporary Internet Files\Content.IE5\NM6K5K93\MP90043094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8314" y="2856772"/>
            <a:ext cx="5294130" cy="3519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821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800" b="0" dirty="0" smtClean="0">
                <a:latin typeface="Franklin Gothic Medium" pitchFamily="34" charset="0"/>
              </a:rPr>
              <a:t>Key Message #2:  Absences </a:t>
            </a:r>
            <a:r>
              <a:rPr lang="en-US" sz="2800" b="0" dirty="0">
                <a:latin typeface="Franklin Gothic Medium" pitchFamily="34" charset="0"/>
              </a:rPr>
              <a:t>add up. Excused and unexcused absences </a:t>
            </a:r>
            <a:r>
              <a:rPr lang="en-US" sz="2800" b="0" dirty="0" smtClean="0">
                <a:latin typeface="Franklin Gothic Medium" pitchFamily="34" charset="0"/>
              </a:rPr>
              <a:t>result in too much time lost in the classroom.</a:t>
            </a:r>
            <a:endParaRPr lang="en-US" sz="2800" b="0" dirty="0">
              <a:latin typeface="Franklin Gothic Medium" pitchFamily="34" charset="0"/>
            </a:endParaRPr>
          </a:p>
          <a:p>
            <a:endParaRPr lang="en-US" dirty="0"/>
          </a:p>
        </p:txBody>
      </p:sp>
      <p:sp>
        <p:nvSpPr>
          <p:cNvPr id="3" name="Slide Number Placeholder 2"/>
          <p:cNvSpPr>
            <a:spLocks noGrp="1"/>
          </p:cNvSpPr>
          <p:nvPr>
            <p:ph type="sldNum" sz="quarter" idx="4294967295"/>
          </p:nvPr>
        </p:nvSpPr>
        <p:spPr>
          <a:xfrm>
            <a:off x="6614057" y="6374262"/>
            <a:ext cx="2133600" cy="365125"/>
          </a:xfrm>
          <a:prstGeom prst="rect">
            <a:avLst/>
          </a:prstGeom>
        </p:spPr>
        <p:txBody>
          <a:bodyPr/>
          <a:lstStyle/>
          <a:p>
            <a:fld id="{3575C0D9-D776-4177-ADFD-82C36A6D24A1}" type="slidenum">
              <a:rPr lang="en-US" sz="1400" b="1" smtClean="0">
                <a:solidFill>
                  <a:schemeClr val="tx1">
                    <a:lumMod val="75000"/>
                    <a:lumOff val="25000"/>
                  </a:schemeClr>
                </a:solidFill>
              </a:rPr>
              <a:pPr/>
              <a:t>25</a:t>
            </a:fld>
            <a:endParaRPr lang="en-US" b="1" dirty="0">
              <a:solidFill>
                <a:schemeClr val="tx1">
                  <a:lumMod val="75000"/>
                  <a:lumOff val="25000"/>
                </a:schemeClr>
              </a:solidFill>
            </a:endParaRPr>
          </a:p>
        </p:txBody>
      </p:sp>
      <p:sp>
        <p:nvSpPr>
          <p:cNvPr id="4" name="Text Placeholder 3"/>
          <p:cNvSpPr>
            <a:spLocks noGrp="1"/>
          </p:cNvSpPr>
          <p:nvPr>
            <p:ph type="body" sz="quarter" idx="13"/>
          </p:nvPr>
        </p:nvSpPr>
        <p:spPr/>
        <p:txBody>
          <a:bodyPr/>
          <a:lstStyle/>
          <a:p>
            <a:pPr algn="ctr"/>
            <a:r>
              <a:rPr lang="en-US" dirty="0">
                <a:latin typeface="Franklin Gothic Medium" pitchFamily="34" charset="0"/>
              </a:rPr>
              <a:t>Key Messages</a:t>
            </a:r>
          </a:p>
          <a:p>
            <a:r>
              <a:rPr lang="en-US" dirty="0" smtClean="0"/>
              <a:t> </a:t>
            </a:r>
            <a:endParaRPr lang="en-US" dirty="0"/>
          </a:p>
        </p:txBody>
      </p:sp>
      <p:pic>
        <p:nvPicPr>
          <p:cNvPr id="204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76" y="3040743"/>
            <a:ext cx="7739743" cy="3167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3015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795834"/>
          </a:xfrm>
        </p:spPr>
        <p:txBody>
          <a:bodyPr/>
          <a:lstStyle/>
          <a:p>
            <a:pPr marL="0" indent="0">
              <a:buNone/>
            </a:pPr>
            <a:r>
              <a:rPr lang="en-US" sz="2800" b="0" dirty="0" smtClean="0">
                <a:latin typeface="Franklin Gothic Medium" pitchFamily="34" charset="0"/>
              </a:rPr>
              <a:t>Key Message #3:  Chronic </a:t>
            </a:r>
            <a:r>
              <a:rPr lang="en-US" sz="2800" b="0" dirty="0">
                <a:latin typeface="Franklin Gothic Medium" pitchFamily="34" charset="0"/>
              </a:rPr>
              <a:t>absence, missing 10 percent of the school year or more, </a:t>
            </a:r>
            <a:r>
              <a:rPr lang="en-US" sz="2800" b="0" dirty="0" smtClean="0">
                <a:latin typeface="Franklin Gothic Medium" pitchFamily="34" charset="0"/>
              </a:rPr>
              <a:t>affects the whole classroom, not </a:t>
            </a:r>
            <a:r>
              <a:rPr lang="en-US" sz="2800" b="0" dirty="0">
                <a:latin typeface="Franklin Gothic Medium" pitchFamily="34" charset="0"/>
              </a:rPr>
              <a:t>just </a:t>
            </a:r>
            <a:r>
              <a:rPr lang="en-US" sz="2800" b="0" dirty="0" smtClean="0">
                <a:latin typeface="Franklin Gothic Medium" pitchFamily="34" charset="0"/>
              </a:rPr>
              <a:t>the </a:t>
            </a:r>
            <a:r>
              <a:rPr lang="en-US" sz="2800" b="0" dirty="0">
                <a:latin typeface="Franklin Gothic Medium" pitchFamily="34" charset="0"/>
              </a:rPr>
              <a:t>students who miss school. </a:t>
            </a:r>
          </a:p>
        </p:txBody>
      </p:sp>
      <p:sp>
        <p:nvSpPr>
          <p:cNvPr id="3" name="Slide Number Placeholder 2"/>
          <p:cNvSpPr>
            <a:spLocks noGrp="1"/>
          </p:cNvSpPr>
          <p:nvPr>
            <p:ph type="sldNum" sz="quarter" idx="4294967295"/>
          </p:nvPr>
        </p:nvSpPr>
        <p:spPr>
          <a:xfrm>
            <a:off x="6614057" y="6385148"/>
            <a:ext cx="2133600" cy="365125"/>
          </a:xfrm>
          <a:prstGeom prst="rect">
            <a:avLst/>
          </a:prstGeom>
        </p:spPr>
        <p:txBody>
          <a:bodyPr/>
          <a:lstStyle/>
          <a:p>
            <a:fld id="{3575C0D9-D776-4177-ADFD-82C36A6D24A1}" type="slidenum">
              <a:rPr lang="en-US" sz="1400" b="1" smtClean="0">
                <a:solidFill>
                  <a:schemeClr val="tx1">
                    <a:lumMod val="75000"/>
                    <a:lumOff val="25000"/>
                  </a:schemeClr>
                </a:solidFill>
              </a:rPr>
              <a:pPr/>
              <a:t>26</a:t>
            </a:fld>
            <a:endParaRPr lang="en-US" b="1" dirty="0">
              <a:solidFill>
                <a:schemeClr val="tx1">
                  <a:lumMod val="75000"/>
                  <a:lumOff val="25000"/>
                </a:schemeClr>
              </a:solidFill>
            </a:endParaRPr>
          </a:p>
        </p:txBody>
      </p:sp>
      <p:sp>
        <p:nvSpPr>
          <p:cNvPr id="4" name="Text Placeholder 3"/>
          <p:cNvSpPr>
            <a:spLocks noGrp="1"/>
          </p:cNvSpPr>
          <p:nvPr>
            <p:ph type="body" sz="quarter" idx="13"/>
          </p:nvPr>
        </p:nvSpPr>
        <p:spPr/>
        <p:txBody>
          <a:bodyPr/>
          <a:lstStyle/>
          <a:p>
            <a:pPr algn="ctr"/>
            <a:r>
              <a:rPr lang="en-US" dirty="0">
                <a:latin typeface="Franklin Gothic Medium" pitchFamily="34" charset="0"/>
              </a:rPr>
              <a:t>Key Messages</a:t>
            </a:r>
          </a:p>
          <a:p>
            <a:r>
              <a:rPr lang="en-US" dirty="0" smtClean="0"/>
              <a:t>  </a:t>
            </a:r>
            <a:endParaRPr lang="en-US" dirty="0"/>
          </a:p>
        </p:txBody>
      </p:sp>
      <p:pic>
        <p:nvPicPr>
          <p:cNvPr id="205826" name="Picture 2" descr="C:\Users\Cecelia\AppData\Local\Microsoft\Windows\Temporary Internet Files\Content.IE5\SCSUTT2R\MP90039995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337" y="3099330"/>
            <a:ext cx="4774604" cy="3395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381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3656" y="1600200"/>
            <a:ext cx="8567057" cy="4525963"/>
          </a:xfrm>
        </p:spPr>
        <p:txBody>
          <a:bodyPr>
            <a:normAutofit/>
          </a:bodyPr>
          <a:lstStyle/>
          <a:p>
            <a:pPr marL="0" indent="0">
              <a:buNone/>
            </a:pPr>
            <a:r>
              <a:rPr lang="en-US" sz="2800" b="0" dirty="0" smtClean="0">
                <a:latin typeface="Franklin Gothic Medium" pitchFamily="34" charset="0"/>
              </a:rPr>
              <a:t>Key Message #4:  We </a:t>
            </a:r>
            <a:r>
              <a:rPr lang="en-US" sz="2800" b="0" dirty="0">
                <a:latin typeface="Franklin Gothic Medium" pitchFamily="34" charset="0"/>
              </a:rPr>
              <a:t>need to monitor how many days each student misses school for </a:t>
            </a:r>
            <a:r>
              <a:rPr lang="en-US" sz="2800" b="0" i="1" dirty="0">
                <a:latin typeface="Franklin Gothic Medium" pitchFamily="34" charset="0"/>
              </a:rPr>
              <a:t>any</a:t>
            </a:r>
            <a:r>
              <a:rPr lang="en-US" sz="2800" b="0" dirty="0">
                <a:latin typeface="Franklin Gothic Medium" pitchFamily="34" charset="0"/>
              </a:rPr>
              <a:t> </a:t>
            </a:r>
            <a:r>
              <a:rPr lang="en-US" sz="2800" b="0" dirty="0" smtClean="0">
                <a:latin typeface="Franklin Gothic Medium" pitchFamily="34" charset="0"/>
              </a:rPr>
              <a:t>reason — </a:t>
            </a:r>
            <a:r>
              <a:rPr lang="en-US" sz="2800" b="0" dirty="0">
                <a:latin typeface="Franklin Gothic Medium" pitchFamily="34" charset="0"/>
              </a:rPr>
              <a:t>excused, unexcused or </a:t>
            </a:r>
            <a:r>
              <a:rPr lang="en-US" sz="2800" b="0" dirty="0" smtClean="0">
                <a:latin typeface="Franklin Gothic Medium" pitchFamily="34" charset="0"/>
              </a:rPr>
              <a:t>suspensions — </a:t>
            </a:r>
            <a:r>
              <a:rPr lang="en-US" sz="2800" b="0" dirty="0">
                <a:latin typeface="Franklin Gothic Medium" pitchFamily="34" charset="0"/>
              </a:rPr>
              <a:t>so we can intervene early. </a:t>
            </a:r>
          </a:p>
        </p:txBody>
      </p:sp>
      <p:sp>
        <p:nvSpPr>
          <p:cNvPr id="3" name="Slide Number Placeholder 2"/>
          <p:cNvSpPr>
            <a:spLocks noGrp="1"/>
          </p:cNvSpPr>
          <p:nvPr>
            <p:ph type="sldNum" sz="quarter" idx="4294967295"/>
          </p:nvPr>
        </p:nvSpPr>
        <p:spPr>
          <a:xfrm>
            <a:off x="6614057" y="6379624"/>
            <a:ext cx="2133600" cy="365125"/>
          </a:xfrm>
          <a:prstGeom prst="rect">
            <a:avLst/>
          </a:prstGeom>
        </p:spPr>
        <p:txBody>
          <a:bodyPr/>
          <a:lstStyle/>
          <a:p>
            <a:pPr algn="r"/>
            <a:fld id="{3575C0D9-D776-4177-ADFD-82C36A6D24A1}" type="slidenum">
              <a:rPr lang="en-US" sz="1400" b="1" smtClean="0">
                <a:solidFill>
                  <a:schemeClr val="tx1">
                    <a:lumMod val="75000"/>
                    <a:lumOff val="25000"/>
                  </a:schemeClr>
                </a:solidFill>
                <a:latin typeface="+mn-lt"/>
              </a:rPr>
              <a:pPr algn="r"/>
              <a:t>27</a:t>
            </a:fld>
            <a:endParaRPr lang="en-US" sz="1400" b="1" dirty="0">
              <a:solidFill>
                <a:schemeClr val="tx1">
                  <a:lumMod val="75000"/>
                  <a:lumOff val="25000"/>
                </a:schemeClr>
              </a:solidFill>
              <a:latin typeface="+mn-lt"/>
            </a:endParaRPr>
          </a:p>
        </p:txBody>
      </p:sp>
      <p:sp>
        <p:nvSpPr>
          <p:cNvPr id="4" name="Text Placeholder 3"/>
          <p:cNvSpPr>
            <a:spLocks noGrp="1"/>
          </p:cNvSpPr>
          <p:nvPr>
            <p:ph type="body" sz="quarter" idx="13"/>
          </p:nvPr>
        </p:nvSpPr>
        <p:spPr/>
        <p:txBody>
          <a:bodyPr/>
          <a:lstStyle/>
          <a:p>
            <a:pPr algn="ctr"/>
            <a:r>
              <a:rPr lang="en-US" dirty="0">
                <a:solidFill>
                  <a:srgbClr val="514141"/>
                </a:solidFill>
                <a:latin typeface="Franklin Gothic Medium" pitchFamily="34" charset="0"/>
              </a:rPr>
              <a:t>Key Messages</a:t>
            </a:r>
          </a:p>
        </p:txBody>
      </p:sp>
      <p:pic>
        <p:nvPicPr>
          <p:cNvPr id="6" name="Picture 5"/>
          <p:cNvPicPr>
            <a:picLocks noChangeAspect="1"/>
          </p:cNvPicPr>
          <p:nvPr/>
        </p:nvPicPr>
        <p:blipFill>
          <a:blip r:embed="rId3" cstate="print"/>
          <a:stretch>
            <a:fillRect/>
          </a:stretch>
        </p:blipFill>
        <p:spPr>
          <a:xfrm>
            <a:off x="1817934" y="3092498"/>
            <a:ext cx="5791176" cy="3602674"/>
          </a:xfrm>
          <a:prstGeom prst="rect">
            <a:avLst/>
          </a:prstGeom>
        </p:spPr>
      </p:pic>
      <p:sp>
        <p:nvSpPr>
          <p:cNvPr id="7" name="Oval 6"/>
          <p:cNvSpPr/>
          <p:nvPr/>
        </p:nvSpPr>
        <p:spPr>
          <a:xfrm>
            <a:off x="5791216" y="4626426"/>
            <a:ext cx="1130300" cy="263077"/>
          </a:xfrm>
          <a:prstGeom prst="ellipse">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07783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800" b="0" dirty="0" smtClean="0">
                <a:latin typeface="Franklin Gothic Medium" pitchFamily="34" charset="0"/>
              </a:rPr>
              <a:t>Key Message #5:  Chronic </a:t>
            </a:r>
            <a:r>
              <a:rPr lang="en-US" sz="2800" b="0" dirty="0">
                <a:latin typeface="Franklin Gothic Medium" pitchFamily="34" charset="0"/>
              </a:rPr>
              <a:t>absence is a problem we can solve when the whole community, including parents and schools, gets involved. </a:t>
            </a:r>
          </a:p>
        </p:txBody>
      </p:sp>
      <p:sp>
        <p:nvSpPr>
          <p:cNvPr id="3" name="Slide Number Placeholder 2"/>
          <p:cNvSpPr>
            <a:spLocks noGrp="1"/>
          </p:cNvSpPr>
          <p:nvPr>
            <p:ph type="sldNum" sz="quarter" idx="4294967295"/>
          </p:nvPr>
        </p:nvSpPr>
        <p:spPr>
          <a:xfrm>
            <a:off x="6614057" y="6385148"/>
            <a:ext cx="2133600" cy="365125"/>
          </a:xfrm>
          <a:prstGeom prst="rect">
            <a:avLst/>
          </a:prstGeom>
        </p:spPr>
        <p:txBody>
          <a:bodyPr/>
          <a:lstStyle/>
          <a:p>
            <a:fld id="{3575C0D9-D776-4177-ADFD-82C36A6D24A1}" type="slidenum">
              <a:rPr lang="en-US" sz="1400" b="1" smtClean="0">
                <a:solidFill>
                  <a:schemeClr val="tx1">
                    <a:lumMod val="75000"/>
                    <a:lumOff val="25000"/>
                  </a:schemeClr>
                </a:solidFill>
              </a:rPr>
              <a:pPr/>
              <a:t>28</a:t>
            </a:fld>
            <a:endParaRPr lang="en-US" b="1" dirty="0">
              <a:solidFill>
                <a:schemeClr val="tx1">
                  <a:lumMod val="75000"/>
                  <a:lumOff val="25000"/>
                </a:schemeClr>
              </a:solidFill>
            </a:endParaRPr>
          </a:p>
        </p:txBody>
      </p:sp>
      <p:sp>
        <p:nvSpPr>
          <p:cNvPr id="4" name="Text Placeholder 3"/>
          <p:cNvSpPr>
            <a:spLocks noGrp="1"/>
          </p:cNvSpPr>
          <p:nvPr>
            <p:ph type="body" sz="quarter" idx="13"/>
          </p:nvPr>
        </p:nvSpPr>
        <p:spPr/>
        <p:txBody>
          <a:bodyPr/>
          <a:lstStyle/>
          <a:p>
            <a:pPr algn="ctr"/>
            <a:r>
              <a:rPr lang="en-US" dirty="0" smtClean="0">
                <a:latin typeface="Franklin Gothic Medium" pitchFamily="34" charset="0"/>
              </a:rPr>
              <a:t>Key Messages</a:t>
            </a:r>
            <a:endParaRPr lang="en-US" dirty="0">
              <a:latin typeface="Franklin Gothic Medium" pitchFamily="34" charset="0"/>
            </a:endParaRPr>
          </a:p>
        </p:txBody>
      </p:sp>
      <p:pic>
        <p:nvPicPr>
          <p:cNvPr id="207875" name="Picture 3" descr="C:\Users\Cecelia\AppData\Local\Microsoft\Windows\Temporary Internet Files\Content.IE5\NM6K5K93\MP90043063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273" y="3235775"/>
            <a:ext cx="4862286" cy="323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2369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800" b="0" dirty="0" smtClean="0">
                <a:latin typeface="Franklin Gothic Medium" pitchFamily="34" charset="0"/>
              </a:rPr>
              <a:t>Key Message #6:  Relationship </a:t>
            </a:r>
            <a:r>
              <a:rPr lang="en-US" sz="2800" b="0" dirty="0">
                <a:latin typeface="Franklin Gothic Medium" pitchFamily="34" charset="0"/>
              </a:rPr>
              <a:t>building is fundamental to any strategy for improving student attendance</a:t>
            </a:r>
            <a:r>
              <a:rPr lang="en-US" sz="2800" dirty="0">
                <a:latin typeface="Franklin Gothic Medium" pitchFamily="34" charset="0"/>
              </a:rPr>
              <a:t>. </a:t>
            </a:r>
          </a:p>
        </p:txBody>
      </p:sp>
      <p:sp>
        <p:nvSpPr>
          <p:cNvPr id="3" name="Slide Number Placeholder 2"/>
          <p:cNvSpPr>
            <a:spLocks noGrp="1"/>
          </p:cNvSpPr>
          <p:nvPr>
            <p:ph type="sldNum" sz="quarter" idx="4294967295"/>
          </p:nvPr>
        </p:nvSpPr>
        <p:spPr>
          <a:xfrm>
            <a:off x="6614057" y="6385148"/>
            <a:ext cx="2133600" cy="365125"/>
          </a:xfrm>
          <a:prstGeom prst="rect">
            <a:avLst/>
          </a:prstGeom>
        </p:spPr>
        <p:txBody>
          <a:bodyPr/>
          <a:lstStyle/>
          <a:p>
            <a:fld id="{3575C0D9-D776-4177-ADFD-82C36A6D24A1}" type="slidenum">
              <a:rPr lang="en-US" sz="1400" b="1" smtClean="0">
                <a:solidFill>
                  <a:schemeClr val="tx1">
                    <a:lumMod val="75000"/>
                    <a:lumOff val="25000"/>
                  </a:schemeClr>
                </a:solidFill>
              </a:rPr>
              <a:pPr/>
              <a:t>29</a:t>
            </a:fld>
            <a:endParaRPr lang="en-US" sz="1400" b="1" dirty="0">
              <a:solidFill>
                <a:schemeClr val="tx1">
                  <a:lumMod val="75000"/>
                  <a:lumOff val="25000"/>
                </a:schemeClr>
              </a:solidFill>
            </a:endParaRPr>
          </a:p>
        </p:txBody>
      </p:sp>
      <p:sp>
        <p:nvSpPr>
          <p:cNvPr id="4" name="Text Placeholder 3"/>
          <p:cNvSpPr>
            <a:spLocks noGrp="1"/>
          </p:cNvSpPr>
          <p:nvPr>
            <p:ph type="body" sz="quarter" idx="13"/>
          </p:nvPr>
        </p:nvSpPr>
        <p:spPr/>
        <p:txBody>
          <a:bodyPr/>
          <a:lstStyle/>
          <a:p>
            <a:pPr algn="ctr"/>
            <a:r>
              <a:rPr lang="en-US" dirty="0" smtClean="0">
                <a:latin typeface="Franklin Gothic Medium" pitchFamily="34" charset="0"/>
              </a:rPr>
              <a:t>Key Messages</a:t>
            </a:r>
          </a:p>
          <a:p>
            <a:endParaRPr lang="en-US" dirty="0"/>
          </a:p>
        </p:txBody>
      </p:sp>
      <p:pic>
        <p:nvPicPr>
          <p:cNvPr id="209922" name="Picture 2" descr="C:\Users\Cecelia\AppData\Local\Microsoft\Windows\Temporary Internet Files\Content.IE5\NM6K5K93\MP90044849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811" y="3083159"/>
            <a:ext cx="5069098" cy="337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951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5"/>
          <p:cNvSpPr>
            <a:spLocks noGrp="1" noChangeArrowheads="1"/>
          </p:cNvSpPr>
          <p:nvPr>
            <p:ph idx="1"/>
          </p:nvPr>
        </p:nvSpPr>
        <p:spPr>
          <a:xfrm>
            <a:off x="110529" y="1596788"/>
            <a:ext cx="8802688" cy="535531"/>
          </a:xfrm>
        </p:spPr>
        <p:txBody>
          <a:bodyPr wrap="square">
            <a:spAutoFit/>
          </a:bodyPr>
          <a:lstStyle/>
          <a:p>
            <a:pPr marL="0" indent="0" algn="ctr" eaLnBrk="1" hangingPunct="1">
              <a:lnSpc>
                <a:spcPct val="90000"/>
              </a:lnSpc>
              <a:spcBef>
                <a:spcPts val="0"/>
              </a:spcBef>
              <a:buFont typeface="Arial" pitchFamily="34" charset="0"/>
              <a:buNone/>
            </a:pPr>
            <a:r>
              <a:rPr lang="en-US" b="0" i="1" dirty="0" smtClean="0">
                <a:solidFill>
                  <a:schemeClr val="accent2">
                    <a:lumMod val="75000"/>
                  </a:schemeClr>
                </a:solidFill>
                <a:latin typeface="Franklin Gothic Medium" pitchFamily="34" charset="0"/>
              </a:rPr>
              <a:t>90% and even 95% ≠ A</a:t>
            </a:r>
          </a:p>
        </p:txBody>
      </p:sp>
      <p:sp>
        <p:nvSpPr>
          <p:cNvPr id="2" name="Text Placeholder 1"/>
          <p:cNvSpPr>
            <a:spLocks noGrp="1"/>
          </p:cNvSpPr>
          <p:nvPr>
            <p:ph type="body" sz="quarter" idx="13"/>
          </p:nvPr>
        </p:nvSpPr>
        <p:spPr>
          <a:xfrm>
            <a:off x="186731" y="-17325"/>
            <a:ext cx="8802688" cy="981107"/>
          </a:xfrm>
        </p:spPr>
        <p:txBody>
          <a:bodyPr>
            <a:noAutofit/>
          </a:bodyPr>
          <a:lstStyle/>
          <a:p>
            <a:pPr algn="ctr"/>
            <a:r>
              <a:rPr lang="en-US" sz="3600" dirty="0" smtClean="0"/>
              <a:t> </a:t>
            </a:r>
            <a:r>
              <a:rPr lang="en-US" dirty="0" smtClean="0">
                <a:solidFill>
                  <a:srgbClr val="514141"/>
                </a:solidFill>
                <a:latin typeface="Franklin Gothic Medium" pitchFamily="34" charset="0"/>
              </a:rPr>
              <a:t>High Levels of ADA Can Mask Chronic Absence</a:t>
            </a:r>
            <a:endParaRPr lang="en-US" dirty="0">
              <a:solidFill>
                <a:srgbClr val="514141"/>
              </a:solidFill>
              <a:latin typeface="Franklin Gothic Medium" pitchFamily="34" charset="0"/>
            </a:endParaRPr>
          </a:p>
        </p:txBody>
      </p:sp>
      <p:graphicFrame>
        <p:nvGraphicFramePr>
          <p:cNvPr id="7" name="Chart 6"/>
          <p:cNvGraphicFramePr/>
          <p:nvPr>
            <p:extLst>
              <p:ext uri="{D42A27DB-BD31-4B8C-83A1-F6EECF244321}">
                <p14:modId xmlns:p14="http://schemas.microsoft.com/office/powerpoint/2010/main" val="2158915914"/>
              </p:ext>
            </p:extLst>
          </p:nvPr>
        </p:nvGraphicFramePr>
        <p:xfrm>
          <a:off x="110528" y="2006221"/>
          <a:ext cx="4911847" cy="3931541"/>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72829" y="6386306"/>
            <a:ext cx="2133600" cy="365125"/>
          </a:xfrm>
          <a:prstGeom prst="rect">
            <a:avLst/>
          </a:prstGeom>
        </p:spPr>
        <p:txBody>
          <a:bodyPr/>
          <a:lstStyle/>
          <a:p>
            <a:fld id="{3575C0D9-D776-4177-ADFD-82C36A6D24A1}" type="slidenum">
              <a:rPr lang="en-US" sz="1400" b="1" smtClean="0">
                <a:solidFill>
                  <a:schemeClr val="tx1">
                    <a:lumMod val="75000"/>
                    <a:lumOff val="25000"/>
                  </a:schemeClr>
                </a:solidFill>
              </a:rPr>
              <a:pPr/>
              <a:t>3</a:t>
            </a:fld>
            <a:endParaRPr lang="en-US" sz="1400" b="1" dirty="0">
              <a:solidFill>
                <a:schemeClr val="tx1">
                  <a:lumMod val="75000"/>
                  <a:lumOff val="25000"/>
                </a:schemeClr>
              </a:solidFill>
            </a:endParaRPr>
          </a:p>
        </p:txBody>
      </p:sp>
      <p:sp>
        <p:nvSpPr>
          <p:cNvPr id="6" name="TextBox 5"/>
          <p:cNvSpPr txBox="1"/>
          <p:nvPr/>
        </p:nvSpPr>
        <p:spPr>
          <a:xfrm>
            <a:off x="2307730" y="5696261"/>
            <a:ext cx="4328764" cy="923330"/>
          </a:xfrm>
          <a:prstGeom prst="rect">
            <a:avLst/>
          </a:prstGeom>
          <a:solidFill>
            <a:schemeClr val="accent1">
              <a:lumMod val="60000"/>
              <a:lumOff val="40000"/>
            </a:schemeClr>
          </a:solidFill>
        </p:spPr>
        <p:txBody>
          <a:bodyPr wrap="square">
            <a:spAutoFit/>
          </a:bodyPr>
          <a:lstStyle/>
          <a:p>
            <a:pPr algn="ctr">
              <a:defRPr/>
            </a:pPr>
            <a:r>
              <a:rPr lang="en-US" dirty="0">
                <a:latin typeface="Franklin Gothic Medium" pitchFamily="34" charset="0"/>
                <a:cs typeface="Abadi MT Condensed Extra Bold"/>
              </a:rPr>
              <a:t>98% ADA = little chronic </a:t>
            </a:r>
            <a:r>
              <a:rPr lang="en-US" dirty="0" smtClean="0">
                <a:latin typeface="Franklin Gothic Medium" pitchFamily="34" charset="0"/>
                <a:cs typeface="Abadi MT Condensed Extra Bold"/>
              </a:rPr>
              <a:t>absence </a:t>
            </a:r>
          </a:p>
          <a:p>
            <a:pPr algn="ctr">
              <a:defRPr/>
            </a:pPr>
            <a:r>
              <a:rPr lang="en-US" dirty="0" smtClean="0">
                <a:latin typeface="Franklin Gothic Medium" pitchFamily="34" charset="0"/>
                <a:cs typeface="Abadi MT Condensed Extra Bold"/>
              </a:rPr>
              <a:t>95% ADA </a:t>
            </a:r>
            <a:r>
              <a:rPr lang="en-US" dirty="0">
                <a:latin typeface="Franklin Gothic Medium" pitchFamily="34" charset="0"/>
                <a:cs typeface="Abadi MT Condensed Extra Bold"/>
              </a:rPr>
              <a:t>= don’t </a:t>
            </a:r>
            <a:r>
              <a:rPr lang="en-US" dirty="0" smtClean="0">
                <a:latin typeface="Franklin Gothic Medium" pitchFamily="34" charset="0"/>
                <a:cs typeface="Abadi MT Condensed Extra Bold"/>
              </a:rPr>
              <a:t>know </a:t>
            </a:r>
          </a:p>
          <a:p>
            <a:pPr algn="ctr">
              <a:defRPr/>
            </a:pPr>
            <a:r>
              <a:rPr lang="en-US" dirty="0" smtClean="0">
                <a:latin typeface="Franklin Gothic Medium" pitchFamily="34" charset="0"/>
                <a:cs typeface="Abadi MT Condensed Extra Bold"/>
              </a:rPr>
              <a:t>93</a:t>
            </a:r>
            <a:r>
              <a:rPr lang="en-US" dirty="0">
                <a:latin typeface="Franklin Gothic Medium" pitchFamily="34" charset="0"/>
                <a:cs typeface="Abadi MT Condensed Extra Bold"/>
              </a:rPr>
              <a:t>% </a:t>
            </a:r>
            <a:r>
              <a:rPr lang="en-US" dirty="0" smtClean="0">
                <a:latin typeface="Franklin Gothic Medium" pitchFamily="34" charset="0"/>
                <a:cs typeface="Abadi MT Condensed Extra Bold"/>
              </a:rPr>
              <a:t>ADA </a:t>
            </a:r>
            <a:r>
              <a:rPr lang="en-US" dirty="0">
                <a:latin typeface="Franklin Gothic Medium" pitchFamily="34" charset="0"/>
                <a:cs typeface="Abadi MT Condensed Extra Bold"/>
              </a:rPr>
              <a:t>= significant chronic absence</a:t>
            </a:r>
          </a:p>
        </p:txBody>
      </p:sp>
      <p:graphicFrame>
        <p:nvGraphicFramePr>
          <p:cNvPr id="8" name="Chart 7"/>
          <p:cNvGraphicFramePr/>
          <p:nvPr/>
        </p:nvGraphicFramePr>
        <p:xfrm>
          <a:off x="4640239" y="2199766"/>
          <a:ext cx="4272977" cy="34964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124439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800" b="0" dirty="0" smtClean="0">
                <a:latin typeface="Franklin Gothic Medium" pitchFamily="34" charset="0"/>
              </a:rPr>
              <a:t>Key Message #7:  Reducing </a:t>
            </a:r>
            <a:r>
              <a:rPr lang="en-US" sz="2800" b="0" dirty="0">
                <a:latin typeface="Franklin Gothic Medium" pitchFamily="34" charset="0"/>
              </a:rPr>
              <a:t>chronic absence can help close achievement gaps. </a:t>
            </a:r>
          </a:p>
        </p:txBody>
      </p:sp>
      <p:sp>
        <p:nvSpPr>
          <p:cNvPr id="3" name="Slide Number Placeholder 2"/>
          <p:cNvSpPr>
            <a:spLocks noGrp="1"/>
          </p:cNvSpPr>
          <p:nvPr>
            <p:ph type="sldNum" sz="quarter" idx="4294967295"/>
          </p:nvPr>
        </p:nvSpPr>
        <p:spPr>
          <a:xfrm>
            <a:off x="6614057" y="6374262"/>
            <a:ext cx="2133600" cy="365125"/>
          </a:xfrm>
          <a:prstGeom prst="rect">
            <a:avLst/>
          </a:prstGeom>
        </p:spPr>
        <p:txBody>
          <a:bodyPr/>
          <a:lstStyle/>
          <a:p>
            <a:fld id="{3575C0D9-D776-4177-ADFD-82C36A6D24A1}" type="slidenum">
              <a:rPr lang="en-US" sz="1400" b="1" smtClean="0">
                <a:solidFill>
                  <a:schemeClr val="tx1">
                    <a:lumMod val="75000"/>
                    <a:lumOff val="25000"/>
                  </a:schemeClr>
                </a:solidFill>
              </a:rPr>
              <a:pPr/>
              <a:t>30</a:t>
            </a:fld>
            <a:endParaRPr lang="en-US" sz="1400" b="1" dirty="0">
              <a:solidFill>
                <a:schemeClr val="tx1">
                  <a:lumMod val="75000"/>
                  <a:lumOff val="25000"/>
                </a:schemeClr>
              </a:solidFill>
            </a:endParaRPr>
          </a:p>
        </p:txBody>
      </p:sp>
      <p:sp>
        <p:nvSpPr>
          <p:cNvPr id="4" name="Text Placeholder 3"/>
          <p:cNvSpPr>
            <a:spLocks noGrp="1"/>
          </p:cNvSpPr>
          <p:nvPr>
            <p:ph type="body" sz="quarter" idx="13"/>
          </p:nvPr>
        </p:nvSpPr>
        <p:spPr/>
        <p:txBody>
          <a:bodyPr/>
          <a:lstStyle/>
          <a:p>
            <a:pPr algn="ctr"/>
            <a:r>
              <a:rPr lang="en-US" dirty="0">
                <a:latin typeface="Franklin Gothic Medium" pitchFamily="34" charset="0"/>
              </a:rPr>
              <a:t>Key Messages</a:t>
            </a:r>
          </a:p>
          <a:p>
            <a:endParaRPr lang="en-US" dirty="0"/>
          </a:p>
        </p:txBody>
      </p:sp>
      <p:graphicFrame>
        <p:nvGraphicFramePr>
          <p:cNvPr id="70658" name="Object 2"/>
          <p:cNvGraphicFramePr>
            <a:graphicFrameLocks noGrp="1" noChangeAspect="1"/>
          </p:cNvGraphicFramePr>
          <p:nvPr/>
        </p:nvGraphicFramePr>
        <p:xfrm>
          <a:off x="1028700" y="2786742"/>
          <a:ext cx="7112000" cy="3537857"/>
        </p:xfrm>
        <a:graphic>
          <a:graphicData uri="http://schemas.openxmlformats.org/presentationml/2006/ole">
            <mc:AlternateContent xmlns:mc="http://schemas.openxmlformats.org/markup-compatibility/2006">
              <mc:Choice xmlns:v="urn:schemas-microsoft-com:vml" Requires="v">
                <p:oleObj spid="_x0000_s70667" name="Worksheet" r:id="rId4" imgW="6905627" imgH="4190989" progId="Excel.Sheet.8">
                  <p:embed/>
                </p:oleObj>
              </mc:Choice>
              <mc:Fallback>
                <p:oleObj name="Worksheet" r:id="rId4" imgW="6905627" imgH="4190989" progId="Excel.Sheet.8">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700" y="2786742"/>
                        <a:ext cx="7112000" cy="35378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776284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79102"/>
            <a:ext cx="8229600" cy="1143000"/>
          </a:xfrm>
        </p:spPr>
        <p:txBody>
          <a:bodyPr/>
          <a:lstStyle/>
          <a:p>
            <a:r>
              <a:rPr lang="en-US" dirty="0" smtClean="0">
                <a:latin typeface="Franklin Gothic Medium" pitchFamily="34" charset="0"/>
              </a:rPr>
              <a:t>Chronic Absence = </a:t>
            </a:r>
            <a:br>
              <a:rPr lang="en-US" dirty="0" smtClean="0">
                <a:latin typeface="Franklin Gothic Medium" pitchFamily="34" charset="0"/>
              </a:rPr>
            </a:br>
            <a:r>
              <a:rPr lang="en-US" sz="3200" b="1" dirty="0" smtClean="0">
                <a:solidFill>
                  <a:srgbClr val="C00000"/>
                </a:solidFill>
                <a:latin typeface="Franklin Gothic Medium" pitchFamily="34" charset="0"/>
              </a:rPr>
              <a:t>The Warning Light On A Car Dashboard</a:t>
            </a:r>
            <a:endParaRPr lang="en-US" sz="3200" b="1" dirty="0">
              <a:latin typeface="Franklin Gothic Medium" pitchFamily="34" charset="0"/>
            </a:endParaRPr>
          </a:p>
        </p:txBody>
      </p:sp>
      <p:sp>
        <p:nvSpPr>
          <p:cNvPr id="10" name="Content Placeholder 9"/>
          <p:cNvSpPr>
            <a:spLocks noGrp="1"/>
          </p:cNvSpPr>
          <p:nvPr>
            <p:ph sz="quarter" idx="4"/>
          </p:nvPr>
        </p:nvSpPr>
        <p:spPr>
          <a:xfrm>
            <a:off x="4645025" y="2174875"/>
            <a:ext cx="4280611" cy="3951288"/>
          </a:xfrm>
        </p:spPr>
        <p:txBody>
          <a:bodyPr/>
          <a:lstStyle/>
          <a:p>
            <a:r>
              <a:rPr lang="en-US" b="1" dirty="0" smtClean="0"/>
              <a:t>Ignore it at your personal peril!</a:t>
            </a:r>
          </a:p>
          <a:p>
            <a:r>
              <a:rPr lang="en-US" b="1" dirty="0" smtClean="0"/>
              <a:t>Address early or potentially pay more (lots more) later.</a:t>
            </a:r>
          </a:p>
          <a:p>
            <a:r>
              <a:rPr lang="en-US" b="1" dirty="0" smtClean="0"/>
              <a:t>The key is to ask why is this blinking? What could this mean?  </a:t>
            </a:r>
            <a:endParaRPr lang="en-US" b="1" dirty="0"/>
          </a:p>
        </p:txBody>
      </p:sp>
      <p:sp>
        <p:nvSpPr>
          <p:cNvPr id="4" name="Slide Number Placeholder 3"/>
          <p:cNvSpPr>
            <a:spLocks noGrp="1"/>
          </p:cNvSpPr>
          <p:nvPr>
            <p:ph type="sldNum" sz="quarter" idx="16"/>
          </p:nvPr>
        </p:nvSpPr>
        <p:spPr>
          <a:xfrm>
            <a:off x="6604763" y="6356350"/>
            <a:ext cx="2133600" cy="365125"/>
          </a:xfrm>
        </p:spPr>
        <p:txBody>
          <a:bodyPr/>
          <a:lstStyle/>
          <a:p>
            <a:pPr>
              <a:defRPr/>
            </a:pPr>
            <a:fld id="{47BE2769-1AC7-48D9-BC3D-F8A95828A90B}" type="slidenum">
              <a:rPr lang="en-US" sz="1400" b="1" smtClean="0">
                <a:solidFill>
                  <a:schemeClr val="tx1">
                    <a:lumMod val="75000"/>
                    <a:lumOff val="25000"/>
                  </a:schemeClr>
                </a:solidFill>
              </a:rPr>
              <a:pPr>
                <a:defRPr/>
              </a:pPr>
              <a:t>31</a:t>
            </a:fld>
            <a:endParaRPr lang="en-US" b="1" dirty="0">
              <a:solidFill>
                <a:schemeClr val="tx1">
                  <a:lumMod val="75000"/>
                  <a:lumOff val="25000"/>
                </a:schemeClr>
              </a:solidFill>
            </a:endParaRPr>
          </a:p>
        </p:txBody>
      </p:sp>
      <p:sp>
        <p:nvSpPr>
          <p:cNvPr id="14" name="Text Placeholder 13"/>
          <p:cNvSpPr>
            <a:spLocks noGrp="1"/>
          </p:cNvSpPr>
          <p:nvPr>
            <p:ph type="body" sz="quarter" idx="3"/>
          </p:nvPr>
        </p:nvSpPr>
        <p:spPr/>
        <p:txBody>
          <a:bodyPr/>
          <a:lstStyle/>
          <a:p>
            <a:pPr algn="ctr">
              <a:buNone/>
            </a:pPr>
            <a:r>
              <a:rPr lang="en-US" b="1" dirty="0" smtClean="0">
                <a:solidFill>
                  <a:schemeClr val="bg2">
                    <a:lumMod val="10000"/>
                  </a:schemeClr>
                </a:solidFill>
              </a:rPr>
              <a:t> The Parallels</a:t>
            </a:r>
            <a:endParaRPr lang="en-US" b="1" dirty="0">
              <a:solidFill>
                <a:schemeClr val="bg2">
                  <a:lumMod val="10000"/>
                </a:schemeClr>
              </a:solidFill>
            </a:endParaRPr>
          </a:p>
        </p:txBody>
      </p:sp>
      <p:pic>
        <p:nvPicPr>
          <p:cNvPr id="66562" name="Picture 2" descr="C:\Users\Hedy\Documents\Attendance Works\Palm Beach\dashboard01.jpg"/>
          <p:cNvPicPr>
            <a:picLocks noChangeAspect="1" noChangeArrowheads="1"/>
          </p:cNvPicPr>
          <p:nvPr/>
        </p:nvPicPr>
        <p:blipFill>
          <a:blip r:embed="rId2"/>
          <a:srcRect/>
          <a:stretch>
            <a:fillRect/>
          </a:stretch>
        </p:blipFill>
        <p:spPr bwMode="auto">
          <a:xfrm>
            <a:off x="914399" y="2470529"/>
            <a:ext cx="3336509" cy="308411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2"/>
          <p:cNvSpPr>
            <a:spLocks noGrp="1"/>
          </p:cNvSpPr>
          <p:nvPr>
            <p:ph type="body" sz="quarter" idx="13"/>
          </p:nvPr>
        </p:nvSpPr>
        <p:spPr>
          <a:xfrm>
            <a:off x="298450" y="1"/>
            <a:ext cx="8504238" cy="1276120"/>
          </a:xfrm>
        </p:spPr>
        <p:txBody>
          <a:bodyPr/>
          <a:lstStyle/>
          <a:p>
            <a:pPr algn="ctr"/>
            <a:r>
              <a:rPr lang="en-US" dirty="0" smtClean="0">
                <a:latin typeface="Franklin Gothic Medium" pitchFamily="34" charset="0"/>
                <a:ea typeface="Abadi MT Condensed Extra Bold" pitchFamily="34" charset="0"/>
                <a:cs typeface="Abadi MT Condensed Extra Bold" pitchFamily="34" charset="0"/>
              </a:rPr>
              <a:t> </a:t>
            </a:r>
            <a:r>
              <a:rPr lang="en-US" sz="4000" dirty="0" smtClean="0">
                <a:latin typeface="Franklin Gothic Medium" pitchFamily="34" charset="0"/>
                <a:ea typeface="Abadi MT Condensed Extra Bold" pitchFamily="34" charset="0"/>
                <a:cs typeface="Abadi MT Condensed Extra Bold" pitchFamily="34" charset="0"/>
              </a:rPr>
              <a:t>Truancy (unexcused absences)</a:t>
            </a:r>
            <a:br>
              <a:rPr lang="en-US" sz="4000" dirty="0" smtClean="0">
                <a:latin typeface="Franklin Gothic Medium" pitchFamily="34" charset="0"/>
                <a:ea typeface="Abadi MT Condensed Extra Bold" pitchFamily="34" charset="0"/>
                <a:cs typeface="Abadi MT Condensed Extra Bold" pitchFamily="34" charset="0"/>
              </a:rPr>
            </a:br>
            <a:r>
              <a:rPr lang="en-US" sz="4000" dirty="0" smtClean="0">
                <a:latin typeface="Franklin Gothic Medium" pitchFamily="34" charset="0"/>
                <a:ea typeface="Abadi MT Condensed Extra Bold" pitchFamily="34" charset="0"/>
                <a:cs typeface="Abadi MT Condensed Extra Bold" pitchFamily="34" charset="0"/>
              </a:rPr>
              <a:t>Can Also Mask Chronic Absence </a:t>
            </a:r>
          </a:p>
        </p:txBody>
      </p:sp>
      <p:sp>
        <p:nvSpPr>
          <p:cNvPr id="4" name="Slide Number Placeholder 3"/>
          <p:cNvSpPr>
            <a:spLocks noGrp="1"/>
          </p:cNvSpPr>
          <p:nvPr>
            <p:ph type="sldNum" sz="quarter" idx="14"/>
          </p:nvPr>
        </p:nvSpPr>
        <p:spPr>
          <a:xfrm>
            <a:off x="6571116" y="6374266"/>
            <a:ext cx="2133600" cy="365125"/>
          </a:xfrm>
        </p:spPr>
        <p:txBody>
          <a:bodyPr/>
          <a:lstStyle/>
          <a:p>
            <a:pPr>
              <a:defRPr/>
            </a:pPr>
            <a:fld id="{282DB25E-6A9B-4B28-8B1F-B3C2670E589B}" type="slidenum">
              <a:rPr lang="en-US" sz="1400" b="1" smtClean="0">
                <a:solidFill>
                  <a:schemeClr val="tx1">
                    <a:lumMod val="75000"/>
                    <a:lumOff val="25000"/>
                  </a:schemeClr>
                </a:solidFill>
              </a:rPr>
              <a:pPr>
                <a:defRPr/>
              </a:pPr>
              <a:t>4</a:t>
            </a:fld>
            <a:endParaRPr lang="en-US" sz="1400" b="1" dirty="0">
              <a:solidFill>
                <a:schemeClr val="tx1">
                  <a:lumMod val="75000"/>
                  <a:lumOff val="25000"/>
                </a:schemeClr>
              </a:solidFill>
            </a:endParaRPr>
          </a:p>
        </p:txBody>
      </p:sp>
      <p:graphicFrame>
        <p:nvGraphicFramePr>
          <p:cNvPr id="19460" name="Object 7"/>
          <p:cNvGraphicFramePr>
            <a:graphicFrameLocks noGrp="1" noChangeAspect="1"/>
          </p:cNvGraphicFramePr>
          <p:nvPr>
            <p:ph idx="1"/>
          </p:nvPr>
        </p:nvGraphicFramePr>
        <p:xfrm>
          <a:off x="1117600" y="1690688"/>
          <a:ext cx="7048500" cy="5076825"/>
        </p:xfrm>
        <a:graphic>
          <a:graphicData uri="http://schemas.openxmlformats.org/presentationml/2006/ole">
            <mc:AlternateContent xmlns:mc="http://schemas.openxmlformats.org/markup-compatibility/2006">
              <mc:Choice xmlns:v="urn:schemas-microsoft-com:vml" Requires="v">
                <p:oleObj spid="_x0000_s19503" name="Worksheet" r:id="rId4" imgW="7181777" imgH="5172197" progId="Excel.Sheet.8">
                  <p:embed/>
                </p:oleObj>
              </mc:Choice>
              <mc:Fallback>
                <p:oleObj name="Worksheet" r:id="rId4" imgW="7181777" imgH="5172197" progId="Excel.Sheet.8">
                  <p:embed/>
                  <p:pic>
                    <p:nvPicPr>
                      <p:cNvPr id="0" name="Picture 3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7600" y="1690688"/>
                        <a:ext cx="7048500" cy="5076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71463" y="88433"/>
            <a:ext cx="8845550" cy="981075"/>
          </a:xfrm>
        </p:spPr>
        <p:txBody>
          <a:bodyPr rtlCol="0">
            <a:noAutofit/>
          </a:bodyPr>
          <a:lstStyle/>
          <a:p>
            <a:pPr algn="ctr" eaLnBrk="1" fontAlgn="auto" hangingPunct="1">
              <a:spcAft>
                <a:spcPts val="0"/>
              </a:spcAft>
              <a:buFont typeface="Arial"/>
              <a:buNone/>
              <a:defRPr/>
            </a:pPr>
            <a:r>
              <a:rPr lang="en-US" sz="4000" dirty="0" smtClean="0">
                <a:latin typeface="Franklin Gothic Medium" pitchFamily="34" charset="0"/>
              </a:rPr>
              <a:t>Sporadic – Not Just Consecutive – Absences Matter</a:t>
            </a:r>
            <a:endParaRPr lang="en-US" sz="4000" dirty="0">
              <a:latin typeface="Franklin Gothic Medium" pitchFamily="34" charset="0"/>
            </a:endParaRPr>
          </a:p>
        </p:txBody>
      </p:sp>
      <p:pic>
        <p:nvPicPr>
          <p:cNvPr id="20483" name="Picture 8" descr="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1942645"/>
            <a:ext cx="7010400" cy="345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5"/>
          <p:cNvSpPr>
            <a:spLocks noChangeArrowheads="1"/>
          </p:cNvSpPr>
          <p:nvPr/>
        </p:nvSpPr>
        <p:spPr bwMode="auto">
          <a:xfrm rot="10800000" flipV="1">
            <a:off x="621847" y="5392943"/>
            <a:ext cx="7880350" cy="1154162"/>
          </a:xfrm>
          <a:prstGeom prst="rect">
            <a:avLst/>
          </a:prstGeom>
          <a:noFill/>
          <a:ln>
            <a:noFill/>
          </a:ln>
          <a:extLst/>
        </p:spPr>
        <p:txBody>
          <a:bodyPr>
            <a:spAutoFit/>
          </a:bodyPr>
          <a:lstStyle/>
          <a:p>
            <a:pPr marL="285750" indent="-285750" fontAlgn="auto">
              <a:spcBef>
                <a:spcPts val="0"/>
              </a:spcBef>
              <a:spcAft>
                <a:spcPts val="600"/>
              </a:spcAft>
              <a:buFont typeface="Arial"/>
              <a:buChar char="•"/>
              <a:defRPr/>
            </a:pPr>
            <a:r>
              <a:rPr lang="en-US" sz="1600" dirty="0">
                <a:latin typeface="Franklin Gothic Medium" pitchFamily="34" charset="0"/>
                <a:cs typeface="Abadi MT Condensed Light"/>
              </a:rPr>
              <a:t>A 407 alert is issued when a student misses 10 consecutive days or 20 days over a 40 day period. </a:t>
            </a:r>
            <a:r>
              <a:rPr lang="en-US" sz="1600" dirty="0" smtClean="0">
                <a:latin typeface="Franklin Gothic Medium" pitchFamily="34" charset="0"/>
                <a:cs typeface="Abadi MT Condensed Light"/>
              </a:rPr>
              <a:t> It </a:t>
            </a:r>
            <a:r>
              <a:rPr lang="en-US" sz="1600" dirty="0">
                <a:latin typeface="Franklin Gothic Medium" pitchFamily="34" charset="0"/>
                <a:cs typeface="Abadi MT Condensed Light"/>
              </a:rPr>
              <a:t>misses more sporadic absence</a:t>
            </a:r>
            <a:r>
              <a:rPr lang="en-US" sz="1600" dirty="0" smtClean="0">
                <a:latin typeface="Franklin Gothic Medium" pitchFamily="34" charset="0"/>
                <a:cs typeface="Abadi MT Condensed Light"/>
              </a:rPr>
              <a:t>.</a:t>
            </a:r>
            <a:endParaRPr lang="en-US" sz="1600" dirty="0">
              <a:latin typeface="Franklin Gothic Medium" pitchFamily="34" charset="0"/>
              <a:cs typeface="Abadi MT Condensed Light"/>
            </a:endParaRPr>
          </a:p>
          <a:p>
            <a:pPr marL="285750" indent="-285750" fontAlgn="auto">
              <a:spcBef>
                <a:spcPts val="0"/>
              </a:spcBef>
              <a:spcAft>
                <a:spcPts val="0"/>
              </a:spcAft>
              <a:buFont typeface="Arial"/>
              <a:buChar char="•"/>
              <a:defRPr/>
            </a:pPr>
            <a:r>
              <a:rPr lang="en-US" sz="1600" dirty="0">
                <a:latin typeface="Franklin Gothic Medium" pitchFamily="34" charset="0"/>
                <a:cs typeface="Abadi MT Condensed Light"/>
              </a:rPr>
              <a:t>1 out of 5 elementary school children were chronically absent.  </a:t>
            </a:r>
          </a:p>
          <a:p>
            <a:pPr fontAlgn="auto">
              <a:spcBef>
                <a:spcPts val="0"/>
              </a:spcBef>
              <a:spcAft>
                <a:spcPts val="0"/>
              </a:spcAft>
              <a:defRPr/>
            </a:pPr>
            <a:endParaRPr lang="en-US" sz="1600" dirty="0">
              <a:solidFill>
                <a:schemeClr val="tx2"/>
              </a:solidFill>
              <a:latin typeface="Franklin Gothic Medium" pitchFamily="34" charset="0"/>
              <a:cs typeface="Abadi MT Condensed Light"/>
            </a:endParaRPr>
          </a:p>
        </p:txBody>
      </p:sp>
      <p:sp>
        <p:nvSpPr>
          <p:cNvPr id="20485" name="TextBox 6"/>
          <p:cNvSpPr txBox="1">
            <a:spLocks noChangeArrowheads="1"/>
          </p:cNvSpPr>
          <p:nvPr/>
        </p:nvSpPr>
        <p:spPr bwMode="auto">
          <a:xfrm>
            <a:off x="555174" y="6264053"/>
            <a:ext cx="77397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i="1" dirty="0">
                <a:solidFill>
                  <a:srgbClr val="514141"/>
                </a:solidFill>
                <a:latin typeface="Franklin Gothic Medium" pitchFamily="34" charset="0"/>
              </a:rPr>
              <a:t>Source</a:t>
            </a:r>
            <a:r>
              <a:rPr lang="en-US" sz="1400" i="1" dirty="0" smtClean="0">
                <a:solidFill>
                  <a:srgbClr val="514141"/>
                </a:solidFill>
                <a:latin typeface="Franklin Gothic Medium" pitchFamily="34" charset="0"/>
              </a:rPr>
              <a:t>:  </a:t>
            </a:r>
            <a:r>
              <a:rPr lang="en-US" sz="1400" i="1" dirty="0" err="1" smtClean="0">
                <a:solidFill>
                  <a:srgbClr val="514141"/>
                </a:solidFill>
                <a:latin typeface="Franklin Gothic Medium" pitchFamily="34" charset="0"/>
              </a:rPr>
              <a:t>Nauer</a:t>
            </a:r>
            <a:r>
              <a:rPr lang="en-US" sz="1400" i="1" dirty="0" smtClean="0">
                <a:solidFill>
                  <a:srgbClr val="514141"/>
                </a:solidFill>
                <a:latin typeface="Franklin Gothic Medium" pitchFamily="34" charset="0"/>
              </a:rPr>
              <a:t>, K. </a:t>
            </a:r>
            <a:r>
              <a:rPr lang="en-US" sz="1400" i="1" dirty="0">
                <a:solidFill>
                  <a:srgbClr val="514141"/>
                </a:solidFill>
                <a:latin typeface="Franklin Gothic Medium" pitchFamily="34" charset="0"/>
              </a:rPr>
              <a:t>et al, Strengthening Schools by Strengthening Families, Center </a:t>
            </a:r>
            <a:r>
              <a:rPr lang="en-US" sz="1400" i="1" dirty="0" smtClean="0">
                <a:solidFill>
                  <a:srgbClr val="514141"/>
                </a:solidFill>
                <a:latin typeface="Franklin Gothic Medium" pitchFamily="34" charset="0"/>
              </a:rPr>
              <a:t>for New </a:t>
            </a:r>
            <a:r>
              <a:rPr lang="en-US" sz="1400" i="1" dirty="0">
                <a:solidFill>
                  <a:srgbClr val="514141"/>
                </a:solidFill>
                <a:latin typeface="Franklin Gothic Medium" pitchFamily="34" charset="0"/>
              </a:rPr>
              <a:t>York City Affairs New School, Oct 2008 </a:t>
            </a:r>
          </a:p>
        </p:txBody>
      </p:sp>
      <p:sp>
        <p:nvSpPr>
          <p:cNvPr id="20486" name="Rectangle 5"/>
          <p:cNvSpPr>
            <a:spLocks noChangeArrowheads="1"/>
          </p:cNvSpPr>
          <p:nvPr/>
        </p:nvSpPr>
        <p:spPr bwMode="auto">
          <a:xfrm rot="10800000" flipV="1">
            <a:off x="898525" y="1550986"/>
            <a:ext cx="73929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dirty="0">
                <a:solidFill>
                  <a:srgbClr val="514141"/>
                </a:solidFill>
                <a:latin typeface="Franklin Gothic Medium" pitchFamily="34" charset="0"/>
              </a:rPr>
              <a:t>New York City Schools (2008)</a:t>
            </a:r>
          </a:p>
          <a:p>
            <a:endParaRPr lang="en-US" dirty="0">
              <a:solidFill>
                <a:srgbClr val="514141"/>
              </a:solidFill>
              <a:latin typeface="Franklin Gothic Medium" pitchFamily="34" charset="0"/>
            </a:endParaRPr>
          </a:p>
        </p:txBody>
      </p:sp>
      <p:sp>
        <p:nvSpPr>
          <p:cNvPr id="4" name="Slide Number Placeholder 3"/>
          <p:cNvSpPr>
            <a:spLocks noGrp="1"/>
          </p:cNvSpPr>
          <p:nvPr>
            <p:ph type="sldNum" sz="quarter" idx="14"/>
          </p:nvPr>
        </p:nvSpPr>
        <p:spPr>
          <a:xfrm>
            <a:off x="6571116" y="6385152"/>
            <a:ext cx="2133600" cy="365125"/>
          </a:xfrm>
        </p:spPr>
        <p:txBody>
          <a:bodyPr/>
          <a:lstStyle/>
          <a:p>
            <a:pPr>
              <a:defRPr/>
            </a:pPr>
            <a:fld id="{E53A8023-D3DF-445F-9BDB-0964BB3C55EA}" type="slidenum">
              <a:rPr lang="en-US" sz="1400" b="1">
                <a:solidFill>
                  <a:schemeClr val="tx1">
                    <a:lumMod val="75000"/>
                    <a:lumOff val="25000"/>
                  </a:schemeClr>
                </a:solidFill>
              </a:rPr>
              <a:pPr>
                <a:defRPr/>
              </a:pPr>
              <a:t>5</a:t>
            </a:fld>
            <a:endParaRPr lang="en-US" sz="1400"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3"/>
          <p:cNvSpPr>
            <a:spLocks noGrp="1"/>
          </p:cNvSpPr>
          <p:nvPr>
            <p:ph idx="1"/>
          </p:nvPr>
        </p:nvSpPr>
        <p:spPr>
          <a:xfrm>
            <a:off x="457200" y="1903413"/>
            <a:ext cx="8229600" cy="4525962"/>
          </a:xfrm>
        </p:spPr>
        <p:txBody>
          <a:bodyPr/>
          <a:lstStyle/>
          <a:p>
            <a:pPr eaLnBrk="1" hangingPunct="1">
              <a:spcBef>
                <a:spcPts val="1800"/>
              </a:spcBef>
              <a:buFont typeface="Wingdings" pitchFamily="2" charset="2"/>
              <a:buChar char="q"/>
            </a:pPr>
            <a:r>
              <a:rPr lang="en-US" sz="2400" b="0" dirty="0" smtClean="0">
                <a:latin typeface="Franklin Gothic Medium" pitchFamily="34" charset="0"/>
                <a:ea typeface="Abadi MT Condensed Light" pitchFamily="34" charset="0"/>
                <a:cs typeface="Abadi MT Condensed Light" pitchFamily="34" charset="0"/>
              </a:rPr>
              <a:t>Nationwide, as many as 10-15% of students (7.5 million) miss nearly a month of school every year.  That’s 135 million days of lost time in the classroom.</a:t>
            </a:r>
          </a:p>
          <a:p>
            <a:pPr eaLnBrk="1" hangingPunct="1">
              <a:spcBef>
                <a:spcPts val="1800"/>
              </a:spcBef>
              <a:buFont typeface="Wingdings" pitchFamily="2" charset="2"/>
              <a:buChar char="q"/>
            </a:pPr>
            <a:r>
              <a:rPr lang="en-US" sz="2400" b="0" dirty="0" smtClean="0">
                <a:latin typeface="Franklin Gothic Medium" pitchFamily="34" charset="0"/>
                <a:ea typeface="Abadi MT Condensed Light" pitchFamily="34" charset="0"/>
                <a:cs typeface="Abadi MT Condensed Light" pitchFamily="34" charset="0"/>
              </a:rPr>
              <a:t>In some cities, as many as one in four students are missing that much school.</a:t>
            </a:r>
          </a:p>
          <a:p>
            <a:pPr eaLnBrk="1" hangingPunct="1">
              <a:spcBef>
                <a:spcPts val="1800"/>
              </a:spcBef>
              <a:buFont typeface="Wingdings" pitchFamily="2" charset="2"/>
              <a:buChar char="q"/>
            </a:pPr>
            <a:r>
              <a:rPr lang="en-US" sz="2400" b="0" dirty="0" smtClean="0">
                <a:latin typeface="Franklin Gothic Medium" pitchFamily="34" charset="0"/>
                <a:ea typeface="Abadi MT Condensed Light" pitchFamily="34" charset="0"/>
                <a:cs typeface="Abadi MT Condensed Light" pitchFamily="34" charset="0"/>
              </a:rPr>
              <a:t>Chronic absenteeism is a red alert that students are headed for academic trouble and eventually for dropping out of high school. </a:t>
            </a:r>
          </a:p>
          <a:p>
            <a:pPr eaLnBrk="1" hangingPunct="1">
              <a:spcBef>
                <a:spcPts val="1800"/>
              </a:spcBef>
              <a:buFont typeface="Wingdings" pitchFamily="2" charset="2"/>
              <a:buChar char="q"/>
            </a:pPr>
            <a:r>
              <a:rPr lang="en-US" sz="2400" b="0" dirty="0" smtClean="0">
                <a:latin typeface="Franklin Gothic Medium" pitchFamily="34" charset="0"/>
                <a:ea typeface="Abadi MT Condensed Light" pitchFamily="34" charset="0"/>
                <a:cs typeface="Abadi MT Condensed Light" pitchFamily="34" charset="0"/>
              </a:rPr>
              <a:t>Poor attendance isn’t just a problem in high school. It can start as early as kindergarten and pre-kindergarten.</a:t>
            </a:r>
          </a:p>
          <a:p>
            <a:pPr eaLnBrk="1" hangingPunct="1">
              <a:spcBef>
                <a:spcPts val="1800"/>
              </a:spcBef>
            </a:pPr>
            <a:endParaRPr lang="en-US" sz="2400" b="0" dirty="0" smtClean="0">
              <a:latin typeface="Franklin Gothic Medium" pitchFamily="34" charset="0"/>
              <a:ea typeface="Abadi MT Condensed Light" pitchFamily="34" charset="0"/>
              <a:cs typeface="Abadi MT Condensed Light" pitchFamily="34" charset="0"/>
            </a:endParaRPr>
          </a:p>
        </p:txBody>
      </p:sp>
      <p:sp>
        <p:nvSpPr>
          <p:cNvPr id="2" name="Slide Number Placeholder 1"/>
          <p:cNvSpPr>
            <a:spLocks noGrp="1"/>
          </p:cNvSpPr>
          <p:nvPr>
            <p:ph type="sldNum" sz="quarter" idx="14"/>
          </p:nvPr>
        </p:nvSpPr>
        <p:spPr>
          <a:xfrm>
            <a:off x="6571116" y="6385152"/>
            <a:ext cx="2133600" cy="365125"/>
          </a:xfrm>
        </p:spPr>
        <p:txBody>
          <a:bodyPr/>
          <a:lstStyle/>
          <a:p>
            <a:pPr>
              <a:defRPr/>
            </a:pPr>
            <a:fld id="{F44CD6F6-8502-4412-9637-3D4E887BD7A0}" type="slidenum">
              <a:rPr lang="en-US" sz="1400" b="1">
                <a:solidFill>
                  <a:schemeClr val="tx1">
                    <a:lumMod val="75000"/>
                    <a:lumOff val="25000"/>
                  </a:schemeClr>
                </a:solidFill>
              </a:rPr>
              <a:pPr>
                <a:defRPr/>
              </a:pPr>
              <a:t>6</a:t>
            </a:fld>
            <a:endParaRPr lang="en-US" sz="1400" b="1" dirty="0">
              <a:solidFill>
                <a:schemeClr val="tx1">
                  <a:lumMod val="75000"/>
                  <a:lumOff val="25000"/>
                </a:schemeClr>
              </a:solidFill>
            </a:endParaRPr>
          </a:p>
        </p:txBody>
      </p:sp>
      <p:sp>
        <p:nvSpPr>
          <p:cNvPr id="7" name="Text Placeholder 1"/>
          <p:cNvSpPr txBox="1">
            <a:spLocks/>
          </p:cNvSpPr>
          <p:nvPr/>
        </p:nvSpPr>
        <p:spPr>
          <a:xfrm>
            <a:off x="450850" y="-20653"/>
            <a:ext cx="8504238" cy="981075"/>
          </a:xfrm>
          <a:prstGeom prst="rect">
            <a:avLst/>
          </a:prstGeom>
        </p:spPr>
        <p:txBody>
          <a:bodyPr>
            <a:noAutofit/>
          </a:bodyPr>
          <a:lstStyle>
            <a:lvl1pPr marL="0" indent="0" algn="l" defTabSz="457200" rtl="0" eaLnBrk="1" latinLnBrk="0" hangingPunct="1">
              <a:spcBef>
                <a:spcPct val="20000"/>
              </a:spcBef>
              <a:buFont typeface="Arial"/>
              <a:buNone/>
              <a:defRPr sz="4400" kern="1200">
                <a:solidFill>
                  <a:schemeClr val="tx2"/>
                </a:solidFill>
                <a:latin typeface="Abadi MT Condensed Extra Bold"/>
                <a:ea typeface="+mn-ea"/>
                <a:cs typeface="Abadi MT Condensed Extra Bold"/>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spcAft>
                <a:spcPts val="0"/>
              </a:spcAft>
              <a:defRPr/>
            </a:pPr>
            <a:r>
              <a:rPr lang="en-US" dirty="0" smtClean="0">
                <a:latin typeface="Franklin Gothic Medium" pitchFamily="34" charset="0"/>
              </a:rPr>
              <a:t>Chronic Absence:</a:t>
            </a:r>
            <a:br>
              <a:rPr lang="en-US" dirty="0" smtClean="0">
                <a:latin typeface="Franklin Gothic Medium" pitchFamily="34" charset="0"/>
              </a:rPr>
            </a:br>
            <a:r>
              <a:rPr lang="en-US" dirty="0" smtClean="0">
                <a:latin typeface="Franklin Gothic Medium" pitchFamily="34" charset="0"/>
              </a:rPr>
              <a:t>A Hidden National Crisis</a:t>
            </a:r>
            <a:endParaRPr lang="en-US" dirty="0">
              <a:latin typeface="Franklin Gothic Medium"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p:nvPr/>
        </p:nvSpPr>
        <p:spPr>
          <a:xfrm>
            <a:off x="2347913" y="1827213"/>
            <a:ext cx="6335712" cy="5135562"/>
          </a:xfrm>
          <a:prstGeom prst="rect">
            <a:avLst/>
          </a:prstGeom>
          <a:noFill/>
          <a:ln>
            <a:noFill/>
          </a:ln>
        </p:spPr>
        <p:txBody>
          <a:bodyPr lIns="91425" tIns="45700" rIns="91425" bIns="45700"/>
          <a:lstStyle/>
          <a:p>
            <a:pPr fontAlgn="auto">
              <a:lnSpc>
                <a:spcPts val="2600"/>
              </a:lnSpc>
              <a:spcBef>
                <a:spcPts val="600"/>
              </a:spcBef>
              <a:spcAft>
                <a:spcPts val="1200"/>
              </a:spcAft>
              <a:buSzPct val="25000"/>
              <a:defRPr/>
            </a:pPr>
            <a:r>
              <a:rPr sz="2200" b="1" kern="0" dirty="0">
                <a:solidFill>
                  <a:schemeClr val="tx2"/>
                </a:solidFill>
                <a:latin typeface="Franklin Gothic Medium" pitchFamily="34" charset="0"/>
                <a:ea typeface="Arial"/>
                <a:cs typeface="Abadi MT Condensed Extra Bold"/>
                <a:sym typeface="Arial"/>
              </a:rPr>
              <a:t>The Campaign for Grade-Level Reading </a:t>
            </a:r>
            <a:r>
              <a:rPr sz="2200" kern="0" dirty="0">
                <a:solidFill>
                  <a:schemeClr val="tx2"/>
                </a:solidFill>
                <a:latin typeface="Franklin Gothic Medium" pitchFamily="34" charset="0"/>
                <a:ea typeface="Arial"/>
                <a:cs typeface="Abadi MT Condensed Light"/>
                <a:sym typeface="Arial"/>
              </a:rPr>
              <a:t>is focusing on three challenges to reading success that are amenable to community solutions:</a:t>
            </a:r>
          </a:p>
          <a:p>
            <a:pPr marL="274320" indent="-274320" fontAlgn="auto">
              <a:lnSpc>
                <a:spcPts val="2600"/>
              </a:lnSpc>
              <a:spcBef>
                <a:spcPts val="600"/>
              </a:spcBef>
              <a:spcAft>
                <a:spcPts val="1200"/>
              </a:spcAft>
              <a:buClr>
                <a:schemeClr val="accent1"/>
              </a:buClr>
              <a:buSzPct val="129629"/>
              <a:buFont typeface="Arial"/>
              <a:buChar char="•"/>
              <a:defRPr/>
            </a:pPr>
            <a:r>
              <a:rPr sz="2200" kern="0" dirty="0">
                <a:solidFill>
                  <a:schemeClr val="tx2"/>
                </a:solidFill>
                <a:latin typeface="Franklin Gothic Medium" pitchFamily="34" charset="0"/>
                <a:ea typeface="Arial"/>
                <a:cs typeface="Abadi MT Condensed Extra Bold"/>
                <a:sym typeface="Arial"/>
              </a:rPr>
              <a:t>The Readiness Gap</a:t>
            </a:r>
            <a:r>
              <a:rPr sz="2200" b="1" kern="0" dirty="0">
                <a:solidFill>
                  <a:schemeClr val="tx2"/>
                </a:solidFill>
                <a:latin typeface="Franklin Gothic Medium" pitchFamily="34" charset="0"/>
                <a:ea typeface="Arial"/>
                <a:cs typeface="Abadi MT Condensed Light"/>
                <a:sym typeface="Arial"/>
              </a:rPr>
              <a:t>: </a:t>
            </a:r>
            <a:r>
              <a:rPr lang="en-US" sz="2200" b="1" kern="0" dirty="0" smtClean="0">
                <a:solidFill>
                  <a:schemeClr val="tx2"/>
                </a:solidFill>
                <a:latin typeface="Franklin Gothic Medium" pitchFamily="34" charset="0"/>
                <a:ea typeface="Arial"/>
                <a:cs typeface="Abadi MT Condensed Light"/>
                <a:sym typeface="Arial"/>
              </a:rPr>
              <a:t> </a:t>
            </a:r>
            <a:r>
              <a:rPr sz="2200" kern="0" dirty="0" smtClean="0">
                <a:solidFill>
                  <a:schemeClr val="tx2"/>
                </a:solidFill>
                <a:latin typeface="Franklin Gothic Medium" pitchFamily="34" charset="0"/>
                <a:ea typeface="Arial"/>
                <a:cs typeface="Abadi MT Condensed Light"/>
                <a:sym typeface="Arial"/>
              </a:rPr>
              <a:t>Too </a:t>
            </a:r>
            <a:r>
              <a:rPr sz="2200" kern="0" dirty="0">
                <a:solidFill>
                  <a:schemeClr val="tx2"/>
                </a:solidFill>
                <a:latin typeface="Franklin Gothic Medium" pitchFamily="34" charset="0"/>
                <a:ea typeface="Arial"/>
                <a:cs typeface="Abadi MT Condensed Light"/>
                <a:sym typeface="Arial"/>
              </a:rPr>
              <a:t>many children from </a:t>
            </a:r>
            <a:br>
              <a:rPr sz="2200" kern="0" dirty="0">
                <a:solidFill>
                  <a:schemeClr val="tx2"/>
                </a:solidFill>
                <a:latin typeface="Franklin Gothic Medium" pitchFamily="34" charset="0"/>
                <a:ea typeface="Arial"/>
                <a:cs typeface="Abadi MT Condensed Light"/>
                <a:sym typeface="Arial"/>
              </a:rPr>
            </a:br>
            <a:r>
              <a:rPr sz="2200" kern="0" dirty="0">
                <a:solidFill>
                  <a:schemeClr val="tx2"/>
                </a:solidFill>
                <a:latin typeface="Franklin Gothic Medium" pitchFamily="34" charset="0"/>
                <a:ea typeface="Arial"/>
                <a:cs typeface="Abadi MT Condensed Light"/>
                <a:sym typeface="Arial"/>
              </a:rPr>
              <a:t>low-income families begin school already far behind. </a:t>
            </a:r>
          </a:p>
          <a:p>
            <a:pPr marL="274320" indent="-274320" fontAlgn="auto">
              <a:lnSpc>
                <a:spcPts val="2600"/>
              </a:lnSpc>
              <a:spcBef>
                <a:spcPts val="600"/>
              </a:spcBef>
              <a:spcAft>
                <a:spcPts val="1200"/>
              </a:spcAft>
              <a:buClr>
                <a:schemeClr val="accent1"/>
              </a:buClr>
              <a:buSzPct val="129629"/>
              <a:buFont typeface="Arial"/>
              <a:buChar char="•"/>
              <a:defRPr/>
            </a:pPr>
            <a:r>
              <a:rPr sz="2200" kern="0" dirty="0">
                <a:solidFill>
                  <a:schemeClr val="tx2"/>
                </a:solidFill>
                <a:latin typeface="Franklin Gothic Medium" pitchFamily="34" charset="0"/>
                <a:ea typeface="Arial"/>
                <a:cs typeface="Abadi MT Condensed Extra Bold"/>
                <a:sym typeface="Arial"/>
              </a:rPr>
              <a:t>The Attendance Gap (Chronic Absence)</a:t>
            </a:r>
            <a:r>
              <a:rPr sz="2200" kern="0" dirty="0">
                <a:solidFill>
                  <a:schemeClr val="tx2"/>
                </a:solidFill>
                <a:latin typeface="Franklin Gothic Medium" pitchFamily="34" charset="0"/>
                <a:ea typeface="Arial"/>
                <a:cs typeface="Abadi MT Condensed Light"/>
                <a:sym typeface="Arial"/>
              </a:rPr>
              <a:t>: </a:t>
            </a:r>
            <a:r>
              <a:rPr lang="en-US" sz="2200" kern="0" dirty="0" smtClean="0">
                <a:solidFill>
                  <a:schemeClr val="tx2"/>
                </a:solidFill>
                <a:latin typeface="Franklin Gothic Medium" pitchFamily="34" charset="0"/>
                <a:ea typeface="Arial"/>
                <a:cs typeface="Abadi MT Condensed Light"/>
                <a:sym typeface="Arial"/>
              </a:rPr>
              <a:t> </a:t>
            </a:r>
            <a:r>
              <a:rPr sz="2200" kern="0" dirty="0" smtClean="0">
                <a:solidFill>
                  <a:schemeClr val="tx2"/>
                </a:solidFill>
                <a:latin typeface="Franklin Gothic Medium" pitchFamily="34" charset="0"/>
                <a:ea typeface="Arial"/>
                <a:cs typeface="Abadi MT Condensed Light"/>
                <a:sym typeface="Arial"/>
              </a:rPr>
              <a:t>Too </a:t>
            </a:r>
            <a:r>
              <a:rPr sz="2200" kern="0" dirty="0">
                <a:solidFill>
                  <a:schemeClr val="tx2"/>
                </a:solidFill>
                <a:latin typeface="Franklin Gothic Medium" pitchFamily="34" charset="0"/>
                <a:ea typeface="Arial"/>
                <a:cs typeface="Abadi MT Condensed Light"/>
                <a:sym typeface="Arial"/>
              </a:rPr>
              <a:t>many children from low-income families miss too many days of school. </a:t>
            </a:r>
          </a:p>
          <a:p>
            <a:pPr marL="274320" indent="-274320" fontAlgn="auto">
              <a:lnSpc>
                <a:spcPts val="2600"/>
              </a:lnSpc>
              <a:spcBef>
                <a:spcPts val="600"/>
              </a:spcBef>
              <a:spcAft>
                <a:spcPts val="1200"/>
              </a:spcAft>
              <a:buClr>
                <a:schemeClr val="accent1"/>
              </a:buClr>
              <a:buSzPct val="129629"/>
              <a:buFont typeface="Arial"/>
              <a:buChar char="•"/>
              <a:defRPr/>
            </a:pPr>
            <a:r>
              <a:rPr sz="2200" kern="0" dirty="0">
                <a:solidFill>
                  <a:schemeClr val="tx2"/>
                </a:solidFill>
                <a:latin typeface="Franklin Gothic Medium" pitchFamily="34" charset="0"/>
                <a:ea typeface="Arial"/>
                <a:cs typeface="Abadi MT Condensed Extra Bold"/>
                <a:sym typeface="Arial"/>
              </a:rPr>
              <a:t>The Summer Slide (Summer Learning Loss)</a:t>
            </a:r>
            <a:r>
              <a:rPr sz="2200" b="1" kern="0" dirty="0">
                <a:solidFill>
                  <a:schemeClr val="tx2"/>
                </a:solidFill>
                <a:latin typeface="Franklin Gothic Medium" pitchFamily="34" charset="0"/>
                <a:ea typeface="Arial"/>
                <a:cs typeface="Abadi MT Condensed Light"/>
                <a:sym typeface="Arial"/>
              </a:rPr>
              <a:t>:</a:t>
            </a:r>
            <a:r>
              <a:rPr sz="2200" kern="0" dirty="0">
                <a:solidFill>
                  <a:schemeClr val="tx2"/>
                </a:solidFill>
                <a:latin typeface="Franklin Gothic Medium" pitchFamily="34" charset="0"/>
                <a:ea typeface="Arial"/>
                <a:cs typeface="Abadi MT Condensed Light"/>
                <a:sym typeface="Arial"/>
              </a:rPr>
              <a:t> </a:t>
            </a:r>
            <a:r>
              <a:rPr lang="en-US" sz="2200" kern="0" dirty="0" smtClean="0">
                <a:solidFill>
                  <a:schemeClr val="tx2"/>
                </a:solidFill>
                <a:latin typeface="Franklin Gothic Medium" pitchFamily="34" charset="0"/>
                <a:ea typeface="Arial"/>
                <a:cs typeface="Abadi MT Condensed Light"/>
                <a:sym typeface="Arial"/>
              </a:rPr>
              <a:t> </a:t>
            </a:r>
            <a:r>
              <a:rPr sz="2200" kern="0" dirty="0" smtClean="0">
                <a:solidFill>
                  <a:schemeClr val="tx2"/>
                </a:solidFill>
                <a:latin typeface="Franklin Gothic Medium" pitchFamily="34" charset="0"/>
                <a:ea typeface="Arial"/>
                <a:cs typeface="Abadi MT Condensed Light"/>
                <a:sym typeface="Arial"/>
              </a:rPr>
              <a:t>Too </a:t>
            </a:r>
            <a:r>
              <a:rPr sz="2200" kern="0" dirty="0">
                <a:solidFill>
                  <a:schemeClr val="tx2"/>
                </a:solidFill>
                <a:latin typeface="Franklin Gothic Medium" pitchFamily="34" charset="0"/>
                <a:ea typeface="Arial"/>
                <a:cs typeface="Abadi MT Condensed Light"/>
                <a:sym typeface="Arial"/>
              </a:rPr>
              <a:t>many children lose ground over the summer months. </a:t>
            </a:r>
          </a:p>
          <a:p>
            <a:pPr fontAlgn="auto">
              <a:lnSpc>
                <a:spcPct val="138890"/>
              </a:lnSpc>
              <a:spcBef>
                <a:spcPts val="360"/>
              </a:spcBef>
              <a:spcAft>
                <a:spcPts val="0"/>
              </a:spcAft>
              <a:buSzPct val="25000"/>
              <a:defRPr/>
            </a:pPr>
            <a:endParaRPr sz="2200" kern="0" dirty="0">
              <a:solidFill>
                <a:schemeClr val="tx2"/>
              </a:solidFill>
              <a:latin typeface="Franklin Gothic Medium" pitchFamily="34" charset="0"/>
              <a:ea typeface="Arial"/>
              <a:cs typeface="Abadi MT Condensed Light"/>
              <a:sym typeface="Arial"/>
            </a:endParaRPr>
          </a:p>
          <a:p>
            <a:pPr fontAlgn="auto">
              <a:spcBef>
                <a:spcPts val="0"/>
              </a:spcBef>
              <a:spcAft>
                <a:spcPts val="0"/>
              </a:spcAft>
              <a:defRPr/>
            </a:pPr>
            <a:endParaRPr sz="2200" kern="0" dirty="0">
              <a:solidFill>
                <a:schemeClr val="tx2"/>
              </a:solidFill>
              <a:latin typeface="Franklin Gothic Medium" pitchFamily="34" charset="0"/>
              <a:ea typeface="Arial"/>
              <a:cs typeface="Abadi MT Condensed Light"/>
              <a:sym typeface="Arial"/>
            </a:endParaRPr>
          </a:p>
          <a:p>
            <a:pPr fontAlgn="auto">
              <a:spcBef>
                <a:spcPts val="0"/>
              </a:spcBef>
              <a:spcAft>
                <a:spcPts val="0"/>
              </a:spcAft>
              <a:defRPr/>
            </a:pPr>
            <a:endParaRPr sz="2200" kern="0" dirty="0">
              <a:solidFill>
                <a:schemeClr val="tx2"/>
              </a:solidFill>
              <a:latin typeface="Franklin Gothic Medium" pitchFamily="34" charset="0"/>
              <a:ea typeface="Arial"/>
              <a:cs typeface="Abadi MT Condensed Light"/>
              <a:sym typeface="Arial"/>
            </a:endParaRPr>
          </a:p>
        </p:txBody>
      </p:sp>
      <p:sp>
        <p:nvSpPr>
          <p:cNvPr id="6" name="Slide Number Placeholder 5"/>
          <p:cNvSpPr>
            <a:spLocks noGrp="1"/>
          </p:cNvSpPr>
          <p:nvPr>
            <p:ph type="sldNum" sz="quarter" idx="14"/>
          </p:nvPr>
        </p:nvSpPr>
        <p:spPr>
          <a:xfrm>
            <a:off x="6582002" y="6385152"/>
            <a:ext cx="2133600" cy="365125"/>
          </a:xfrm>
        </p:spPr>
        <p:txBody>
          <a:bodyPr/>
          <a:lstStyle/>
          <a:p>
            <a:pPr>
              <a:defRPr/>
            </a:pPr>
            <a:fld id="{FB3D2389-C626-4B9C-8148-87E37FFD9C7B}" type="slidenum">
              <a:rPr lang="en-US" sz="1400" b="1">
                <a:solidFill>
                  <a:schemeClr val="tx1">
                    <a:lumMod val="75000"/>
                    <a:lumOff val="25000"/>
                  </a:schemeClr>
                </a:solidFill>
                <a:cs typeface="Abadi MT Condensed Extra Bold"/>
              </a:rPr>
              <a:pPr>
                <a:defRPr/>
              </a:pPr>
              <a:t>7</a:t>
            </a:fld>
            <a:endParaRPr lang="en-US" sz="1400" b="1" dirty="0">
              <a:solidFill>
                <a:schemeClr val="tx1">
                  <a:lumMod val="75000"/>
                  <a:lumOff val="25000"/>
                </a:schemeClr>
              </a:solidFill>
              <a:cs typeface="Abadi MT Condensed Extra Bold"/>
            </a:endParaRPr>
          </a:p>
        </p:txBody>
      </p:sp>
      <p:sp>
        <p:nvSpPr>
          <p:cNvPr id="3" name="Text Placeholder 2"/>
          <p:cNvSpPr>
            <a:spLocks noGrp="1"/>
          </p:cNvSpPr>
          <p:nvPr>
            <p:ph type="body" sz="quarter" idx="13"/>
          </p:nvPr>
        </p:nvSpPr>
        <p:spPr>
          <a:xfrm>
            <a:off x="298450" y="1123"/>
            <a:ext cx="8504238" cy="981075"/>
          </a:xfrm>
        </p:spPr>
        <p:txBody>
          <a:bodyPr rtlCol="0">
            <a:noAutofit/>
          </a:bodyPr>
          <a:lstStyle/>
          <a:p>
            <a:pPr algn="ctr" eaLnBrk="1" fontAlgn="auto" hangingPunct="1">
              <a:spcAft>
                <a:spcPts val="0"/>
              </a:spcAft>
              <a:buFont typeface="Arial"/>
              <a:buNone/>
              <a:defRPr/>
            </a:pPr>
            <a:r>
              <a:rPr lang="en-US" dirty="0" smtClean="0">
                <a:latin typeface="Franklin Gothic Medium" pitchFamily="34" charset="0"/>
              </a:rPr>
              <a:t>The Campaign for</a:t>
            </a:r>
            <a:br>
              <a:rPr lang="en-US" dirty="0" smtClean="0">
                <a:latin typeface="Franklin Gothic Medium" pitchFamily="34" charset="0"/>
              </a:rPr>
            </a:br>
            <a:r>
              <a:rPr lang="en-US" dirty="0" smtClean="0">
                <a:latin typeface="Franklin Gothic Medium" pitchFamily="34" charset="0"/>
              </a:rPr>
              <a:t>Grade-Level Reading</a:t>
            </a:r>
            <a:endParaRPr lang="en-US" dirty="0">
              <a:latin typeface="Franklin Gothic Medium" pitchFamily="34" charset="0"/>
            </a:endParaRPr>
          </a:p>
        </p:txBody>
      </p:sp>
      <p:pic>
        <p:nvPicPr>
          <p:cNvPr id="2253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9413" y="1843088"/>
            <a:ext cx="1725612"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131763"/>
            <a:ext cx="8612188" cy="654050"/>
          </a:xfrm>
        </p:spPr>
        <p:txBody>
          <a:bodyPr/>
          <a:lstStyle/>
          <a:p>
            <a:pPr>
              <a:defRPr/>
            </a:pPr>
            <a:r>
              <a:rPr lang="en-US" sz="2800" dirty="0" smtClean="0"/>
              <a:t>Starting in </a:t>
            </a:r>
            <a:r>
              <a:rPr lang="en-US" sz="2800" dirty="0" err="1" smtClean="0"/>
              <a:t>preK</a:t>
            </a:r>
            <a:r>
              <a:rPr lang="en-US" sz="2800" dirty="0" smtClean="0"/>
              <a:t>, chronic absence affects learning and school readiness.  Attendance matters most for the children who enter the farthest behind. </a:t>
            </a:r>
            <a:endParaRPr lang="en-US" sz="2800" dirty="0"/>
          </a:p>
        </p:txBody>
      </p:sp>
      <p:sp>
        <p:nvSpPr>
          <p:cNvPr id="33795" name="TextBox 1"/>
          <p:cNvSpPr txBox="1">
            <a:spLocks noChangeArrowheads="1"/>
          </p:cNvSpPr>
          <p:nvPr/>
        </p:nvSpPr>
        <p:spPr bwMode="auto">
          <a:xfrm>
            <a:off x="284163" y="5867400"/>
            <a:ext cx="8626475" cy="342900"/>
          </a:xfrm>
          <a:prstGeom prst="rect">
            <a:avLst/>
          </a:prstGeom>
          <a:noFill/>
          <a:ln w="9525">
            <a:noFill/>
            <a:miter lim="800000"/>
            <a:headEnd/>
            <a:tailEnd/>
          </a:ln>
        </p:spPr>
        <p:txBody>
          <a:bodyPr/>
          <a:lstStyle/>
          <a:p>
            <a:pPr>
              <a:spcAft>
                <a:spcPts val="300"/>
              </a:spcAft>
            </a:pPr>
            <a:r>
              <a:rPr lang="en-US" sz="1100" i="1" dirty="0">
                <a:solidFill>
                  <a:srgbClr val="000000"/>
                </a:solidFill>
                <a:latin typeface="Calibri" pitchFamily="34" charset="0"/>
              </a:rPr>
              <a:t>Analyses control for prior preschool experience, race, gender, neighborhood poverty and social status,  special education status, ELL status, and program type. Missing data points represent values with fewer than 30 students.</a:t>
            </a:r>
          </a:p>
        </p:txBody>
      </p:sp>
      <p:pic>
        <p:nvPicPr>
          <p:cNvPr id="144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375" y="1608137"/>
            <a:ext cx="8729663" cy="415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a:stretch>
            <a:fillRect/>
          </a:stretch>
        </p:blipFill>
        <p:spPr bwMode="auto">
          <a:xfrm>
            <a:off x="1208088" y="1354138"/>
            <a:ext cx="6505575" cy="4578350"/>
          </a:xfrm>
          <a:prstGeom prst="rect">
            <a:avLst/>
          </a:prstGeom>
          <a:noFill/>
          <a:ln w="9525">
            <a:noFill/>
            <a:miter lim="800000"/>
            <a:headEnd/>
            <a:tailEnd/>
          </a:ln>
        </p:spPr>
      </p:pic>
      <p:sp>
        <p:nvSpPr>
          <p:cNvPr id="9" name="Title 8"/>
          <p:cNvSpPr>
            <a:spLocks noGrp="1"/>
          </p:cNvSpPr>
          <p:nvPr>
            <p:ph type="title"/>
          </p:nvPr>
        </p:nvSpPr>
        <p:spPr>
          <a:xfrm>
            <a:off x="390525" y="131763"/>
            <a:ext cx="8540750" cy="654050"/>
          </a:xfrm>
        </p:spPr>
        <p:txBody>
          <a:bodyPr/>
          <a:lstStyle/>
          <a:p>
            <a:pPr>
              <a:defRPr/>
            </a:pPr>
            <a:r>
              <a:rPr lang="en-US" sz="3000" dirty="0" smtClean="0"/>
              <a:t>Students with more years of chronic absenteeism, starting in </a:t>
            </a:r>
            <a:r>
              <a:rPr lang="en-US" sz="3000" dirty="0" err="1" smtClean="0"/>
              <a:t>preK</a:t>
            </a:r>
            <a:r>
              <a:rPr lang="en-US" sz="3000" dirty="0" smtClean="0"/>
              <a:t> have lower 2</a:t>
            </a:r>
            <a:r>
              <a:rPr lang="en-US" sz="3000" baseline="30000" dirty="0" smtClean="0"/>
              <a:t>nd</a:t>
            </a:r>
            <a:r>
              <a:rPr lang="en-US" sz="3000" dirty="0" smtClean="0"/>
              <a:t> grade scores</a:t>
            </a:r>
            <a:endParaRPr lang="en-US" sz="3000" dirty="0"/>
          </a:p>
        </p:txBody>
      </p:sp>
      <p:sp>
        <p:nvSpPr>
          <p:cNvPr id="35844" name="Rectangle 4"/>
          <p:cNvSpPr>
            <a:spLocks noChangeArrowheads="1"/>
          </p:cNvSpPr>
          <p:nvPr/>
        </p:nvSpPr>
        <p:spPr bwMode="auto">
          <a:xfrm>
            <a:off x="152400" y="6075363"/>
            <a:ext cx="8778875" cy="260350"/>
          </a:xfrm>
          <a:prstGeom prst="rect">
            <a:avLst/>
          </a:prstGeom>
          <a:noFill/>
          <a:ln w="9525">
            <a:noFill/>
            <a:miter lim="800000"/>
            <a:headEnd/>
            <a:tailEnd/>
          </a:ln>
        </p:spPr>
        <p:txBody>
          <a:bodyPr>
            <a:spAutoFit/>
          </a:bodyPr>
          <a:lstStyle/>
          <a:p>
            <a:pPr fontAlgn="base">
              <a:spcBef>
                <a:spcPct val="0"/>
              </a:spcBef>
              <a:spcAft>
                <a:spcPct val="0"/>
              </a:spcAft>
            </a:pPr>
            <a:r>
              <a:rPr lang="en-US" sz="1100" i="1" smtClean="0">
                <a:solidFill>
                  <a:srgbClr val="000000"/>
                </a:solidFill>
                <a:cs typeface="Arial" pitchFamily="34" charset="0"/>
              </a:rPr>
              <a:t>* Indicates that  scores are significantly different from scores of students who are never chronically absent, at p&lt;.05 level; **p&lt;.01; ***p&lt;.001</a:t>
            </a:r>
          </a:p>
        </p:txBody>
      </p:sp>
      <p:cxnSp>
        <p:nvCxnSpPr>
          <p:cNvPr id="6" name="Straight Connector 5"/>
          <p:cNvCxnSpPr/>
          <p:nvPr/>
        </p:nvCxnSpPr>
        <p:spPr>
          <a:xfrm>
            <a:off x="1887538" y="2549525"/>
            <a:ext cx="5534025"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7281863" y="2146300"/>
            <a:ext cx="323850" cy="33496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a:spLocks noChangeArrowheads="1"/>
          </p:cNvSpPr>
          <p:nvPr/>
        </p:nvSpPr>
        <p:spPr bwMode="auto">
          <a:xfrm>
            <a:off x="7605713" y="1882775"/>
            <a:ext cx="1493837" cy="431800"/>
          </a:xfrm>
          <a:prstGeom prst="rect">
            <a:avLst/>
          </a:prstGeom>
          <a:noFill/>
          <a:ln w="9525">
            <a:noFill/>
            <a:miter lim="800000"/>
            <a:headEnd/>
            <a:tailEnd/>
          </a:ln>
        </p:spPr>
        <p:txBody>
          <a:bodyPr>
            <a:spAutoFit/>
          </a:bodyPr>
          <a:lstStyle/>
          <a:p>
            <a:pPr fontAlgn="base">
              <a:spcBef>
                <a:spcPct val="0"/>
              </a:spcBef>
              <a:spcAft>
                <a:spcPct val="0"/>
              </a:spcAft>
            </a:pPr>
            <a:r>
              <a:rPr lang="en-US" sz="2200" smtClean="0">
                <a:solidFill>
                  <a:srgbClr val="000000"/>
                </a:solidFill>
                <a:cs typeface="Arial" pitchFamily="34" charset="0"/>
              </a:rPr>
              <a:t>Some risk</a:t>
            </a:r>
          </a:p>
        </p:txBody>
      </p:sp>
      <p:cxnSp>
        <p:nvCxnSpPr>
          <p:cNvPr id="10" name="Straight Connector 9"/>
          <p:cNvCxnSpPr/>
          <p:nvPr/>
        </p:nvCxnSpPr>
        <p:spPr>
          <a:xfrm>
            <a:off x="1887538" y="3860800"/>
            <a:ext cx="5534025" cy="0"/>
          </a:xfrm>
          <a:prstGeom prst="line">
            <a:avLst/>
          </a:prstGeom>
          <a:ln>
            <a:solidFill>
              <a:srgbClr val="960000"/>
            </a:solidFill>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7281863" y="3475038"/>
            <a:ext cx="323850" cy="3365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a:spLocks noChangeArrowheads="1"/>
          </p:cNvSpPr>
          <p:nvPr/>
        </p:nvSpPr>
        <p:spPr bwMode="auto">
          <a:xfrm>
            <a:off x="7605713" y="3243263"/>
            <a:ext cx="1493837" cy="430212"/>
          </a:xfrm>
          <a:prstGeom prst="rect">
            <a:avLst/>
          </a:prstGeom>
          <a:noFill/>
          <a:ln w="9525">
            <a:noFill/>
            <a:miter lim="800000"/>
            <a:headEnd/>
            <a:tailEnd/>
          </a:ln>
        </p:spPr>
        <p:txBody>
          <a:bodyPr>
            <a:spAutoFit/>
          </a:bodyPr>
          <a:lstStyle/>
          <a:p>
            <a:pPr fontAlgn="base">
              <a:spcBef>
                <a:spcPct val="0"/>
              </a:spcBef>
              <a:spcAft>
                <a:spcPct val="0"/>
              </a:spcAft>
            </a:pPr>
            <a:r>
              <a:rPr lang="en-US" sz="2200" smtClean="0">
                <a:solidFill>
                  <a:srgbClr val="000000"/>
                </a:solidFill>
                <a:cs typeface="Arial" pitchFamily="34" charset="0"/>
              </a:rPr>
              <a:t>At risk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theme/theme1.xml><?xml version="1.0" encoding="utf-8"?>
<a:theme xmlns:a="http://schemas.openxmlformats.org/drawingml/2006/main" name="Default Theme">
  <a:themeElements>
    <a:clrScheme name="Attendance Works">
      <a:dk1>
        <a:sysClr val="windowText" lastClr="000000"/>
      </a:dk1>
      <a:lt1>
        <a:sysClr val="window" lastClr="FFFFFF"/>
      </a:lt1>
      <a:dk2>
        <a:srgbClr val="514141"/>
      </a:dk2>
      <a:lt2>
        <a:srgbClr val="E7F4FA"/>
      </a:lt2>
      <a:accent1>
        <a:srgbClr val="45AA42"/>
      </a:accent1>
      <a:accent2>
        <a:srgbClr val="EF4234"/>
      </a:accent2>
      <a:accent3>
        <a:srgbClr val="726B6B"/>
      </a:accent3>
      <a:accent4>
        <a:srgbClr val="D8B25C"/>
      </a:accent4>
      <a:accent5>
        <a:srgbClr val="7BA79D"/>
      </a:accent5>
      <a:accent6>
        <a:srgbClr val="968C8C"/>
      </a:accent6>
      <a:hlink>
        <a:srgbClr val="EF4234"/>
      </a:hlink>
      <a:folHlink>
        <a:srgbClr val="45AA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Override>
</file>

<file path=docProps/app.xml><?xml version="1.0" encoding="utf-8"?>
<Properties xmlns="http://schemas.openxmlformats.org/officeDocument/2006/extended-properties" xmlns:vt="http://schemas.openxmlformats.org/officeDocument/2006/docPropsVTypes">
  <Template>Default Theme.thmx</Template>
  <TotalTime>1674</TotalTime>
  <Words>4073</Words>
  <Application>Microsoft Office PowerPoint</Application>
  <PresentationFormat>On-screen Show (4:3)</PresentationFormat>
  <Paragraphs>292</Paragraphs>
  <Slides>32</Slides>
  <Notes>29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Default Theme</vt:lpstr>
      <vt:lpstr>Worksheet</vt:lpstr>
      <vt:lpstr>Microsoft Excel 97-2003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Starting in preK, chronic absence affects learning and school readiness.  Attendance matters most for the children who enter the farthest behind. </vt:lpstr>
      <vt:lpstr>Students with more years of chronic absenteeism, starting in preK have lower 2nd grade scores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Chronic Absence =  The Warning Light On A Car Dashboard</vt:lpstr>
      <vt:lpstr>PowerPoint Presentation</vt:lpstr>
    </vt:vector>
  </TitlesOfParts>
  <Company>Stanford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Elise Dizon-Ross</dc:creator>
  <cp:lastModifiedBy>Owmer</cp:lastModifiedBy>
  <cp:revision>147</cp:revision>
  <dcterms:created xsi:type="dcterms:W3CDTF">2012-11-10T06:20:05Z</dcterms:created>
  <dcterms:modified xsi:type="dcterms:W3CDTF">2014-03-26T03:35:00Z</dcterms:modified>
</cp:coreProperties>
</file>